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7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38FF5-D358-471C-A507-4C30BCF1E776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6EE78-C697-47E3-96B1-DD5946806F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98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EE78-C697-47E3-96B1-DD5946806F3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EE78-C697-47E3-96B1-DD5946806F3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93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57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13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13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07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91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80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75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71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39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64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97795-6679-4EDB-90AA-EB707B6A3F31}" type="datetimeFigureOut">
              <a:rPr lang="pt-BR" smtClean="0"/>
              <a:pPr/>
              <a:t>01/08/2014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B932-7553-4710-A6E4-98F5A7C07C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93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Autofit/>
          </a:bodyPr>
          <a:lstStyle/>
          <a:p>
            <a:r>
              <a:rPr lang="x-none" sz="1600">
                <a:latin typeface="Arial" pitchFamily="34" charset="0"/>
                <a:cs typeface="Arial" pitchFamily="34" charset="0"/>
              </a:rPr>
              <a:t>UNIVERSIDADE ABERTA DO SUS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x-none" sz="1600"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x-none" sz="1600">
                <a:latin typeface="Arial" pitchFamily="34" charset="0"/>
                <a:cs typeface="Arial" pitchFamily="34" charset="0"/>
              </a:rPr>
              <a:t>De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partamento de Medicina Social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Curso de Especialização em Saúde da Família 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Modalidade a Distância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Turma 4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/>
            </a:r>
            <a:br>
              <a:rPr lang="pt-BR" sz="1400" dirty="0">
                <a:latin typeface="Arial" pitchFamily="34" charset="0"/>
                <a:cs typeface="Arial" pitchFamily="34" charset="0"/>
              </a:rPr>
            </a:b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438400"/>
            <a:ext cx="6400800" cy="1752600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403648" y="4191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pic>
        <p:nvPicPr>
          <p:cNvPr id="1026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049" y="2695268"/>
            <a:ext cx="1396893" cy="141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714348" y="4500570"/>
            <a:ext cx="8074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Melhoria à Atenção da Saúde Bucal dos Escolares da 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Estratégia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de Saúde da Família Três Barras em Pedro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Toledo/SP.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142852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123728" y="548680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+mj-lt"/>
              </a:rPr>
              <a:t>           </a:t>
            </a:r>
            <a:r>
              <a:rPr lang="pt-BR" sz="4400" b="1" dirty="0" smtClean="0">
                <a:latin typeface="+mj-lt"/>
              </a:rPr>
              <a:t>Logística</a:t>
            </a:r>
            <a:endParaRPr lang="pt-BR" sz="4400" b="1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25058" y="1500174"/>
            <a:ext cx="80273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Manual de Diretrizes da Política  Nacional de Saúde Bucal Ministério da Saúde- 2004;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Cadernos de Atenção Básica do Ministério da Saúde – 2006;</a:t>
            </a:r>
          </a:p>
          <a:p>
            <a:pPr marL="442913" indent="-442913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c) 	Ficha espelho e prontuário clínico para registro dos procedimentos realizados nos escolares da EMEIEF Bairro Três Barras;</a:t>
            </a:r>
          </a:p>
          <a:p>
            <a:pPr marL="442913" indent="-442913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d) 	Apresentação do projeto e solicitação de autorização da Diretora  da Escola para iniciar a intervenção;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0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051720" y="548680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+mj-lt"/>
              </a:rPr>
              <a:t>            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57224" y="1857364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e) Apresentação do projeto e solicitação de autorização  dos responsáveis legais para realizar a intervenção;</a:t>
            </a:r>
          </a:p>
          <a:p>
            <a:pPr marL="457200" indent="-457200" algn="just">
              <a:lnSpc>
                <a:spcPct val="150000"/>
              </a:lnSpc>
              <a:buAutoNum type="alphaLcParenR" startAt="6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Capacitação dos ACS, ASB, professores;</a:t>
            </a:r>
          </a:p>
          <a:p>
            <a:pPr marL="457200" indent="-457200" algn="just">
              <a:lnSpc>
                <a:spcPct val="150000"/>
              </a:lnSpc>
              <a:buAutoNum type="alphaLcParenR" startAt="6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Adequação de materiais odontológicos (prevenção e curativo) e de formulários para  realizar a intervenção;</a:t>
            </a:r>
          </a:p>
          <a:p>
            <a:pPr marL="360363" indent="-360363"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h)  Controle semanal do trabalho realizado, atualização de dados  e realização de busca ativa dos alunos faltosos.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4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>
              <a:buAutoNum type="alphaLcParenR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Proporção de escolares examinados na EMEIEF Bairro Três Barras: 100 %</a:t>
            </a:r>
          </a:p>
          <a:p>
            <a:pPr>
              <a:buAutoNum type="alphaLcParenR"/>
            </a:pPr>
            <a:endParaRPr lang="pt-BR" dirty="0"/>
          </a:p>
          <a:p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195736" y="729570"/>
            <a:ext cx="562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14620"/>
            <a:ext cx="800602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09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572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b)Proporção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escolares com Primeira Consulta Odontológica: 100 %</a:t>
            </a:r>
          </a:p>
          <a:p>
            <a:pPr>
              <a:buAutoNum type="alphaLcParenR"/>
            </a:pPr>
            <a:endParaRPr lang="pt-BR" dirty="0"/>
          </a:p>
          <a:p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195736" y="668015"/>
            <a:ext cx="5626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+mj-lt"/>
              </a:rPr>
              <a:t>Resultados</a:t>
            </a:r>
            <a:endParaRPr lang="pt-BR" sz="4400" dirty="0">
              <a:latin typeface="+mj-lt"/>
            </a:endParaRPr>
          </a:p>
        </p:txBody>
      </p:sp>
      <p:pic>
        <p:nvPicPr>
          <p:cNvPr id="5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71744"/>
            <a:ext cx="860212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09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7543824" cy="4144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c) Proporção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escolares com alto risco com primeira consulta odontológica: 100 %</a:t>
            </a:r>
          </a:p>
          <a:p>
            <a:pPr>
              <a:buAutoNum type="alphaLcParenR"/>
            </a:pPr>
            <a:endParaRPr lang="pt-BR" dirty="0"/>
          </a:p>
          <a:p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195736" y="729570"/>
            <a:ext cx="562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86058"/>
            <a:ext cx="8120277" cy="366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09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d) Proporção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escolares com escovação supervisionada com creme dental: 100 %</a:t>
            </a:r>
          </a:p>
          <a:p>
            <a:pPr>
              <a:buNone/>
            </a:pPr>
            <a:endParaRPr lang="pt-BR" dirty="0"/>
          </a:p>
          <a:p>
            <a:pPr>
              <a:buAutoNum type="alphaLcParenR"/>
            </a:pPr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195736" y="729570"/>
            <a:ext cx="562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928934"/>
            <a:ext cx="8266410" cy="29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09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e) Proporção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de escolares de alto risco com aplicação de gel fluoretado com escova dental: 100 %</a:t>
            </a:r>
          </a:p>
          <a:p>
            <a:pPr>
              <a:buAutoNum type="alphaLcParenR"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195736" y="729570"/>
            <a:ext cx="562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8934"/>
            <a:ext cx="8864566" cy="317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09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f) Proporção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escolares com tratamento dentário concluído: 100 %</a:t>
            </a:r>
          </a:p>
          <a:p>
            <a:pPr>
              <a:buAutoNum type="alphaLcParenR"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195736" y="729570"/>
            <a:ext cx="562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logo1_100_f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571744"/>
            <a:ext cx="8296315" cy="340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09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g) Proporção de escolares com orientações sobre higiene bucal, cárie dentária e nutricionais : 100 %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195736" y="729570"/>
            <a:ext cx="562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857496"/>
            <a:ext cx="790893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09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065971" cy="108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051720" y="54868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            Discussão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71472" y="1571612"/>
            <a:ext cx="8171393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tratamento  dos 70 alunos foi completado em tempo recorde. Os pais gostaram, mas os pacientes reclamaram da diminuição do número de vagas durante a intervenção.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Os alunos, professores e pais receberam informações  sobre prevenção da cárie, doenças periodontais e alimentação saudável.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início da intervenção, os membros da equipe de ESF e  ESB não conheciam a Carta de Direitos dos Usuários do SUS . No início assustou os profissionais, mas durante a execução do projeto, a Carta foi compreendida e a ações previstas foram incorporadas ao trabalho diário da equipe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Equipe de ESF participou ativamente no projeto, reforçando as informações à população durante visitas domiciliares.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855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1285860"/>
            <a:ext cx="1867078" cy="189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00100" y="3429000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Aluno: Francisco de Paula Spagnuolo Neto</a:t>
            </a:r>
          </a:p>
          <a:p>
            <a:pPr algn="ctr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>
                <a:latin typeface="Arial" pitchFamily="34" charset="0"/>
                <a:cs typeface="Arial" pitchFamily="34" charset="0"/>
              </a:rPr>
              <a:t>Orientadora: Maria Emília Nunes Bueno</a:t>
            </a:r>
          </a:p>
          <a:p>
            <a:pPr algn="ctr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Pelotas- 2014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051720" y="548680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+mj-lt"/>
              </a:rPr>
              <a:t>            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77070" y="1916832"/>
            <a:ext cx="8171393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As dificuldades para a execução da intervenção foram a demora na manutenção do equipamento odontológico quebrado e período de férias escolares 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projeto foi apresentado às 4 equipes de ESF do município, mas somente 2 equipes possuem atendimento odontológico. São equipes rurais e apresentam áreas territoriais  com residências  muito afastadas uma das outras, o que dificulta a busca dos faltosos. Cada equipe  está analisando a possibilidade de  implantação  do projeto, de acordo com as características de cada área.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8807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1" y="428604"/>
            <a:ext cx="1000132" cy="101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051720" y="548680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+mj-lt"/>
              </a:rPr>
              <a:t>        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Reflexão Crítica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42910" y="1500174"/>
            <a:ext cx="8171393" cy="4847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 execução do projeto exigiu negociação com poder público para obter autorização para execução do  trabalho.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As equipes de   ESF e ESB precisaram se integrar para realizar o  projeto, além de aperfeiçoamento constante para evitar que as ações de prevenção ficassem maçantes e repetitivas, causando perda de interesse dos alunos.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Foi gratificante realizar  a finalização  do tratamento de 70 crianças. Foi possível demonstrar concretamente ao Gestor Municipal que investir na prevenção é muito mais barato  do que  investir no tratamento curativo.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Dedicação, integração da equipe de ESF/ESB, conscientização de pais, alunos, professores, aprimoramento constante da equipe são ações que devem  estar na memória de todos os que realizaram  este trabalho. Se isto não acontecer, todo o trabalho estará perdido, porque  o feedback com alunos/membros da comunidade tem que ser constante para que as ações de prevenção tenham resultado.</a:t>
            </a:r>
          </a:p>
        </p:txBody>
      </p:sp>
    </p:spTree>
    <p:extLst>
      <p:ext uri="{BB962C8B-B14F-4D97-AF65-F5344CB8AC3E}">
        <p14:creationId xmlns:p14="http://schemas.microsoft.com/office/powerpoint/2010/main" val="29832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051720" y="548680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+mj-lt"/>
              </a:rPr>
              <a:t>        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77070" y="1714488"/>
            <a:ext cx="81713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Cadernos de Atenção Básica n.17</a:t>
            </a:r>
            <a:r>
              <a:rPr lang="pt-BR" dirty="0">
                <a:latin typeface="Arial" pitchFamily="34" charset="0"/>
                <a:cs typeface="Arial" pitchFamily="34" charset="0"/>
              </a:rPr>
              <a:t>. Saúde Bucal. 2008.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Caderno de Educação Popular e Saúde</a:t>
            </a:r>
            <a:r>
              <a:rPr lang="pt-BR" dirty="0">
                <a:latin typeface="Arial" pitchFamily="34" charset="0"/>
                <a:cs typeface="Arial" pitchFamily="34" charset="0"/>
              </a:rPr>
              <a:t>. P. 13-17, 2007.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Manual de Estrutura Física das unidades básicas de Saúde</a:t>
            </a:r>
            <a:r>
              <a:rPr lang="pt-BR" dirty="0">
                <a:latin typeface="Arial" pitchFamily="34" charset="0"/>
                <a:cs typeface="Arial" pitchFamily="34" charset="0"/>
              </a:rPr>
              <a:t>. 2ª Ed. Brasília/DF, 2008.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BRASIL. Ministério da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Saúde.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Portaria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nº 2.488 de 21 de outubro de 2011</a:t>
            </a:r>
            <a:r>
              <a:rPr lang="pt-BR" dirty="0">
                <a:latin typeface="Arial" pitchFamily="34" charset="0"/>
                <a:cs typeface="Arial" pitchFamily="34" charset="0"/>
              </a:rPr>
              <a:t>.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Brasília.DF</a:t>
            </a:r>
            <a:r>
              <a:rPr lang="pt-BR" dirty="0">
                <a:latin typeface="Arial" pitchFamily="34" charset="0"/>
                <a:cs typeface="Arial" pitchFamily="34" charset="0"/>
              </a:rPr>
              <a:t>, 2011.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Carta dos Direitos dos Usuários do SUS -2ª Ed. Brasília- DF . 2007.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SIQUEIRA, F.V.C. et al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.</a:t>
            </a:r>
            <a:r>
              <a:rPr lang="pt-BR" dirty="0">
                <a:latin typeface="Arial" pitchFamily="34" charset="0"/>
                <a:cs typeface="Arial" pitchFamily="34" charset="0"/>
              </a:rPr>
              <a:t> Barreiras arquitetônicas a idosos e portadores de deficiência física: um estudo epidemiológico da estrutura física das unidades básicas de saúde em sete estados do Brasil.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Ciência &amp; Saúde Coletiva</a:t>
            </a:r>
            <a:r>
              <a:rPr lang="pt-BR" dirty="0">
                <a:latin typeface="Arial" pitchFamily="34" charset="0"/>
                <a:cs typeface="Arial" pitchFamily="34" charset="0"/>
              </a:rPr>
              <a:t>., v.14, n.1, p. 39-44, 2009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3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42910" y="1626952"/>
            <a:ext cx="82153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/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cárie dentária é considerada problema de  saúde pública por atingir a maioria da população brasileira.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projeto  foi baseado na prevenção  e tratamento curativo em  cadeira odontológica de 70 alunos da EMEIEF Bairro Três Barras.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A Educação em Saúde Bucal realizada no espaço escolar é  uma maneira eficiente de controle de cárie e doenças periodontais, por  promover o encontro entre alunos, professores, pais e equipe multiprofissional de saúde.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Através de conscientização e trabalho com alunos, é possível modificar hábitos alimentares e melhorar a saúde bucal, permitindo assim, a redução no índice de dentes cariados e problemas gengivais.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logo1_100_f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357166"/>
            <a:ext cx="1071570" cy="108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5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cs typeface="Arial" pitchFamily="34" charset="0"/>
              </a:rPr>
              <a:t>          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Características do Município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174358" cy="119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3528" y="1643050"/>
            <a:ext cx="8352928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município de Pedro de Toledo possui  10. 204 habitantes ( IBGE 2010 );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Está localizado dentro de uma APA ( Área de Preservação Ambiental)  Estadual na Mata Atlântica;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atividade econômica gira em torno da agricultura: plantações   de banana  e pupunha ( palmito );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É um município rico  em recursos naturais, mas pobre em recursos financeiros e possibilidade de empregos, pela dificuldade de instalação de indústrias;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População economicamente ativa ocupa a faixa etária entre 15 e 55 anos  - 65% da população recebe até 2 salários mínimos mensais e 35 % de 2 a 5 salários mínimos.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065971" cy="108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195736" y="54868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+mj-lt"/>
              </a:rPr>
              <a:t>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Características Físicas da UBS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5720" y="1785927"/>
            <a:ext cx="807249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Estrutura física antiga ( 30 anos ) e está localizada na zona rural.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Possui uma sala para atendimento médico e enfermagem (  existe o rodízio  entre estes dois profissionais ) , um consultório odontológico, sala de vacina, banheiros públicos e para os membros da equipe de ESF e ESB, cozinha e pequena área de espera da população.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Com exceção do consultório odontológico, as outras áreas da Unidade de saúde não possui acessibilidade.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mês de junho, iniciou-se a ampliação  da estrutura física ( construção de uma nova sala de atendimento e adequação a acessibilidade da Unidade de ESF.</a:t>
            </a:r>
          </a:p>
          <a:p>
            <a:pPr marL="285750" indent="-285750">
              <a:buFont typeface="Arial" charset="0"/>
              <a:buChar char="•"/>
            </a:pPr>
            <a:endParaRPr lang="pt-BR" dirty="0"/>
          </a:p>
          <a:p>
            <a:pPr marL="285750" indent="-285750">
              <a:buFont typeface="Arial" charset="0"/>
              <a:buChar char="•"/>
            </a:pPr>
            <a:endParaRPr lang="pt-BR" dirty="0" smtClean="0"/>
          </a:p>
          <a:p>
            <a:pPr marL="285750" indent="-285750">
              <a:buFont typeface="Arial" charset="0"/>
              <a:buChar char="•"/>
            </a:pPr>
            <a:endParaRPr lang="pt-BR" dirty="0"/>
          </a:p>
          <a:p>
            <a:pPr marL="285750" indent="-285750">
              <a:buFont typeface="Arial" charset="0"/>
              <a:buChar char="•"/>
            </a:pPr>
            <a:endParaRPr lang="pt-BR" dirty="0" smtClean="0"/>
          </a:p>
          <a:p>
            <a:pPr marL="285750" indent="-285750">
              <a:buFont typeface="Arial" charset="0"/>
              <a:buChar char="•"/>
            </a:pPr>
            <a:endParaRPr lang="pt-BR" dirty="0"/>
          </a:p>
          <a:p>
            <a:pPr marL="285750" indent="-285750">
              <a:buFont typeface="Arial" charset="0"/>
              <a:buChar char="•"/>
            </a:pPr>
            <a:endParaRPr lang="pt-BR" dirty="0" smtClean="0"/>
          </a:p>
          <a:p>
            <a:pPr marL="285750" indent="-285750">
              <a:buFont typeface="Arial" charset="0"/>
              <a:buChar char="•"/>
            </a:pPr>
            <a:endParaRPr lang="pt-BR" dirty="0"/>
          </a:p>
          <a:p>
            <a:pPr marL="285750" indent="-285750">
              <a:buFont typeface="Arial" charset="0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401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357166"/>
            <a:ext cx="994533" cy="101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071670" y="785794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Atendimento da Equipe antes da Intervenção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58" y="1571612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Atendimento odontológico, médico  e de enfermagem semelhante a pronto –atendimento e com revezamento da sala  para médico e enfermagem.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Só realizavam uma reunião mensal  para atualização de  prontuários e quase não discutiam sobre  os pacientes.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consultório odontológico  não possui ar-condicionado e no período da tarde, recebe luz solar  direta  dentro do consultório, provocando aquecimento excessivo da sala, dificultado o atendimento curativo no período da tarde.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Não existe programa de atendimento curativo odontológico para alunos.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Existe agendamento odontológico para adultos </a:t>
            </a:r>
            <a:r>
              <a:rPr lang="pt-BR" dirty="0">
                <a:latin typeface="Arial" pitchFamily="34" charset="0"/>
                <a:cs typeface="Arial" pitchFamily="34" charset="0"/>
              </a:rPr>
              <a:t>,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crianças , gestantes , idosos e portadores de doenças crônicas.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051720" y="69269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+mj-lt"/>
              </a:rPr>
              <a:t>                 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Objetivos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1472" y="1857364"/>
            <a:ext cx="817139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Geral:</a:t>
            </a:r>
          </a:p>
          <a:p>
            <a:pPr marL="442913" indent="-442913"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Melhorar  a  atenção  à  saúde  bucal  dos  escolares pertencentes a área adstrita da Estratégia de Saúde da Família  Três Barras no município de Pedro de Toledo-SP.</a:t>
            </a:r>
          </a:p>
          <a:p>
            <a:pPr algn="just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4282" y="3429000"/>
            <a:ext cx="87154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Específicos: 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Ampliar a cobertura da atenção à saúde bucal dos escolares;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Melhorar a adesão ao atendimento em saúde bucal;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Melhorar a qualidade da atenção em saúde bucal dos escolares;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Melhorar registros  das informações;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Promover a saúde bucal   dos escolares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38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267744" y="692695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          Metodologia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75184" y="1785926"/>
            <a:ext cx="817139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Realizar exame clínico nos alunos para  planejamento das ações preventivas e curativas;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Ampliar o  número de vagas para atendimento curativo;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Fazer busca ativa dos alunos faltosos e sempre deixar vagas disponíveis durante  a semana para realizar o tratamento curativo destes alunos;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Realizar escovação supervisionada com creme dental  e ampliar a aplicação de gel fluoretado com escova dental nos escolares de alto risco para doenças bucais;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Concluir os tratamentos odontológicos dos escolares com primeira consulta odontológica.</a:t>
            </a:r>
          </a:p>
          <a:p>
            <a:pPr marL="457200" indent="-457200">
              <a:buAutoNum type="alphaLcParenR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1" y="404664"/>
            <a:ext cx="12751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857356" y="571480"/>
            <a:ext cx="58326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43608" y="1357298"/>
            <a:ext cx="7704856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lphaLcParenR" startAt="6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Manter registros atualizados  em ficha espelho, planilha e prontuário dos alunos envolvidos no projetos;</a:t>
            </a:r>
          </a:p>
          <a:p>
            <a:pPr marL="342900" indent="-342900">
              <a:lnSpc>
                <a:spcPct val="150000"/>
              </a:lnSpc>
              <a:buAutoNum type="alphaLcParenR" startAt="6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Orientar alunos sobre o desenvolvimento e prevenção da cárie dentária;</a:t>
            </a:r>
          </a:p>
          <a:p>
            <a:pPr marL="342900" indent="-342900">
              <a:lnSpc>
                <a:spcPct val="150000"/>
              </a:lnSpc>
              <a:buAutoNum type="alphaLcParenR" startAt="6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Orientar os alunos sobre alimentação saudável;</a:t>
            </a:r>
          </a:p>
          <a:p>
            <a:pPr marL="342900" indent="-342900">
              <a:lnSpc>
                <a:spcPct val="150000"/>
              </a:lnSpc>
              <a:buAutoNum type="alphaLcParenR" startAt="6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Orientar os pais sobre a importância da presença dos alunos  no projeto  e sobre alimentação saudável;</a:t>
            </a:r>
          </a:p>
          <a:p>
            <a:pPr marL="342900" indent="-342900">
              <a:lnSpc>
                <a:spcPct val="150000"/>
              </a:lnSpc>
              <a:buAutoNum type="alphaLcParenR" startAt="6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Orientar alunos sobre importância da escovação dental e sobre alimentação saudável.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4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1216</Words>
  <Application>Microsoft Office PowerPoint</Application>
  <PresentationFormat>Apresentação na tela (4:3)</PresentationFormat>
  <Paragraphs>121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UNIVERSIDADE ABERTA DO SUS UNIVERSIDADE FEDERAL DE PELOTAS Departamento de Medicina Social Curso de Especialização em Saúde da Família  Modalidade a Distância Turma 4 </vt:lpstr>
      <vt:lpstr>Apresentação do PowerPoint</vt:lpstr>
      <vt:lpstr>Introdução</vt:lpstr>
      <vt:lpstr>           Características do Município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Saude</dc:creator>
  <cp:lastModifiedBy>PEDRO TOLEDO</cp:lastModifiedBy>
  <cp:revision>51</cp:revision>
  <dcterms:created xsi:type="dcterms:W3CDTF">2014-07-09T13:04:58Z</dcterms:created>
  <dcterms:modified xsi:type="dcterms:W3CDTF">2014-08-01T14:13:50Z</dcterms:modified>
</cp:coreProperties>
</file>