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57" r:id="rId3"/>
    <p:sldId id="314" r:id="rId4"/>
    <p:sldId id="331" r:id="rId5"/>
    <p:sldId id="315" r:id="rId6"/>
    <p:sldId id="316" r:id="rId7"/>
    <p:sldId id="333" r:id="rId8"/>
    <p:sldId id="273" r:id="rId9"/>
    <p:sldId id="317" r:id="rId10"/>
    <p:sldId id="318" r:id="rId11"/>
    <p:sldId id="275" r:id="rId12"/>
    <p:sldId id="321" r:id="rId13"/>
    <p:sldId id="298" r:id="rId14"/>
    <p:sldId id="322" r:id="rId15"/>
    <p:sldId id="323" r:id="rId16"/>
    <p:sldId id="324" r:id="rId17"/>
    <p:sldId id="325" r:id="rId18"/>
    <p:sldId id="306" r:id="rId19"/>
    <p:sldId id="305" r:id="rId20"/>
    <p:sldId id="307" r:id="rId21"/>
    <p:sldId id="326" r:id="rId22"/>
    <p:sldId id="327" r:id="rId23"/>
    <p:sldId id="310" r:id="rId24"/>
    <p:sldId id="311" r:id="rId25"/>
    <p:sldId id="328" r:id="rId26"/>
    <p:sldId id="329" r:id="rId27"/>
    <p:sldId id="330" r:id="rId28"/>
    <p:sldId id="283" r:id="rId29"/>
    <p:sldId id="312" r:id="rId30"/>
    <p:sldId id="292" r:id="rId31"/>
    <p:sldId id="293" r:id="rId32"/>
    <p:sldId id="294" r:id="rId33"/>
    <p:sldId id="295" r:id="rId34"/>
    <p:sldId id="296" r:id="rId35"/>
    <p:sldId id="291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17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7;o\Unidade%204%20(24-04%20a%2028-05)\Semana%201\Planilha%20Coleta%20de%20Dados%20Final%20revisad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7;o\Unidade%204%20(24-04%20a%2028-05)\Semana%201\Planilha%20Coleta%20de%20Dados%20Final%20revisad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7;o\Unidade%204%20(24-04%20a%2028-05)\Semana%201\Planilha%20Coleta%20de%20Dados%20Final%20revisad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7;o\Unidade%204%20(24-04%20a%2028-05)\Semana%201\Planilha%20Coleta%20de%20Dados%20Final%20revisad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7;o\Unidade%204%20(24-04%20a%2028-05)\Semana%201\Planilha%20Coleta%20de%20Dados%20Final%20revisad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7;o\Unidade%204%20(24-04%20a%2028-05)\Semana%201\Planilha%20Coleta%20de%20Dados%20Final%20revisad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7;o\Unidade%204%20(24-04%20a%2028-05)\Semana%201\Planilha%20Coleta%20de%20Dados%20Final%20revisad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7;o\Unidade%204%20(24-04%20a%2028-05)\Semana%201\Planilha%20Coleta%20de%20Dados%20Final%20revisad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1693559898681735"/>
          <c:y val="0.14772875869782368"/>
          <c:w val="0.84677502714591502"/>
          <c:h val="0.7340917995006763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dLbls>
            <c:showVal val="1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0.20489296636085627</c:v>
                </c:pt>
                <c:pt idx="1">
                  <c:v>0.37308868501530018</c:v>
                </c:pt>
                <c:pt idx="2">
                  <c:v>0.66972477064221281</c:v>
                </c:pt>
                <c:pt idx="3">
                  <c:v>0</c:v>
                </c:pt>
              </c:numCache>
            </c:numRef>
          </c:val>
        </c:ser>
        <c:dLbls/>
        <c:axId val="56059392"/>
        <c:axId val="56060928"/>
      </c:barChart>
      <c:catAx>
        <c:axId val="560593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060928"/>
        <c:crosses val="autoZero"/>
        <c:auto val="1"/>
        <c:lblAlgn val="ctr"/>
        <c:lblOffset val="100"/>
      </c:catAx>
      <c:valAx>
        <c:axId val="560609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05939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1693559898681737"/>
          <c:y val="0.14772875869782373"/>
          <c:w val="0.84677502714591513"/>
          <c:h val="0.734091799500676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dLbls>
            <c:showVal val="1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0.20489296636085627</c:v>
                </c:pt>
                <c:pt idx="1">
                  <c:v>0.37308868501530029</c:v>
                </c:pt>
                <c:pt idx="2">
                  <c:v>0.66972477064221292</c:v>
                </c:pt>
                <c:pt idx="3">
                  <c:v>0</c:v>
                </c:pt>
              </c:numCache>
            </c:numRef>
          </c:val>
        </c:ser>
        <c:dLbls/>
        <c:axId val="58786560"/>
        <c:axId val="58788096"/>
      </c:barChart>
      <c:catAx>
        <c:axId val="587865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788096"/>
        <c:crosses val="autoZero"/>
        <c:auto val="1"/>
        <c:lblAlgn val="ctr"/>
        <c:lblOffset val="100"/>
      </c:catAx>
      <c:valAx>
        <c:axId val="587880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78656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1885245901639344"/>
          <c:y val="0.15213485095268847"/>
          <c:w val="0.84426229508195361"/>
          <c:h val="0.7302182943166375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0.89552238805969175</c:v>
                </c:pt>
                <c:pt idx="1">
                  <c:v>0.96721311475409832</c:v>
                </c:pt>
                <c:pt idx="2">
                  <c:v>0.99086757990867558</c:v>
                </c:pt>
                <c:pt idx="3">
                  <c:v>0</c:v>
                </c:pt>
              </c:numCache>
            </c:numRef>
          </c:val>
        </c:ser>
        <c:dLbls/>
        <c:axId val="58848768"/>
        <c:axId val="58850304"/>
      </c:barChart>
      <c:catAx>
        <c:axId val="58848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850304"/>
        <c:crosses val="autoZero"/>
        <c:auto val="1"/>
        <c:lblAlgn val="ctr"/>
        <c:lblOffset val="100"/>
      </c:catAx>
      <c:valAx>
        <c:axId val="5885030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84876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2553191489361687"/>
          <c:y val="0.11950472375312279"/>
          <c:w val="0.8361702127659576"/>
          <c:h val="0.7623339588693919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0.9545454545454658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56206080"/>
        <c:axId val="56207616"/>
      </c:barChart>
      <c:catAx>
        <c:axId val="562060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207616"/>
        <c:crosses val="autoZero"/>
        <c:auto val="1"/>
        <c:lblAlgn val="ctr"/>
        <c:lblOffset val="100"/>
      </c:catAx>
      <c:valAx>
        <c:axId val="562076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20608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717194833480969"/>
          <c:y val="0.17984541796256232"/>
          <c:w val="0.84646631641871162"/>
          <c:h val="0.7041584233108586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dLbls>
            <c:showVal val="1"/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0.97014925373134364</c:v>
                </c:pt>
                <c:pt idx="1">
                  <c:v>0.95081967213115881</c:v>
                </c:pt>
                <c:pt idx="2">
                  <c:v>0.94977168949771684</c:v>
                </c:pt>
                <c:pt idx="3">
                  <c:v>0</c:v>
                </c:pt>
              </c:numCache>
            </c:numRef>
          </c:val>
        </c:ser>
        <c:dLbls/>
        <c:axId val="60538880"/>
        <c:axId val="60540416"/>
      </c:barChart>
      <c:catAx>
        <c:axId val="605388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540416"/>
        <c:crosses val="autoZero"/>
        <c:auto val="1"/>
        <c:lblAlgn val="ctr"/>
        <c:lblOffset val="100"/>
      </c:catAx>
      <c:valAx>
        <c:axId val="605404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53888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2291691674177399"/>
          <c:y val="0.18514422560985938"/>
          <c:w val="0.83958504147348323"/>
          <c:h val="0.7001262103002674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1</c:v>
                </c:pt>
                <c:pt idx="1">
                  <c:v>0.93103448275862066</c:v>
                </c:pt>
                <c:pt idx="2">
                  <c:v>0.93220338983049966</c:v>
                </c:pt>
                <c:pt idx="3">
                  <c:v>0</c:v>
                </c:pt>
              </c:numCache>
            </c:numRef>
          </c:val>
        </c:ser>
        <c:dLbls/>
        <c:axId val="60455936"/>
        <c:axId val="60461824"/>
      </c:barChart>
      <c:catAx>
        <c:axId val="604559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61824"/>
        <c:crosses val="autoZero"/>
        <c:auto val="1"/>
        <c:lblAlgn val="ctr"/>
        <c:lblOffset val="100"/>
      </c:catAx>
      <c:valAx>
        <c:axId val="6046182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5593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1885245901639344"/>
          <c:y val="0.17703552625556837"/>
          <c:w val="0.84426229508195383"/>
          <c:h val="0.704823506817745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0.89552238805969187</c:v>
                </c:pt>
                <c:pt idx="1">
                  <c:v>0.96721311475409832</c:v>
                </c:pt>
                <c:pt idx="2">
                  <c:v>0.99086757990867558</c:v>
                </c:pt>
                <c:pt idx="3">
                  <c:v>0</c:v>
                </c:pt>
              </c:numCache>
            </c:numRef>
          </c:val>
        </c:ser>
        <c:dLbls/>
        <c:axId val="60643584"/>
        <c:axId val="60649472"/>
      </c:barChart>
      <c:catAx>
        <c:axId val="606435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649472"/>
        <c:crosses val="autoZero"/>
        <c:auto val="1"/>
        <c:lblAlgn val="ctr"/>
        <c:lblOffset val="100"/>
      </c:catAx>
      <c:valAx>
        <c:axId val="606494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64358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2266124717918554"/>
          <c:y val="0.16471222347206738"/>
          <c:w val="0.83991769254899651"/>
          <c:h val="0.7149103453652445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0.95454545454546569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60712448"/>
        <c:axId val="60713984"/>
      </c:barChart>
      <c:catAx>
        <c:axId val="607124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713984"/>
        <c:crosses val="autoZero"/>
        <c:auto val="1"/>
        <c:lblAlgn val="ctr"/>
        <c:lblOffset val="100"/>
      </c:catAx>
      <c:valAx>
        <c:axId val="607139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712448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5B3A3-1FF3-4EFC-A64D-27C9D37E0EB6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60F83-2A09-47C3-B6B8-266D5702B5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910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0F83-2A09-47C3-B6B8-266D5702B59F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0F83-2A09-47C3-B6B8-266D5702B59F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0F83-2A09-47C3-B6B8-266D5702B59F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0F83-2A09-47C3-B6B8-266D5702B59F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0F83-2A09-47C3-B6B8-266D5702B59F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0F83-2A09-47C3-B6B8-266D5702B59F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9ECA-82F9-401D-825C-45E4C2B70BB9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D129-5609-4D01-8ABE-51043D194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9ECA-82F9-401D-825C-45E4C2B70BB9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D129-5609-4D01-8ABE-51043D194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9ECA-82F9-401D-825C-45E4C2B70BB9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D129-5609-4D01-8ABE-51043D194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9ECA-82F9-401D-825C-45E4C2B70BB9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D129-5609-4D01-8ABE-51043D194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9ECA-82F9-401D-825C-45E4C2B70BB9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D129-5609-4D01-8ABE-51043D194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9ECA-82F9-401D-825C-45E4C2B70BB9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D129-5609-4D01-8ABE-51043D194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9ECA-82F9-401D-825C-45E4C2B70BB9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D129-5609-4D01-8ABE-51043D194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9ECA-82F9-401D-825C-45E4C2B70BB9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D129-5609-4D01-8ABE-51043D194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9ECA-82F9-401D-825C-45E4C2B70BB9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D129-5609-4D01-8ABE-51043D194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9ECA-82F9-401D-825C-45E4C2B70BB9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D129-5609-4D01-8ABE-51043D194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9ECA-82F9-401D-825C-45E4C2B70BB9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D129-5609-4D01-8ABE-51043D194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9ECA-82F9-401D-825C-45E4C2B70BB9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D129-5609-4D01-8ABE-51043D194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Universidade Aberta do SUS</a:t>
            </a:r>
            <a:endParaRPr kumimoji="0" lang="pt-BR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Universidade Federal de Pelotas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30003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Melhoria da Atenção aos usuários com Hipertensão Arterial Sistêmica e/ou Diabetes Mellitus na UBS Capão Bonito do Sul, Capão Bonito do Sul - RS</a:t>
            </a:r>
            <a:endParaRPr lang="pt-B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471488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Especializando: Frank Alvarez Llambias</a:t>
            </a:r>
            <a:endParaRPr lang="pt-BR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286388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Orientadora: Cristina Bossle de Castilhos</a:t>
            </a:r>
            <a:endParaRPr kumimoji="0" lang="pt-BR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027003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Pelotas, 20 de Agosto 2015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s://upload.wikimedia.org/wikipedia/commons/4/49/UFPEL-ESCUDO-2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28604"/>
            <a:ext cx="1071570" cy="1071570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71480"/>
            <a:ext cx="225029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tângulo 16"/>
          <p:cNvSpPr/>
          <p:nvPr/>
        </p:nvSpPr>
        <p:spPr>
          <a:xfrm>
            <a:off x="0" y="20002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Especialização em Saúde da Família</a:t>
            </a:r>
            <a:endParaRPr lang="pt-B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Modalidade a Distância</a:t>
            </a:r>
            <a:endParaRPr lang="pt-B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844824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Ficha espelho.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Prontuário eletrônico.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Planilha eletrônica de coleta de dados.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Protocolos do MS, 2013 - Estratégias para o cuidado da pessoa com doença crônica – HAS e DM.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Materiais complementares criados pela equipe.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Arquivos para as fichas espelho.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Garantido pelos gestores municipais a realização dos exames complementares, impressões de documentos e o transporte.</a:t>
            </a:r>
          </a:p>
          <a:p>
            <a:pPr algn="just">
              <a:buFont typeface="Wingdings" pitchFamily="2" charset="2"/>
              <a:buChar char="v"/>
            </a:pPr>
            <a:endParaRPr lang="pt-B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4282" y="1196752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Logística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0716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285860"/>
            <a:ext cx="8715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1: Ampliar a cobertura dos hipertensos e/ou diabéticos.</a:t>
            </a:r>
          </a:p>
          <a:p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2285984" y="3571876"/>
          <a:ext cx="4775200" cy="260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500034" y="2071678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1: Ampliar a cobertura aos pacientes hipertensos para 100%.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71538" y="6286520"/>
            <a:ext cx="68580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Proporção de hipertensos cadastrados,</a:t>
            </a:r>
            <a:r>
              <a:rPr kumimoji="0" lang="pt-BR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Capão Bonito do Sul-RS.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2643182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Resultados: Ampliada a cobertura aos usuários hipertensos para 217 (67,0%).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285860"/>
            <a:ext cx="8715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1: Ampliar a cobertura dos hipertensos e/ou diabéticos.</a:t>
            </a:r>
          </a:p>
          <a:p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2214546" y="3571876"/>
          <a:ext cx="4846638" cy="260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500034" y="2071678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2: Ampliar a cobertura aos pacientes diabéticos para 100%.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71538" y="6286520"/>
            <a:ext cx="68580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Proporção de hipertensos cadastrados,</a:t>
            </a:r>
            <a:r>
              <a:rPr kumimoji="0" lang="pt-BR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Capão Bonito do Sul-RS.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2643182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Resultados: Ampliada a cobertura aos usuários hipertensos para 59 (60,2%).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500175"/>
            <a:ext cx="8715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2. Melhorar a qualidade da atenção a hipertensos e/ou diabéticos.</a:t>
            </a:r>
          </a:p>
          <a:p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5786" y="2571744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3. Realizar exame clínico apropriado em 100% dos hipertensos cadastrados.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85786" y="3643314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4. Realizar exame clínico apropriado em 100% dos diabéticos cadastrados.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85720" y="4786322"/>
            <a:ext cx="8858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Resultados: Cumpridas em 100 %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285860"/>
            <a:ext cx="8715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2. Melhorar a qualidade da atenção a hipertensos e/ou diabéticos.</a:t>
            </a:r>
          </a:p>
          <a:p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207167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5. Garantir a 100% dos hipertensos a realização de exames complementares em dia de acordo com o protocolo.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28652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Proporção de hipertensos com os exames complementares em dia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pt-BR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Capão Bonito do Sul-RS.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2786058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Resultados: Exames complementares em dia de acordo com o protocolo para 217 (99,1).</a:t>
            </a:r>
          </a:p>
        </p:txBody>
      </p:sp>
      <p:graphicFrame>
        <p:nvGraphicFramePr>
          <p:cNvPr id="11" name="Gráfico 10"/>
          <p:cNvGraphicFramePr/>
          <p:nvPr/>
        </p:nvGraphicFramePr>
        <p:xfrm>
          <a:off x="2428860" y="3714752"/>
          <a:ext cx="4621212" cy="245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285860"/>
            <a:ext cx="8715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2. Melhorar a qualidade da atenção a hipertensos e/ou diabéticos.</a:t>
            </a:r>
          </a:p>
          <a:p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207167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6. Garantir a 100% dos diabéticos a realização de exames complementares em dia de acordo com o protocolo.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28652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Proporção de diabéticos com os exames complementares em dia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pt-BR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Capão Bonito do Sul-RS.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2786058"/>
            <a:ext cx="8286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Resultados: Cumprida em 100 %.</a:t>
            </a:r>
          </a:p>
        </p:txBody>
      </p:sp>
      <p:graphicFrame>
        <p:nvGraphicFramePr>
          <p:cNvPr id="12" name="Gráfico 11"/>
          <p:cNvGraphicFramePr/>
          <p:nvPr/>
        </p:nvGraphicFramePr>
        <p:xfrm>
          <a:off x="2428860" y="3571876"/>
          <a:ext cx="4527550" cy="25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285860"/>
            <a:ext cx="8715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2. Melhorar a qualidade da atenção a hipertensos e/ou diabéticos.</a:t>
            </a:r>
          </a:p>
          <a:p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207167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7. Priorizar a prescrição de medicamentos da farmácia popular para 100% dos hipertensos cadastrados na UBS.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28652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Proporção de hipertensos com prescrição de medicamentos da FP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pt-BR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Capão Bonito do Sul-RS.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2786058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Resultados: Prescrição de medicamentos da farmácia popular para 208 (95,0%).</a:t>
            </a:r>
          </a:p>
        </p:txBody>
      </p:sp>
      <p:graphicFrame>
        <p:nvGraphicFramePr>
          <p:cNvPr id="11" name="Gráfico 10"/>
          <p:cNvGraphicFramePr/>
          <p:nvPr/>
        </p:nvGraphicFramePr>
        <p:xfrm>
          <a:off x="2428860" y="3643314"/>
          <a:ext cx="4694237" cy="2508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285860"/>
            <a:ext cx="8715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2. Melhorar a qualidade da atenção a hipertensos e/ou diabéticos.</a:t>
            </a:r>
          </a:p>
          <a:p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207167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8. Priorizar a prescrição de medicamentos da farmácia popular para 100% dos diabéticos cadastrados na UBS.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28652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Proporção de diabéticos com prescrição de medicamentos da FP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pt-BR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Capão Bonito do Sul-RS.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2786058"/>
            <a:ext cx="8286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Resultados: Prescrição de medicamentos da farmácia popular para 55 (93,2%).</a:t>
            </a:r>
          </a:p>
          <a:p>
            <a:pPr algn="just"/>
            <a:endParaRPr lang="pt-BR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Gráfico 11"/>
          <p:cNvGraphicFramePr/>
          <p:nvPr/>
        </p:nvGraphicFramePr>
        <p:xfrm>
          <a:off x="2285984" y="3643314"/>
          <a:ext cx="4622800" cy="2511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500175"/>
            <a:ext cx="8715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2. Melhorar a qualidade da atenção a hipertensos e/ou diabéticos.</a:t>
            </a:r>
          </a:p>
          <a:p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5786" y="2571744"/>
            <a:ext cx="8358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9. Realizar avaliação da necessidade de atendimento odontológico em 100% dos hipertensos.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85786" y="3643314"/>
            <a:ext cx="8358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10. Realizar avaliação da necessidade de atendimento odontológico em 100% dos diabéticos.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85720" y="4786322"/>
            <a:ext cx="8858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Resultados: Cumpridas em 100 %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500175"/>
            <a:ext cx="8715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3. Melhorar a adesão de hipertensos e diabéticos ao programa.</a:t>
            </a:r>
          </a:p>
          <a:p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5786" y="2285992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11. Buscar 100% dos hipertensos faltosos às consultas na unidade de saúde conforme a periodicidade recomendada. </a:t>
            </a:r>
          </a:p>
          <a:p>
            <a:pPr algn="just"/>
            <a:endParaRPr lang="pt-B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85786" y="2967335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12. Buscar 100% dos diabéticos faltosos às consultas na unidade de saúde conforme a periodicidade recomendada. </a:t>
            </a:r>
          </a:p>
          <a:p>
            <a:pPr algn="just"/>
            <a:endParaRPr lang="pt-B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85720" y="3857628"/>
            <a:ext cx="8858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Resultados: Cumpridas em 100 %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214414" y="4429132"/>
          <a:ext cx="6572296" cy="142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247"/>
                <a:gridCol w="1516683"/>
                <a:gridCol w="1516683"/>
                <a:gridCol w="1516683"/>
              </a:tblGrid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latin typeface="Arial" pitchFamily="34" charset="0"/>
                          <a:cs typeface="Arial" pitchFamily="34" charset="0"/>
                        </a:rPr>
                        <a:t>Doenças</a:t>
                      </a:r>
                      <a:endParaRPr lang="pt-B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latin typeface="Arial" pitchFamily="34" charset="0"/>
                          <a:cs typeface="Arial" pitchFamily="34" charset="0"/>
                        </a:rPr>
                        <a:t>Mês 1</a:t>
                      </a:r>
                      <a:endParaRPr lang="pt-B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latin typeface="Arial" pitchFamily="34" charset="0"/>
                          <a:cs typeface="Arial" pitchFamily="34" charset="0"/>
                        </a:rPr>
                        <a:t>Mês 2</a:t>
                      </a:r>
                      <a:endParaRPr lang="pt-B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latin typeface="Arial" pitchFamily="34" charset="0"/>
                          <a:cs typeface="Arial" pitchFamily="34" charset="0"/>
                        </a:rPr>
                        <a:t>Mês 3</a:t>
                      </a:r>
                      <a:endParaRPr lang="pt-B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HAS</a:t>
                      </a:r>
                      <a:endParaRPr lang="pt-BR" sz="2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2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t-BR" sz="2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pt-BR" sz="2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DM</a:t>
                      </a:r>
                      <a:endParaRPr lang="pt-BR" sz="2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2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2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2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6072206"/>
            <a:ext cx="8715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Pacientes faltosos às consultas, Capão Bonito do Sul-RS.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2000240"/>
            <a:ext cx="8715436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As DCNT figuram como principal causa de mortalidade e incapacidade no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mundo.</a:t>
            </a:r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hipertensão e o diabetes são os principais fatores de risco para doenças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cardiovasculares.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onstituem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principal causa de morbimortalidade na população mundial.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No Brasil,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HAS e o DM são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responsáveis pela primeira causa de mortalidade e de hospitalizações no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SUS.</a:t>
            </a:r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4282" y="1196752"/>
            <a:ext cx="5195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Importância da ação programática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500175"/>
            <a:ext cx="87154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4. Melhorar o registro das informações.</a:t>
            </a:r>
          </a:p>
          <a:p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5786" y="2571744"/>
            <a:ext cx="8358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13: Manter ficha de acompanhamento de 100% dos hipertensos cadastrados na unidade de saúde.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85786" y="3643314"/>
            <a:ext cx="8358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14: Manter ficha de acompanhamento de 100% dos diabéticos cadastrados na unidade de saúde.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85720" y="4786322"/>
            <a:ext cx="8858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Resultados: Cumpridas em 100 %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285860"/>
            <a:ext cx="8715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5. Mapear hipertensos e diabéticos de risco para doença cardiovascular.</a:t>
            </a:r>
          </a:p>
          <a:p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207167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15: Realizar avaliação do risco cardiovascular em 100% dos hipertensos cadastrados na unidade de saúde. 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28652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Proporção de hipertensos com estratificação de risco cardiovascular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pt-BR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Capão Bonito do Sul-RS.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2786058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Resultados: Realizada avaliação do risco cardiovascular em 217 (99,1%). </a:t>
            </a:r>
          </a:p>
        </p:txBody>
      </p:sp>
      <p:graphicFrame>
        <p:nvGraphicFramePr>
          <p:cNvPr id="11" name="Gráfico 10"/>
          <p:cNvGraphicFramePr/>
          <p:nvPr/>
        </p:nvGraphicFramePr>
        <p:xfrm>
          <a:off x="2285984" y="3571876"/>
          <a:ext cx="4692650" cy="260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285860"/>
            <a:ext cx="8715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5. Mapear hipertensos e diabéticos de risco para doença cardiovascular.</a:t>
            </a:r>
          </a:p>
          <a:p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207167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16: Realizar avaliação do risco cardiovascular em 100% dos diabéticos cadastrados na unidade de saúde. 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28652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Proporção de diabéticos com estratificação de risco cardiovascular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pt-BR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Capão Bonito do Sul-RS.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2786058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Resultados: Realizada avaliação do risco cardiovascular em 100 % dos pacientes.</a:t>
            </a:r>
          </a:p>
        </p:txBody>
      </p:sp>
      <p:graphicFrame>
        <p:nvGraphicFramePr>
          <p:cNvPr id="12" name="Gráfico 11"/>
          <p:cNvGraphicFramePr/>
          <p:nvPr/>
        </p:nvGraphicFramePr>
        <p:xfrm>
          <a:off x="2357422" y="3571876"/>
          <a:ext cx="4632325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500175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6. Promover a saúde de hipertensos e diabéticos</a:t>
            </a:r>
          </a:p>
          <a:p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5786" y="2285992"/>
            <a:ext cx="8358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17: Garantir orientação nutricional sobre alimentação saudável a 100% dos hipertensos.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85786" y="3071810"/>
            <a:ext cx="8358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18: Garantir orientação nutricional sobre alimentação saudável a 100% dos diabéticos.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85720" y="5572140"/>
            <a:ext cx="8858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Resultados: Cumpridas em 100 %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85786" y="3857628"/>
            <a:ext cx="8358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19: Garantir orientação em relação à prática regular de atividade física a 100% dos pacientes hipertensos.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85786" y="4643446"/>
            <a:ext cx="8358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20: Garantir orientação em relação à prática regular de atividade física a 100% dos pacientes diabéticos.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500175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6. Promover a saúde de hipertensos e diabéticos</a:t>
            </a:r>
          </a:p>
          <a:p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5786" y="2285992"/>
            <a:ext cx="8358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21: Garantir orientação sobre os riscos do tabagismo a 100% dos pacientes hipertensos.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85786" y="3071810"/>
            <a:ext cx="8358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22: Garantir orientação sobre os riscos do tabagismo a 100% dos pacientes diabéticos.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85720" y="5572140"/>
            <a:ext cx="8858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Resultados: Cumpridas em 100 %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85786" y="3857628"/>
            <a:ext cx="8358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23: Garantir orientação sobre higiene bucal a 100% dos pacientes hipertensos.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85786" y="4643446"/>
            <a:ext cx="8358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 24: Garantir orientação sobre higiene bucal a 100% dos pacientes diabéticos.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844824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Qualificação profissional da equipe multidisciplinar no acompanhamento à HAS e DM.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Visão da equipe em relação ao acompanhamento da HAS e o DM </a:t>
            </a:r>
          </a:p>
          <a:p>
            <a:pPr algn="just"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Mudanças positivas nos processos de trabalho, melhorando o planejamento das ações em saúde.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Permitiu trabalhar com mais união, dedicação e  integralidade. </a:t>
            </a:r>
          </a:p>
          <a:p>
            <a:pPr algn="just"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Reforçou o compromisso e as atribuições tanto da equipe quanto de cada um dos profissionais.</a:t>
            </a:r>
          </a:p>
          <a:p>
            <a:pPr algn="just"/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4282" y="1196752"/>
            <a:ext cx="5997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Importância da intervenção para equipe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844824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Incorporação no cotidiano do serviço como uma ação de acompanhamento dos portadores de HAS e DM.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Melhoria dos registros das informações.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Melhoria na eficiência do serviço e dos materiais utilizados na UBS.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4282" y="1196752"/>
            <a:ext cx="6357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Importância da intervenção para o serviço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844824"/>
            <a:ext cx="8715436" cy="404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Melhorou a qualificação do atendimento clínico para todos os usuários.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Parceria com as lideranças comunitárias.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Formação dos grupos de hipertensos e diabéticos.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Atividades de promoção e prevenção de saúde durante o acolhimento na UBS.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Realização das visitas domiciliares para busca de pacientes faltosos ou com difícil acesso ao serviço de saúde.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4282" y="1196752"/>
            <a:ext cx="7074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Importância da intervenção para a comunidade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4282" y="1964353"/>
            <a:ext cx="871543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Troca de experiências entre colegas, orientadores e a equipe multidisciplinar.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Excelente material pedagógico disponível, literatura, casos clínicos, fichas, planilhas eletrônicas.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Organização do processo de trabalho da equipe.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Importância dos registros no planejamento das ações em saúde.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Importância das ações educativas de promoção e prevenção.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Melhoria na minha prática profissional.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Qualificação da língua portuguesa.</a:t>
            </a:r>
          </a:p>
          <a:p>
            <a:pPr algn="just">
              <a:buFont typeface="Wingdings" pitchFamily="2" charset="2"/>
              <a:buChar char="q"/>
            </a:pPr>
            <a:endParaRPr lang="pt-BR" sz="2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pt-BR" sz="2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64291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Agradecimentos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4282" y="1857364"/>
            <a:ext cx="8715436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minha orientadora Cristina Bossle de Castilhos pela dedicação e paciência.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coordenação do curso pelos conhecimentos transmitidos.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Aos colegas, gestores e usuários da UBS Capão Bonito do Sul, pelo apoio e sucesso na intervenção.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minha esposa, filho e pais, pelo apoio e estímulo.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todos aqueles que estiveram ao meu lado durante este processo, meu muito obrigado. </a:t>
            </a:r>
          </a:p>
          <a:p>
            <a:pPr algn="just">
              <a:lnSpc>
                <a:spcPct val="150000"/>
              </a:lnSpc>
            </a:pPr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2000240"/>
            <a:ext cx="8715436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Situa-se na região Nordeste do Estado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RS, na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Microrregião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Vacaria.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Criado no dia 18 de abril de 1996.</a:t>
            </a:r>
            <a:endParaRPr lang="pt-B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População 1.754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habitantes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predominantemente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rural.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ensidade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demográfica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</a:t>
            </a:r>
          </a:p>
          <a:p>
            <a:pPr algn="just">
              <a:lnSpc>
                <a:spcPct val="12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3,33 </a:t>
            </a:r>
            <a:r>
              <a:rPr lang="pt-B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hab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/km²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(IBGE, 2010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pt-B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Extensão territorial de </a:t>
            </a:r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527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069 km².</a:t>
            </a:r>
          </a:p>
          <a:p>
            <a:pPr algn="just"/>
            <a:endParaRPr lang="pt-B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4282" y="1196752"/>
            <a:ext cx="7479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Caracterização do município Capão Bonito do Sul</a:t>
            </a:r>
            <a:endParaRPr lang="pt-BR" sz="2400" dirty="0"/>
          </a:p>
        </p:txBody>
      </p:sp>
      <p:pic>
        <p:nvPicPr>
          <p:cNvPr id="6" name="Imagen 2" descr="http://www.capaobonitodosul.rs.gov.br/cidade/13644065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857628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05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64291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Atendimento clínico individual na UBS</a:t>
            </a:r>
            <a:endParaRPr lang="pt-B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C:\Users\Frank\Desktop\Atendimento Clínico individu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957" y="1804580"/>
            <a:ext cx="5760085" cy="3248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64291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Visita domiciliar</a:t>
            </a:r>
            <a:endParaRPr lang="pt-B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Frank\Desktop\Visita Domicili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957" y="1804580"/>
            <a:ext cx="5760085" cy="3248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64291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Encontro com o grupo HIPERDIA</a:t>
            </a:r>
            <a:endParaRPr lang="pt-B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C:\Users\Frank\Desktop\Primeiro encontro com o grupo HIPERDI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85926"/>
            <a:ext cx="5715040" cy="3344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64291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Entrevista na rádio Cultura</a:t>
            </a:r>
            <a:endParaRPr lang="pt-B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Frank\Desktop\Segunda entrevista na rád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957" y="1808129"/>
            <a:ext cx="5760085" cy="3241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64291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Atendimento na comunidade</a:t>
            </a:r>
            <a:endParaRPr lang="pt-B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C:\Users\Frank\Desktop\Atendimentos nas comunidades com a Unidade Móvi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957" y="1808129"/>
            <a:ext cx="5760085" cy="3241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85786" y="2643182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OBRIGADO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844824"/>
            <a:ext cx="8715436" cy="2710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 principal desenvolvimento econômico é a agricultura de soja e milho.</a:t>
            </a:r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UBS, 2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Postos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atendimento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 </a:t>
            </a:r>
          </a:p>
          <a:p>
            <a:pPr>
              <a:lnSpc>
                <a:spcPct val="12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Barretos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Assentamento </a:t>
            </a:r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Novembro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4282" y="1196752"/>
            <a:ext cx="7479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Caracterização do município Capão Bonito do Sul</a:t>
            </a:r>
            <a:endParaRPr lang="pt-BR" sz="2400" dirty="0"/>
          </a:p>
        </p:txBody>
      </p:sp>
      <p:pic>
        <p:nvPicPr>
          <p:cNvPr id="1026" name="Picture 2" descr="http://www.capaobonitodosul.rs.gov.br/noticias/1428599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357562"/>
            <a:ext cx="5453058" cy="318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05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5720" y="2071678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UBS bem estruturada e em ampliação.</a:t>
            </a:r>
          </a:p>
          <a:p>
            <a:pPr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ESF composta por: 4 </a:t>
            </a: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médicos, </a:t>
            </a: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enfermeiras, </a:t>
            </a: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TE, </a:t>
            </a: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odontólogo, 1 </a:t>
            </a: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THB, </a:t>
            </a: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fonoaudióloga, 1 nutricionista, 1 psicóloga.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opulação </a:t>
            </a: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1.754 </a:t>
            </a:r>
          </a:p>
          <a:p>
            <a:pPr algn="just"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327 usuários </a:t>
            </a: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HAS.</a:t>
            </a:r>
            <a:endParaRPr lang="pt-BR" sz="2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98 usuários </a:t>
            </a: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DM</a:t>
            </a:r>
            <a:endParaRPr lang="pt-BR" sz="2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Atenção especializada </a:t>
            </a:r>
          </a:p>
          <a:p>
            <a:pPr algn="just"/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 Lagoa Vermelha </a:t>
            </a:r>
          </a:p>
          <a:p>
            <a:pPr algn="just"/>
            <a:r>
              <a:rPr lang="pt-BR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Passo Fundo.</a:t>
            </a:r>
          </a:p>
          <a:p>
            <a:pPr algn="just"/>
            <a:endParaRPr lang="pt-B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4282" y="1196752"/>
            <a:ext cx="6664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Caracterização da UBS Capão Bonito do Sul</a:t>
            </a:r>
            <a:endParaRPr lang="pt-BR" sz="2400" dirty="0"/>
          </a:p>
        </p:txBody>
      </p:sp>
      <p:pic>
        <p:nvPicPr>
          <p:cNvPr id="28673" name="Picture 1" descr="D:\Descarregas\DSC_0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500438"/>
            <a:ext cx="5000628" cy="2812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49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2071678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Atendimentos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usuários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hipertensos e diabéticos com mau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controle, que evoluíram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 complicações cardiovasculares.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Ausência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 avaliação de risco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cardiovascular.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Exame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físico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inadequado.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Poucos usuários com exames complementares em dia.</a:t>
            </a:r>
          </a:p>
          <a:p>
            <a:pPr algn="just">
              <a:buFont typeface="Wingdings" pitchFamily="2" charset="2"/>
              <a:buChar char="v"/>
            </a:pPr>
            <a:endParaRPr lang="pt-B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4282" y="1196752"/>
            <a:ext cx="7880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Situação da ação programática antes da intervenção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0716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2071678"/>
            <a:ext cx="87154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Atraso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nas consultas programadas.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Falta de adesão às mudanças de estilo de vida e ao tratamento adequado.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Não estavam criados os grupos HIPERDIA.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Poucas ações de promoção em saúde.</a:t>
            </a:r>
          </a:p>
          <a:p>
            <a:pPr algn="just"/>
            <a:endParaRPr lang="pt-B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4282" y="1196752"/>
            <a:ext cx="7880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Situação da ação programática antes da intervenção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0716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22709" y="0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2350" y="1772816"/>
            <a:ext cx="87154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Melhorar a atenção aos usuários com hipertensão arterial sistêmica e/ou diabetes mellitus na UBS Capão Bonito do Sul do município de Capão Bonito do Sul-RS</a:t>
            </a:r>
            <a:endParaRPr lang="pt-BR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4282" y="1196752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214282" y="2952545"/>
            <a:ext cx="3381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 Específicos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210" y="3441680"/>
            <a:ext cx="85429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pt-B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Ampliar a cobertura dos hipertensos e/ou diabéticos</a:t>
            </a:r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Melhorar a qualidade da atenção a hipertensos e/ou diabéticos</a:t>
            </a:r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Melhorar a adesão de hipertensos e diabéticos ao programa</a:t>
            </a:r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Melhorar o registro das informações</a:t>
            </a:r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Mapear hipertensos e diabéticos de risco para doença cardiovascular</a:t>
            </a:r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Promover a saúde de hipertensos e diabéticos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WER POINT.jpg"/>
          <p:cNvPicPr>
            <a:picLocks noChangeAspect="1"/>
          </p:cNvPicPr>
          <p:nvPr/>
        </p:nvPicPr>
        <p:blipFill>
          <a:blip r:embed="rId2"/>
          <a:srcRect l="25235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844824"/>
            <a:ext cx="8715436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semanas.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Eixos da intervenção: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4282" y="1196752"/>
            <a:ext cx="5966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Ações realizadas durante a intervenção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642910" y="2857496"/>
            <a:ext cx="7429520" cy="1824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Organização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gestão do serviço.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Monitoramento e avaliação.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Engajamento público.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Qualificação da prática clínica.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85720" y="4786322"/>
            <a:ext cx="4572000" cy="9379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24 Metas.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 Objetivos.</a:t>
            </a:r>
            <a:endParaRPr lang="pt-B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6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1869</Words>
  <Application>Microsoft Office PowerPoint</Application>
  <PresentationFormat>Apresentação na tela (4:3)</PresentationFormat>
  <Paragraphs>214</Paragraphs>
  <Slides>35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</dc:creator>
  <cp:lastModifiedBy>Frank</cp:lastModifiedBy>
  <cp:revision>94</cp:revision>
  <dcterms:created xsi:type="dcterms:W3CDTF">2015-08-05T11:55:04Z</dcterms:created>
  <dcterms:modified xsi:type="dcterms:W3CDTF">2015-08-13T13:54:41Z</dcterms:modified>
</cp:coreProperties>
</file>