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7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6" r:id="rId18"/>
    <p:sldId id="277" r:id="rId19"/>
    <p:sldId id="279" r:id="rId20"/>
    <p:sldId id="280" r:id="rId21"/>
    <p:sldId id="281" r:id="rId22"/>
    <p:sldId id="271" r:id="rId23"/>
    <p:sldId id="272" r:id="rId24"/>
    <p:sldId id="273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7849" autoAdjust="0"/>
  </p:normalViewPr>
  <p:slideViewPr>
    <p:cSldViewPr snapToGrid="0">
      <p:cViewPr>
        <p:scale>
          <a:sx n="70" d="100"/>
          <a:sy n="70" d="100"/>
        </p:scale>
        <p:origin x="-66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AppData\Local\Temp\Planilha%20coleta%20de%20dados%20FINAL%20atualizada%20idosos%20FRAN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Frank\Planilha%20coleta%20de%20dados%20FINAL%20reatualizada%20idosos%20FRAN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Frank\Planilha%20coleta%20de%20dados%20FINAL%20reatualizada%20idosos%20FRAN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Frank\Planilha%20coleta%20de%20dados%20FINAL%20reatualizada%20idosos%20FRAN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avalia&#231;&#245;es%20revebidas%20do%20EaD%20dos%20orientadores%20a%20Niviane\Alunos%20GRUPO%20II\Frank\Planilha%20coleta%20de%20dados%20FINAL%20reatualizada%20idosos%20FRAN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3.7144528129635965E-2"/>
          <c:y val="0.12395667049839665"/>
          <c:w val="0.90730001141161698"/>
          <c:h val="0.7303646611056505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rgbClr val="DF8521"/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0.24454148471615808</c:v>
                </c:pt>
                <c:pt idx="1">
                  <c:v>0.48689956331877904</c:v>
                </c:pt>
                <c:pt idx="2">
                  <c:v>0.79257641921397382</c:v>
                </c:pt>
              </c:numCache>
            </c:numRef>
          </c:val>
        </c:ser>
        <c:dLbls/>
        <c:axId val="36231808"/>
        <c:axId val="36422016"/>
      </c:barChart>
      <c:catAx>
        <c:axId val="36231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422016"/>
        <c:crosses val="autoZero"/>
        <c:auto val="1"/>
        <c:lblAlgn val="ctr"/>
        <c:lblOffset val="100"/>
      </c:catAx>
      <c:valAx>
        <c:axId val="36422016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36231808"/>
        <c:crosses val="autoZero"/>
        <c:crossBetween val="between"/>
        <c:majorUnit val="0.1"/>
        <c:minorUnit val="4.000000000000009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2.8770258532566956E-2"/>
          <c:y val="0.10840754947776671"/>
          <c:w val="0.94157281839717799"/>
          <c:h val="0.724732229283494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Indicadores!$D$28:$F$28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Indicadores!$D$29:$F$29</c:f>
              <c:numCache>
                <c:formatCode>0.0%</c:formatCode>
                <c:ptCount val="3"/>
                <c:pt idx="0">
                  <c:v>0.29629629629629628</c:v>
                </c:pt>
                <c:pt idx="1">
                  <c:v>0.59259259259259267</c:v>
                </c:pt>
                <c:pt idx="2">
                  <c:v>1</c:v>
                </c:pt>
              </c:numCache>
            </c:numRef>
          </c:val>
        </c:ser>
        <c:dLbls/>
        <c:axId val="37507072"/>
        <c:axId val="37508608"/>
      </c:barChart>
      <c:catAx>
        <c:axId val="37507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508608"/>
        <c:crosses val="autoZero"/>
        <c:auto val="1"/>
        <c:lblAlgn val="ctr"/>
        <c:lblOffset val="100"/>
      </c:catAx>
      <c:valAx>
        <c:axId val="37508608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37507072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3.7119425717110889E-2"/>
          <c:y val="0.11606522264971669"/>
          <c:w val="0.93279788773380179"/>
          <c:h val="0.7133705604955168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0</c:v>
                </c:pt>
                <c:pt idx="1">
                  <c:v>0.13004484304932795</c:v>
                </c:pt>
                <c:pt idx="2">
                  <c:v>0.42148760330578705</c:v>
                </c:pt>
              </c:numCache>
            </c:numRef>
          </c:val>
        </c:ser>
        <c:dLbls/>
        <c:axId val="37627776"/>
        <c:axId val="37629312"/>
      </c:barChart>
      <c:catAx>
        <c:axId val="376277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629312"/>
        <c:crosses val="autoZero"/>
        <c:auto val="1"/>
        <c:lblAlgn val="ctr"/>
        <c:lblOffset val="100"/>
      </c:catAx>
      <c:valAx>
        <c:axId val="37629312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3762777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3.5705733925081126E-2"/>
          <c:y val="7.0538463984061314E-2"/>
          <c:w val="0.93782014243499012"/>
          <c:h val="0.727680291645913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800"/>
                  </a:pPr>
                  <a:endParaRPr lang="pt-BR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Indicadores!$D$54:$F$54</c:f>
              <c:numCache>
                <c:formatCode>0.0%</c:formatCode>
                <c:ptCount val="3"/>
                <c:pt idx="0">
                  <c:v>0</c:v>
                </c:pt>
                <c:pt idx="1">
                  <c:v>0.13004484304932795</c:v>
                </c:pt>
                <c:pt idx="2">
                  <c:v>0.16253443526170799</c:v>
                </c:pt>
              </c:numCache>
            </c:numRef>
          </c:val>
        </c:ser>
        <c:dLbls/>
        <c:axId val="37666176"/>
        <c:axId val="37692544"/>
      </c:barChart>
      <c:catAx>
        <c:axId val="376661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692544"/>
        <c:crosses val="autoZero"/>
        <c:auto val="1"/>
        <c:lblAlgn val="ctr"/>
        <c:lblOffset val="100"/>
      </c:catAx>
      <c:valAx>
        <c:axId val="37692544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37666176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3.3202145858071325E-2"/>
          <c:y val="0.11248101620885168"/>
          <c:w val="0.94070059180007481"/>
          <c:h val="0.7222219550800426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0.88888888888888884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/>
        <c:axId val="37729408"/>
        <c:axId val="37730944"/>
      </c:barChart>
      <c:catAx>
        <c:axId val="377294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n-US"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730944"/>
        <c:crosses val="autoZero"/>
        <c:auto val="1"/>
        <c:lblAlgn val="ctr"/>
        <c:lblOffset val="100"/>
      </c:catAx>
      <c:valAx>
        <c:axId val="37730944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crossAx val="3772940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F6507-B316-448D-9B96-9F2E5444BB0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243FB3-9F51-488A-A037-59642C44BD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F6507-B316-448D-9B96-9F2E5444BB0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243FB3-9F51-488A-A037-59642C44BD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F6507-B316-448D-9B96-9F2E5444BB0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243FB3-9F51-488A-A037-59642C44BD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F6507-B316-448D-9B96-9F2E5444BB0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243FB3-9F51-488A-A037-59642C44BD3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F6507-B316-448D-9B96-9F2E5444BB0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243FB3-9F51-488A-A037-59642C44BD3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F6507-B316-448D-9B96-9F2E5444BB0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243FB3-9F51-488A-A037-59642C44BD3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F6507-B316-448D-9B96-9F2E5444BB0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243FB3-9F51-488A-A037-59642C44BD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F6507-B316-448D-9B96-9F2E5444BB0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243FB3-9F51-488A-A037-59642C44BD3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F6507-B316-448D-9B96-9F2E5444BB0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243FB3-9F51-488A-A037-59642C44BD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18AF6507-B316-448D-9B96-9F2E5444BB0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243FB3-9F51-488A-A037-59642C44BD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F6507-B316-448D-9B96-9F2E5444BB0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43FB3-9F51-488A-A037-59642C44BD3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F6507-B316-448D-9B96-9F2E5444BB06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243FB3-9F51-488A-A037-59642C44BD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tr2001.saude.gov.br/sas/PORTARIAS/Port2006/GM/GM-399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9963" y="235527"/>
            <a:ext cx="7453746" cy="1890280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/>
              <a:t>UNIVERSIDADE ABERTA DO SUS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UNIVERSIDADE FEDERAL DE PELOTAS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Especialização em Saúde da Família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Modalidade a Distância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Turma nº</a:t>
            </a:r>
            <a:r>
              <a:rPr lang="pt-BR" sz="2400" dirty="0" smtClean="0"/>
              <a:t> </a:t>
            </a:r>
            <a:r>
              <a:rPr lang="pt-BR" sz="2400" dirty="0" smtClean="0"/>
              <a:t>8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6976" y="2719836"/>
            <a:ext cx="9144000" cy="1104019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das pessoas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idosas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ESF Número  1,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Bairro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Brasília,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Cerro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Largo/RS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39317" y="4307645"/>
            <a:ext cx="744184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Especializando:Frank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Naygle Guzman Jeffers</a:t>
            </a:r>
          </a:p>
          <a:p>
            <a:pPr algn="r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Niviane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enz</a:t>
            </a:r>
          </a:p>
          <a:p>
            <a:pPr algn="r">
              <a:buNone/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Co-Orientadora: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Vania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Priamo</a:t>
            </a: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26669" y="346365"/>
            <a:ext cx="1711731" cy="15517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39747" y="371021"/>
            <a:ext cx="1905695" cy="1194543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4516583" y="6082147"/>
            <a:ext cx="2729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Pelotas, 2015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3038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28600" y="241303"/>
            <a:ext cx="11709400" cy="888998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/>
              <a:t>Objetivo 2– Melhorar a qualidade da atenção ao idoso na Unidade de </a:t>
            </a:r>
            <a:r>
              <a:rPr lang="pt-BR" sz="3200" b="1" dirty="0" smtClean="0"/>
              <a:t>Saúde</a:t>
            </a:r>
            <a:endParaRPr lang="pt-BR" sz="32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384577" y="1457280"/>
            <a:ext cx="11413723" cy="3914820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2.1: Realizar Avaliação Multidimensional Rápida de 100% dos idosos da área de abrangência utilizando como modelo a proposta de avaliação do Ministério da Saúde.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2.2: Realizar exame clínico apropriado em 100% das consultas, incluindo exame físico dos pés, com palpação dos pulsos tibial posterior e pedioso e medida da sensibilidade a cada 3 meses para diabéticos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2.3: Realizar a solicitação de exames complementares periódicos em 100% dos idosos hipertensos e/ou diabéticos.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2.4: Priorizar a prescrição de medicamentos da Farmácia Popular a 100% dos idosos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pt-BR" sz="2000" dirty="0"/>
          </a:p>
          <a:p>
            <a:endParaRPr lang="pt-BR" sz="200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261100" y="5370374"/>
            <a:ext cx="417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FF6600"/>
                </a:solidFill>
              </a:rPr>
              <a:t>Metas 100%</a:t>
            </a:r>
            <a:endParaRPr lang="pt-BR" sz="5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36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209462"/>
            <a:ext cx="11214837" cy="721216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Meta 2.5: </a:t>
            </a:r>
            <a:r>
              <a:rPr lang="pt-BR" dirty="0"/>
              <a:t>Cadastrar 100% dos idosos acamados ou com problemas de locomoção. (Estimativa de 8% dos idosos da área).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611190" y="5564033"/>
            <a:ext cx="10907710" cy="6310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Proporção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idosos acamados ou com problemas de locomoção cadastrados na UBS Bairro Brasília, Cerro Largo/RS, 2015.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976620251"/>
              </p:ext>
            </p:extLst>
          </p:nvPr>
        </p:nvGraphicFramePr>
        <p:xfrm>
          <a:off x="656824" y="1313645"/>
          <a:ext cx="10844011" cy="403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632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59345" y="1518873"/>
            <a:ext cx="117326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 2.6: </a:t>
            </a:r>
            <a:r>
              <a:rPr lang="pt-BR" sz="240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Realizar visita domiciliar a 100% dos idosos acamados ou com problemas de locomoção</a:t>
            </a:r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 smtClean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2.7: </a:t>
            </a:r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Rastrear 100% dos idosos para Hipertensão Arterial Sistêmica (HAS</a:t>
            </a:r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indent="540385" algn="just">
              <a:lnSpc>
                <a:spcPct val="150000"/>
              </a:lnSpc>
            </a:pPr>
            <a:endParaRPr lang="pt-BR" sz="24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2.8: </a:t>
            </a:r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Rastrear 100% dos idosos com pressão arterial sustentada maior que 135/80 </a:t>
            </a:r>
            <a:r>
              <a:rPr lang="pt-BR" sz="2400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mmHg</a:t>
            </a:r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 com diagnóstico de hipertensão arterial para Diabetes Mellitus (DM</a:t>
            </a:r>
            <a:r>
              <a:rPr lang="pt-BR" sz="2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24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972300" y="5687874"/>
            <a:ext cx="417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FF6600"/>
                </a:solidFill>
              </a:rPr>
              <a:t>Metas 100%</a:t>
            </a:r>
            <a:endParaRPr lang="pt-BR" sz="5400" b="1" dirty="0">
              <a:solidFill>
                <a:srgbClr val="FF6600"/>
              </a:solidFill>
            </a:endParaRPr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228600" y="241303"/>
            <a:ext cx="11709400" cy="88899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Objetivo 2– Melhorar a qualidade da atenção ao idoso na Unidade de Saúde</a:t>
            </a:r>
            <a:endParaRPr lang="pt-BR" sz="32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3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092" y="621163"/>
            <a:ext cx="11177517" cy="889000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Meta 2.9: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da necessidade de atendimento odontológico em 100% dos idosos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609601" y="5690853"/>
            <a:ext cx="11391900" cy="60530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Proporção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idosos hipertensos com avaliação da necessidade de atendimento odontológico na UBS Bairro Brasília, Cerro Largo/RS, 2015.</a:t>
            </a:r>
          </a:p>
          <a:p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040581764"/>
              </p:ext>
            </p:extLst>
          </p:nvPr>
        </p:nvGraphicFramePr>
        <p:xfrm>
          <a:off x="743143" y="1678674"/>
          <a:ext cx="10830158" cy="3804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912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1195" y="403475"/>
            <a:ext cx="11680946" cy="538221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2.10: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primeira consulta odontológica para 100% dos idosos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1026889" y="5771546"/>
            <a:ext cx="10517411" cy="768954"/>
          </a:xfrm>
        </p:spPr>
        <p:txBody>
          <a:bodyPr>
            <a:norm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P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roporção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idosos com primeira consulta odontológica programática na UBS Bairro Brasília, Cerro Largo/RS, 2015.</a:t>
            </a:r>
          </a:p>
          <a:p>
            <a:pPr algn="just"/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180693305"/>
              </p:ext>
            </p:extLst>
          </p:nvPr>
        </p:nvGraphicFramePr>
        <p:xfrm>
          <a:off x="1054638" y="1269242"/>
          <a:ext cx="10444765" cy="4351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209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104373"/>
            <a:ext cx="11727079" cy="1355937"/>
          </a:xfrm>
        </p:spPr>
        <p:txBody>
          <a:bodyPr>
            <a:normAutofit/>
          </a:bodyPr>
          <a:lstStyle/>
          <a:p>
            <a:pPr algn="ctr"/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3 – Melhorar a adesão dos idosos ao Programa de Saúde do Idoso.</a:t>
            </a:r>
            <a:b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3.1: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Buscar 100% dos idosos faltosos às consultas programadas.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746456" y="5893625"/>
            <a:ext cx="10881437" cy="785251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5 – Proporção de idosos faltosos às consultas que receberam busca ativa na UBS Bairro Brasília, Cerro Largo/RS, 2015.</a:t>
            </a:r>
          </a:p>
          <a:p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106792188"/>
              </p:ext>
            </p:extLst>
          </p:nvPr>
        </p:nvGraphicFramePr>
        <p:xfrm>
          <a:off x="816686" y="1758856"/>
          <a:ext cx="10783912" cy="4078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472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72955" y="959324"/>
            <a:ext cx="11743034" cy="403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36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 4 – Melhorar o registro das </a:t>
            </a:r>
            <a:r>
              <a:rPr lang="pt-BR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informações</a:t>
            </a:r>
            <a:endParaRPr lang="pt-BR" sz="3600" b="1" dirty="0" smtClean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endParaRPr lang="pt-BR" sz="27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7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 4.1: </a:t>
            </a:r>
            <a:r>
              <a:rPr lang="pt-BR" sz="270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Manter registro específico de 100% das pessoas idosas</a:t>
            </a:r>
            <a:r>
              <a:rPr lang="pt-BR" sz="2700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endParaRPr lang="pt-BR" sz="2700" dirty="0" smtClean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7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 4.2: </a:t>
            </a:r>
            <a:r>
              <a:rPr lang="pt-BR" sz="2700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Distribuir a Caderneta de Saúde da Pessoa Idosa a 100% dos idosos cadastrados</a:t>
            </a:r>
            <a:endParaRPr lang="pt-BR" sz="2700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42899" y="2561631"/>
            <a:ext cx="12015989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972300" y="5687874"/>
            <a:ext cx="417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FF6600"/>
                </a:solidFill>
              </a:rPr>
              <a:t>Metas 100%</a:t>
            </a:r>
            <a:endParaRPr lang="pt-BR" sz="5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6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86602" y="93426"/>
            <a:ext cx="1172342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/>
            <a:r>
              <a:rPr lang="pt-BR" sz="36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 5 – Mapear os idosos de risco da área de </a:t>
            </a:r>
            <a:r>
              <a:rPr lang="pt-BR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abrangência</a:t>
            </a:r>
            <a:endParaRPr lang="pt-BR" sz="3600" b="1" dirty="0" smtClean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7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7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 5.1: </a:t>
            </a:r>
            <a:r>
              <a:rPr lang="pt-BR" sz="2700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Rastrear 100% das pessoas idosas para risco de </a:t>
            </a:r>
            <a:r>
              <a:rPr lang="pt-BR" sz="2700" dirty="0" err="1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morbimortalidade</a:t>
            </a:r>
            <a:r>
              <a:rPr lang="pt-BR" sz="2700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  <a:p>
            <a:pPr indent="540385" algn="ctr">
              <a:lnSpc>
                <a:spcPct val="150000"/>
              </a:lnSpc>
            </a:pPr>
            <a:r>
              <a:rPr lang="pt-BR" sz="27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 5.2: </a:t>
            </a:r>
            <a:r>
              <a:rPr lang="pt-BR" sz="2700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Investigar a presença de indicadores de fragilização na velhice em 100% das pessoas idosas.</a:t>
            </a:r>
          </a:p>
          <a:p>
            <a:pPr indent="540385" algn="ctr">
              <a:lnSpc>
                <a:spcPct val="150000"/>
              </a:lnSpc>
            </a:pPr>
            <a:r>
              <a:rPr lang="pt-BR" sz="27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 5.3: </a:t>
            </a:r>
            <a:r>
              <a:rPr lang="pt-BR" sz="2700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Avaliar a rede social de 100% dos idosos.</a:t>
            </a:r>
            <a:endParaRPr lang="pt-BR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999596" y="5851650"/>
            <a:ext cx="417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FF6600"/>
                </a:solidFill>
              </a:rPr>
              <a:t>Metas 100%</a:t>
            </a:r>
            <a:endParaRPr lang="pt-BR" sz="5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6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195615" y="184167"/>
            <a:ext cx="11846257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36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Objetivo 6 – Promover a saúde dos </a:t>
            </a:r>
            <a:r>
              <a:rPr lang="pt-BR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idosos</a:t>
            </a: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endParaRPr lang="pt-BR" sz="27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7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 6.1: </a:t>
            </a:r>
            <a:r>
              <a:rPr lang="pt-BR" sz="2700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Garantir orientação nutricional para hábitos alimentares saudáveis a 100% das pessoas idosas</a:t>
            </a:r>
            <a:r>
              <a:rPr lang="pt-BR" sz="2700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pt-BR" sz="2700" dirty="0" smtClean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</a:pPr>
            <a:r>
              <a:rPr lang="pt-BR" sz="27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 6.2:</a:t>
            </a:r>
            <a:r>
              <a:rPr lang="pt-BR" sz="2700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Garantir orientação para a prática regular de atividade física a 100% idosos</a:t>
            </a:r>
            <a:r>
              <a:rPr lang="pt-BR" sz="2700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pt-BR" sz="2700" dirty="0" smtClean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indent="540385" algn="ctr">
              <a:lnSpc>
                <a:spcPct val="150000"/>
              </a:lnSpc>
            </a:pPr>
            <a:r>
              <a:rPr lang="pt-BR" sz="27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 6.3: </a:t>
            </a:r>
            <a:r>
              <a:rPr lang="pt-BR" sz="2700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Garantir orientações sobre higiene bucal (incluindo higiene de próteses dentárias) para 100% dos idosos cadastrados.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999596" y="5783410"/>
            <a:ext cx="417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FF6600"/>
                </a:solidFill>
              </a:rPr>
              <a:t>Metas 100%</a:t>
            </a:r>
            <a:endParaRPr lang="pt-BR" sz="54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6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66781" y="0"/>
            <a:ext cx="3903260" cy="1142182"/>
          </a:xfrm>
        </p:spPr>
        <p:txBody>
          <a:bodyPr/>
          <a:lstStyle/>
          <a:p>
            <a:pPr algn="ctr"/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009934" y="853434"/>
            <a:ext cx="9853684" cy="1125491"/>
          </a:xfrm>
          <a:prstGeom prst="rect">
            <a:avLst/>
          </a:prstGeom>
        </p:spPr>
        <p:txBody>
          <a:bodyPr vert="horz" rtlCol="0" anchor="ctr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  <a:t/>
            </a:r>
            <a:br>
              <a:rPr kumimoji="0" lang="pt-BR" sz="5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</a:br>
            <a:r>
              <a:rPr kumimoji="0" lang="pt-B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  <a:t/>
            </a:r>
            <a:br>
              <a:rPr kumimoji="0" lang="pt-B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</a:br>
            <a:r>
              <a:rPr lang="pt-BR" sz="9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BR" sz="144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Importância da intervenção para a equipe </a:t>
            </a:r>
            <a:r>
              <a:rPr lang="pt-BR" sz="9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pt-BR" sz="9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pt-BR" sz="96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50376" y="2279176"/>
            <a:ext cx="112321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intervenção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promoveu cooperação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unidade necessárias para poder desenvolver as ações relativas ao projeto sem afetar as demais ações que também fazem parte do trabalho na unidade de saúde.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Promoveu integração de todos os membros da equipe para o desenvolvimento das ações.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Estimulou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 por meio de capacitações para atualização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conhecimento.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0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7092" y="1537855"/>
            <a:ext cx="11471563" cy="46391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smtClean="0"/>
              <a:t>Muitas </a:t>
            </a:r>
            <a:r>
              <a:rPr lang="pt-BR" dirty="0" smtClean="0"/>
              <a:t>pessoas idosas são acometidas por doenças e agravos crônicos não transmissíveis (DANT) - estados permanentes ou de longa permanência - que requerem acompanhamento constante, pois, em razão da sua natureza, não têm cura. </a:t>
            </a:r>
            <a:endParaRPr lang="pt-BR" dirty="0" smtClean="0"/>
          </a:p>
          <a:p>
            <a:pPr algn="just">
              <a:lnSpc>
                <a:spcPct val="160000"/>
              </a:lnSpc>
              <a:buNone/>
            </a:pPr>
            <a:r>
              <a:rPr lang="pt-BR" dirty="0" smtClean="0"/>
              <a:t>	</a:t>
            </a:r>
            <a:r>
              <a:rPr lang="pt-BR" dirty="0" smtClean="0"/>
              <a:t>Ainda </a:t>
            </a:r>
            <a:r>
              <a:rPr lang="pt-BR" dirty="0" smtClean="0"/>
              <a:t>que não sejam fatais, essas condições geralmente tendem a comprometer de forma significativa a qualidade de vida dos idosos (BRASIL, 2006).</a:t>
            </a:r>
          </a:p>
          <a:p>
            <a:pPr algn="just">
              <a:lnSpc>
                <a:spcPct val="160000"/>
              </a:lnSpc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6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66781" y="0"/>
            <a:ext cx="3903260" cy="1142182"/>
          </a:xfrm>
        </p:spPr>
        <p:txBody>
          <a:bodyPr/>
          <a:lstStyle/>
          <a:p>
            <a:pPr algn="ctr"/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009934" y="853434"/>
            <a:ext cx="9853684" cy="1125491"/>
          </a:xfrm>
          <a:prstGeom prst="rect">
            <a:avLst/>
          </a:prstGeom>
        </p:spPr>
        <p:txBody>
          <a:bodyPr vert="horz" rtlCol="0" anchor="ctr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  <a:t/>
            </a:r>
            <a:br>
              <a:rPr kumimoji="0" lang="pt-BR" sz="5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</a:br>
            <a:r>
              <a:rPr kumimoji="0" lang="pt-B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  <a:t/>
            </a:r>
            <a:br>
              <a:rPr kumimoji="0" lang="pt-B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</a:br>
            <a:r>
              <a:rPr lang="pt-BR" sz="9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BR" sz="144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Importância da intervenção para </a:t>
            </a:r>
            <a:r>
              <a:rPr lang="pt-BR" sz="144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serviço </a:t>
            </a:r>
            <a:r>
              <a:rPr lang="pt-BR" sz="9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pt-BR" sz="9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pt-BR" sz="96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96286" y="2142699"/>
            <a:ext cx="103722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Melhorou o acolhimento diário e a qualidade de atenção dispensada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aos idosos.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das ações a serem desenvolvidas com aumento da capacidade de atendimento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`das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demandas do serviço.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Priorização de atendimento aos idosos sem prejudicar a demanda geral. 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0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66781" y="0"/>
            <a:ext cx="3903260" cy="1142182"/>
          </a:xfrm>
        </p:spPr>
        <p:txBody>
          <a:bodyPr/>
          <a:lstStyle/>
          <a:p>
            <a:pPr algn="ctr"/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23081" y="853434"/>
            <a:ext cx="11000095" cy="1125491"/>
          </a:xfrm>
          <a:prstGeom prst="rect">
            <a:avLst/>
          </a:prstGeom>
        </p:spPr>
        <p:txBody>
          <a:bodyPr vert="horz" rtlCol="0" anchor="ctr">
            <a:normAutofit fontScale="2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  <a:t/>
            </a:r>
            <a:br>
              <a:rPr kumimoji="0" lang="pt-BR" sz="5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</a:br>
            <a:r>
              <a:rPr kumimoji="0" lang="pt-B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  <a:t/>
            </a:r>
            <a:br>
              <a:rPr kumimoji="0" lang="pt-B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j-ea"/>
                <a:cs typeface="+mj-cs"/>
              </a:rPr>
            </a:br>
            <a:r>
              <a:rPr lang="pt-BR" sz="9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pt-BR" sz="144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Importância da intervenção para </a:t>
            </a:r>
            <a:r>
              <a:rPr lang="pt-BR" sz="144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comunidade </a:t>
            </a:r>
            <a:r>
              <a:rPr lang="pt-BR" sz="9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pt-BR" sz="9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pt-BR" sz="96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00501" y="2033516"/>
            <a:ext cx="108090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Priorização de atendimento ao grupo de idosos.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Ações na comunidade para promover educação em saúde e interação entre os idosos.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Incorporação das ações à rotina do serviço para dar continuidade à qualificação da atenção à saúde do idoso.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Recadastramento da população idosa pertencente à área de abrangência da unidade.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0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955" y="873457"/>
            <a:ext cx="11627893" cy="5720529"/>
          </a:xfrm>
        </p:spPr>
        <p:txBody>
          <a:bodyPr>
            <a:normAutofit/>
          </a:bodyPr>
          <a:lstStyle/>
          <a:p>
            <a:r>
              <a:rPr lang="pt-BR" dirty="0"/>
              <a:t>O curso proporcionou-me muita informação ao longo destes 12 meses de convivência, o que promoveu o meu crescimento pessoal bem como possibilitou crescimento para a equipe e para a própria comunidade aumentando a unidade entre todos</a:t>
            </a:r>
            <a:r>
              <a:rPr lang="pt-BR" dirty="0" smtClean="0"/>
              <a:t>.</a:t>
            </a:r>
            <a:r>
              <a:rPr lang="pt-BR" dirty="0"/>
              <a:t> </a:t>
            </a:r>
            <a:endParaRPr lang="pt-BR" dirty="0" smtClean="0"/>
          </a:p>
          <a:p>
            <a:r>
              <a:rPr lang="pt-BR" dirty="0" smtClean="0"/>
              <a:t>Também </a:t>
            </a:r>
            <a:r>
              <a:rPr lang="pt-BR" dirty="0"/>
              <a:t>tive a oportunidade de conhecer a diversidade de cultura das famílias brasileiras que difere da cultura das famílias de meu </a:t>
            </a:r>
            <a:r>
              <a:rPr lang="pt-BR" dirty="0" smtClean="0"/>
              <a:t>país. </a:t>
            </a:r>
            <a:r>
              <a:rPr lang="pt-BR" dirty="0"/>
              <a:t>Mas, de forma geral verifica-se que a base de tudo é o ingrediente principal denominado amor entre os integrantes de cada família. </a:t>
            </a:r>
            <a:endParaRPr lang="pt-BR" dirty="0" smtClean="0"/>
          </a:p>
          <a:p>
            <a:r>
              <a:rPr lang="pt-BR" dirty="0" smtClean="0"/>
              <a:t>Minhas </a:t>
            </a:r>
            <a:r>
              <a:rPr lang="pt-BR" dirty="0"/>
              <a:t>expectativas além de não terem sido cumpridas 100</a:t>
            </a:r>
            <a:r>
              <a:rPr lang="pt-BR" dirty="0" smtClean="0"/>
              <a:t>%, </a:t>
            </a:r>
            <a:r>
              <a:rPr lang="pt-BR" dirty="0" smtClean="0"/>
              <a:t>mas os </a:t>
            </a:r>
            <a:r>
              <a:rPr lang="pt-BR" dirty="0"/>
              <a:t>resultados foram incríveis e me possibilitaram um trabalho muito proveitoso como profissional.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9144" y="105814"/>
            <a:ext cx="10515600" cy="716700"/>
          </a:xfrm>
        </p:spPr>
        <p:txBody>
          <a:bodyPr/>
          <a:lstStyle/>
          <a:p>
            <a:pPr algn="ctr"/>
            <a:r>
              <a:rPr lang="pt-BR" dirty="0" smtClean="0"/>
              <a:t>Reflexão </a:t>
            </a:r>
            <a:r>
              <a:rPr lang="pt-BR" dirty="0" smtClean="0"/>
              <a:t>Crítica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073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5100034"/>
          </a:xfrm>
        </p:spPr>
        <p:txBody>
          <a:bodyPr>
            <a:normAutofit fontScale="55000" lnSpcReduction="20000"/>
          </a:bodyPr>
          <a:lstStyle/>
          <a:p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BRASIL. Ministério da Saúde. Secretaria de Atenção à Saúde. Departamento de Atenção Básica. Envelhecimento e saúde da pessoa idosa / Ministério da Saúde, Secretaria de Atenção à Saúde, Departamento de Atenção Básica – Brasília: Ministério da Saúde, 2006.192 p.</a:t>
            </a:r>
          </a:p>
          <a:p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BRASIL. Ministério da Saúde. Secretaria de Atenção à Saúde. Departamento de Ações Programáticas e Estratégicas. Atenção à saúde da pessoa idosa e envelhecimento / Ministério da Saúde, Secretaria de Atenção à Saúde, Departamento de Ações Programáticas e Estratégicas, Área Técnica Saúde do Idoso. – Brasília, 2010.</a:t>
            </a:r>
          </a:p>
          <a:p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BRASIL. Ministério da Saúde. Portaria nº 399/GM, de 22 fevereiro de 2006. Divulga o Pacto pela Saúde 2006 – Consolidação do SUS e aprova as Diretrizes Operacionais do Referido Pacto. Disponível em: </a:t>
            </a:r>
            <a:r>
              <a:rPr lang="pt-BR" sz="4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http://dtr2001.saude.gov.br/sas/PORTARIAS/Port2006/GM/GM-399.htm</a:t>
            </a:r>
            <a:r>
              <a:rPr lang="pt-BR" sz="4200" dirty="0">
                <a:latin typeface="Arial" panose="020B0604020202020204" pitchFamily="34" charset="0"/>
                <a:cs typeface="Arial" panose="020B0604020202020204" pitchFamily="34" charset="0"/>
              </a:rPr>
              <a:t> Acesso em 8 dez 2014.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199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20000" y="2523119"/>
            <a:ext cx="68243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 </a:t>
            </a:r>
            <a:r>
              <a:rPr lang="es-ES" sz="7200" u="sng" dirty="0" err="1">
                <a:latin typeface="Arial" panose="020B0604020202020204" pitchFamily="34" charset="0"/>
                <a:cs typeface="Arial" panose="020B0604020202020204" pitchFamily="34" charset="0"/>
              </a:rPr>
              <a:t>Muito</a:t>
            </a:r>
            <a:r>
              <a:rPr lang="es-E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200" u="sng" dirty="0" err="1"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r>
              <a:rPr lang="es-ES" sz="7200" u="sng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t-BR" sz="7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7092" y="1537855"/>
            <a:ext cx="11471563" cy="2297166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	Cerro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largo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um município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localizado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na Região Missioneira 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Estado do 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stado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 Rio Grande do Sul, possui uma população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13.289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habitantes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IBGE,2013). </a:t>
            </a:r>
          </a:p>
          <a:p>
            <a:pPr algn="just">
              <a:lnSpc>
                <a:spcPct val="160000"/>
              </a:lnSpc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Caracterização do município</a:t>
            </a:r>
            <a:endParaRPr lang="pt-B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8566" t="20522" r="20386" b="41978"/>
          <a:stretch>
            <a:fillRect/>
          </a:stretch>
        </p:blipFill>
        <p:spPr bwMode="auto">
          <a:xfrm>
            <a:off x="4026089" y="3725838"/>
            <a:ext cx="794299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606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7092" y="1537855"/>
            <a:ext cx="11471563" cy="46391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Tem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UBS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hospital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 Unidade de ESF número 1 possui:</a:t>
            </a:r>
          </a:p>
          <a:p>
            <a:pPr algn="just">
              <a:lnSpc>
                <a:spcPct val="16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consultórios, incluindo 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odontólogo,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sala de acolhimento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usuários, banheiros para 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para os funcionários, salas de esterilização, sala de reuniões, sala das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ACS,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farmácia, cozinha,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expurgo. Os ambientes possuem acessibilidade aos portadores de necessidades especiais.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Caracterização do Sistema de Saúde</a:t>
            </a:r>
            <a:endParaRPr lang="pt-B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06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9854149"/>
              </p:ext>
            </p:extLst>
          </p:nvPr>
        </p:nvGraphicFramePr>
        <p:xfrm>
          <a:off x="581892" y="2050473"/>
          <a:ext cx="11180616" cy="4197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6872"/>
                <a:gridCol w="3726872"/>
                <a:gridCol w="3726872"/>
              </a:tblGrid>
              <a:tr h="466436">
                <a:tc>
                  <a:txBody>
                    <a:bodyPr/>
                    <a:lstStyle/>
                    <a:p>
                      <a:r>
                        <a:rPr lang="pt-BR" dirty="0" smtClean="0"/>
                        <a:t>Faixa etária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Masculino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Feminino</a:t>
                      </a:r>
                      <a:endParaRPr lang="pt-BR" dirty="0"/>
                    </a:p>
                  </a:txBody>
                  <a:tcPr/>
                </a:tc>
              </a:tr>
              <a:tr h="466436">
                <a:tc>
                  <a:txBody>
                    <a:bodyPr/>
                    <a:lstStyle/>
                    <a:p>
                      <a:r>
                        <a:rPr lang="pt-BR" dirty="0" smtClean="0"/>
                        <a:t>0-10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141</a:t>
                      </a:r>
                      <a:endParaRPr lang="pt-BR" dirty="0"/>
                    </a:p>
                  </a:txBody>
                  <a:tcPr/>
                </a:tc>
              </a:tr>
              <a:tr h="466436">
                <a:tc>
                  <a:txBody>
                    <a:bodyPr/>
                    <a:lstStyle/>
                    <a:p>
                      <a:r>
                        <a:rPr lang="pt-BR" dirty="0" smtClean="0"/>
                        <a:t>10-20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221</a:t>
                      </a:r>
                      <a:endParaRPr lang="pt-BR" dirty="0"/>
                    </a:p>
                  </a:txBody>
                  <a:tcPr/>
                </a:tc>
              </a:tr>
              <a:tr h="466436">
                <a:tc>
                  <a:txBody>
                    <a:bodyPr/>
                    <a:lstStyle/>
                    <a:p>
                      <a:r>
                        <a:rPr lang="pt-BR" dirty="0" smtClean="0"/>
                        <a:t>20-30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273</a:t>
                      </a:r>
                      <a:endParaRPr lang="pt-BR" dirty="0"/>
                    </a:p>
                  </a:txBody>
                  <a:tcPr/>
                </a:tc>
              </a:tr>
              <a:tr h="466436">
                <a:tc>
                  <a:txBody>
                    <a:bodyPr/>
                    <a:lstStyle/>
                    <a:p>
                      <a:r>
                        <a:rPr lang="pt-BR" dirty="0" smtClean="0"/>
                        <a:t>30-40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379</a:t>
                      </a:r>
                      <a:endParaRPr lang="pt-BR" dirty="0"/>
                    </a:p>
                  </a:txBody>
                  <a:tcPr/>
                </a:tc>
              </a:tr>
              <a:tr h="466436">
                <a:tc>
                  <a:txBody>
                    <a:bodyPr/>
                    <a:lstStyle/>
                    <a:p>
                      <a:r>
                        <a:rPr lang="pt-BR" dirty="0" smtClean="0"/>
                        <a:t>40-50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327</a:t>
                      </a:r>
                      <a:endParaRPr lang="pt-BR" dirty="0"/>
                    </a:p>
                  </a:txBody>
                  <a:tcPr/>
                </a:tc>
              </a:tr>
              <a:tr h="466436">
                <a:tc>
                  <a:txBody>
                    <a:bodyPr/>
                    <a:lstStyle/>
                    <a:p>
                      <a:r>
                        <a:rPr lang="pt-BR" dirty="0" smtClean="0"/>
                        <a:t>50-60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318</a:t>
                      </a:r>
                      <a:endParaRPr lang="pt-BR" dirty="0"/>
                    </a:p>
                  </a:txBody>
                  <a:tcPr/>
                </a:tc>
              </a:tr>
              <a:tr h="466436">
                <a:tc>
                  <a:txBody>
                    <a:bodyPr/>
                    <a:lstStyle/>
                    <a:p>
                      <a:r>
                        <a:rPr lang="pt-BR" dirty="0" smtClean="0"/>
                        <a:t>+60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245</a:t>
                      </a:r>
                      <a:endParaRPr lang="pt-BR" dirty="0"/>
                    </a:p>
                  </a:txBody>
                  <a:tcPr/>
                </a:tc>
              </a:tr>
              <a:tr h="466436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1904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 </a:t>
            </a:r>
            <a:r>
              <a:rPr lang="pt-BR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na área </a:t>
            </a:r>
            <a:r>
              <a:rPr lang="pt-BR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abrangência da </a:t>
            </a:r>
            <a:r>
              <a:rPr lang="pt-BR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ESF</a:t>
            </a:r>
            <a:br>
              <a:rPr lang="pt-BR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3.357 </a:t>
            </a:r>
            <a:r>
              <a:rPr lang="pt-BR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pessoas</a:t>
            </a:r>
            <a:endParaRPr lang="pt-BR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684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063220"/>
            <a:ext cx="109728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Escolhi </a:t>
            </a:r>
            <a:r>
              <a:rPr lang="pt-BR" dirty="0"/>
              <a:t>o tema melhoria da atenção à saúde das pessoas idosas pela importância das ações programáticas, pois a equipe de saúde pode desenvolver uma série de atividades com o grupo </a:t>
            </a:r>
            <a:r>
              <a:rPr lang="pt-BR" dirty="0" smtClean="0"/>
              <a:t>de idosos </a:t>
            </a:r>
            <a:r>
              <a:rPr lang="pt-BR" dirty="0"/>
              <a:t>a fim de promover qualificação à saúde desta parcela da população.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Justificativa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021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4290" y="2686675"/>
            <a:ext cx="10972800" cy="2231688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Melhorar </a:t>
            </a:r>
            <a:r>
              <a:rPr lang="pt-BR" sz="4000" dirty="0"/>
              <a:t>a Atenção à Saúde do Idoso na UBS número 1 do </a:t>
            </a:r>
            <a:r>
              <a:rPr lang="pt-BR" sz="4000" dirty="0" smtClean="0"/>
              <a:t>Bairro </a:t>
            </a:r>
            <a:r>
              <a:rPr lang="pt-BR" sz="4000" dirty="0"/>
              <a:t>Brasília, Cerro </a:t>
            </a:r>
            <a:r>
              <a:rPr lang="pt-BR" sz="4000" dirty="0" smtClean="0"/>
              <a:t>Largo/RS</a:t>
            </a:r>
            <a:endParaRPr lang="pt-BR" sz="4000" dirty="0" smtClean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Objetivo Geral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21538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Público-Alvo: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458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pessoas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60 anos ou mais. </a:t>
            </a: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Logística:</a:t>
            </a:r>
          </a:p>
          <a:p>
            <a:pPr algn="just"/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Atenção à saúde da pessoa idosa e envelhecimento / Ministério da Saúde, Secretaria de Atenção à Saúde, Departamento de Ações Programáticas e Estratégicas, Área Técnica Saúde do Idoso. – Brasília, 2010.</a:t>
            </a:r>
          </a:p>
          <a:p>
            <a:pPr algn="just"/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. Envelhecimento e saúde da pessoa idosa / Ministério da Saúde, Secretaria de Atenção à Saúde, Departamento de Atenção Básica – Brasília: Ministério da Saúde, 2006.192 p.</a:t>
            </a:r>
          </a:p>
          <a:p>
            <a:pPr algn="just"/>
            <a:endParaRPr lang="pt-BR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Ficha-espelho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disponibilizada pelo curso de especialização.</a:t>
            </a:r>
          </a:p>
          <a:p>
            <a:pPr algn="just"/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Planilha coleta de </a:t>
            </a:r>
            <a:r>
              <a:rPr lang="pt-BR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dados</a:t>
            </a: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Metodologia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335563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138550"/>
            <a:ext cx="12191999" cy="1593273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Objetivo 1: Ampliar a cobertura do programa de saúde do idoso.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Meta 1.1:</a:t>
            </a:r>
            <a:r>
              <a:rPr lang="pt-BR" dirty="0"/>
              <a:t> Ampliar a cobertura de atenção à saúde do idoso da área da unidade de saúde para 100</a:t>
            </a:r>
            <a:r>
              <a:rPr lang="pt-BR" dirty="0" smtClean="0"/>
              <a:t>%.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2"/>
          </p:nvPr>
        </p:nvSpPr>
        <p:spPr>
          <a:xfrm>
            <a:off x="839788" y="5910371"/>
            <a:ext cx="10493230" cy="62728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000" dirty="0" smtClean="0"/>
              <a:t>Figura 1 – Cobertura </a:t>
            </a:r>
            <a:r>
              <a:rPr lang="pt-BR" sz="2000" dirty="0"/>
              <a:t>do programa de atenção à saúde do idoso na UBS Bairro Brasília, Cerro Largo/RS, 2015.</a:t>
            </a:r>
          </a:p>
          <a:p>
            <a:pPr algn="just"/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576242094"/>
              </p:ext>
            </p:extLst>
          </p:nvPr>
        </p:nvGraphicFramePr>
        <p:xfrm>
          <a:off x="785197" y="1569079"/>
          <a:ext cx="10515600" cy="405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58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997</TotalTime>
  <Words>1114</Words>
  <Application>Microsoft Office PowerPoint</Application>
  <PresentationFormat>Personalizar</PresentationFormat>
  <Paragraphs>140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Concurso</vt:lpstr>
      <vt:lpstr>UNIVERSIDADE ABERTA DO SUS UNIVERSIDADE FEDERAL DE PELOTAS Especialização em Saúde da Família Modalidade a Distância Turma nº 8</vt:lpstr>
      <vt:lpstr>Introdução</vt:lpstr>
      <vt:lpstr>Caracterização do município</vt:lpstr>
      <vt:lpstr>Caracterização do Sistema de Saúde</vt:lpstr>
      <vt:lpstr> População na área de abrangência da ESF 3.357 pessoas</vt:lpstr>
      <vt:lpstr>Justificativa</vt:lpstr>
      <vt:lpstr>Objetivo Geral</vt:lpstr>
      <vt:lpstr>Metodologia</vt:lpstr>
      <vt:lpstr>Objetivo 1: Ampliar a cobertura do programa de saúde do idoso. Meta 1.1: Ampliar a cobertura de atenção à saúde do idoso da área da unidade de saúde para 100%.</vt:lpstr>
      <vt:lpstr>Objetivo 2– Melhorar a qualidade da atenção ao idoso na Unidade de Saúde</vt:lpstr>
      <vt:lpstr>Meta 2.5: Cadastrar 100% dos idosos acamados ou com problemas de locomoção. (Estimativa de 8% dos idosos da área).</vt:lpstr>
      <vt:lpstr>Slide 12</vt:lpstr>
      <vt:lpstr>Meta 2.9: Realizar avaliação da necessidade de atendimento odontológico em 100% dos idosos.</vt:lpstr>
      <vt:lpstr>Meta 2.10: Realizar a primeira consulta odontológica para 100% dos idosos.</vt:lpstr>
      <vt:lpstr>Objetivo 3 – Melhorar a adesão dos idosos ao Programa de Saúde do Idoso. Meta 3.1: Buscar 100% dos idosos faltosos às consultas programadas.</vt:lpstr>
      <vt:lpstr>Slide 16</vt:lpstr>
      <vt:lpstr>Slide 17</vt:lpstr>
      <vt:lpstr>Slide 18</vt:lpstr>
      <vt:lpstr>Discussão</vt:lpstr>
      <vt:lpstr>Discussão</vt:lpstr>
      <vt:lpstr>Discussão</vt:lpstr>
      <vt:lpstr>Reflexão Crítica</vt:lpstr>
      <vt:lpstr>Referências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nº 8</dc:title>
  <dc:creator>Frank</dc:creator>
  <cp:lastModifiedBy>Niviane Genz</cp:lastModifiedBy>
  <cp:revision>78</cp:revision>
  <dcterms:created xsi:type="dcterms:W3CDTF">2015-09-09T03:22:03Z</dcterms:created>
  <dcterms:modified xsi:type="dcterms:W3CDTF">2015-09-15T16:38:01Z</dcterms:modified>
</cp:coreProperties>
</file>