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charts/chart25.xml" ContentType="application/vnd.openxmlformats-officedocument.drawingml.char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66"/>
  </p:notesMasterIdLst>
  <p:sldIdLst>
    <p:sldId id="256" r:id="rId2"/>
    <p:sldId id="297" r:id="rId3"/>
    <p:sldId id="293" r:id="rId4"/>
    <p:sldId id="294" r:id="rId5"/>
    <p:sldId id="296" r:id="rId6"/>
    <p:sldId id="263" r:id="rId7"/>
    <p:sldId id="281" r:id="rId8"/>
    <p:sldId id="282" r:id="rId9"/>
    <p:sldId id="264" r:id="rId10"/>
    <p:sldId id="286" r:id="rId11"/>
    <p:sldId id="283" r:id="rId12"/>
    <p:sldId id="284" r:id="rId13"/>
    <p:sldId id="287" r:id="rId14"/>
    <p:sldId id="290" r:id="rId15"/>
    <p:sldId id="310" r:id="rId16"/>
    <p:sldId id="351" r:id="rId17"/>
    <p:sldId id="311" r:id="rId18"/>
    <p:sldId id="381" r:id="rId19"/>
    <p:sldId id="383" r:id="rId20"/>
    <p:sldId id="353" r:id="rId21"/>
    <p:sldId id="385" r:id="rId22"/>
    <p:sldId id="386" r:id="rId23"/>
    <p:sldId id="384" r:id="rId24"/>
    <p:sldId id="355" r:id="rId25"/>
    <p:sldId id="387" r:id="rId26"/>
    <p:sldId id="357" r:id="rId27"/>
    <p:sldId id="389" r:id="rId28"/>
    <p:sldId id="390" r:id="rId29"/>
    <p:sldId id="391" r:id="rId30"/>
    <p:sldId id="388" r:id="rId31"/>
    <p:sldId id="392" r:id="rId32"/>
    <p:sldId id="393" r:id="rId33"/>
    <p:sldId id="394" r:id="rId34"/>
    <p:sldId id="395" r:id="rId35"/>
    <p:sldId id="396" r:id="rId36"/>
    <p:sldId id="370" r:id="rId37"/>
    <p:sldId id="371" r:id="rId38"/>
    <p:sldId id="372" r:id="rId39"/>
    <p:sldId id="373" r:id="rId40"/>
    <p:sldId id="374" r:id="rId41"/>
    <p:sldId id="375" r:id="rId42"/>
    <p:sldId id="376" r:id="rId43"/>
    <p:sldId id="377" r:id="rId44"/>
    <p:sldId id="397" r:id="rId45"/>
    <p:sldId id="378" r:id="rId46"/>
    <p:sldId id="398" r:id="rId47"/>
    <p:sldId id="380" r:id="rId48"/>
    <p:sldId id="291" r:id="rId49"/>
    <p:sldId id="301" r:id="rId50"/>
    <p:sldId id="299" r:id="rId51"/>
    <p:sldId id="298" r:id="rId52"/>
    <p:sldId id="304" r:id="rId53"/>
    <p:sldId id="305" r:id="rId54"/>
    <p:sldId id="306" r:id="rId55"/>
    <p:sldId id="307" r:id="rId56"/>
    <p:sldId id="342" r:id="rId57"/>
    <p:sldId id="347" r:id="rId58"/>
    <p:sldId id="348" r:id="rId59"/>
    <p:sldId id="349" r:id="rId60"/>
    <p:sldId id="350" r:id="rId61"/>
    <p:sldId id="343" r:id="rId62"/>
    <p:sldId id="344" r:id="rId63"/>
    <p:sldId id="345" r:id="rId64"/>
    <p:sldId id="346" r:id="rId6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771" autoAdjust="0"/>
    <p:restoredTop sz="94660"/>
  </p:normalViewPr>
  <p:slideViewPr>
    <p:cSldViewPr>
      <p:cViewPr>
        <p:scale>
          <a:sx n="77" d="100"/>
          <a:sy n="77" d="100"/>
        </p:scale>
        <p:origin x="-125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Meus%20documentos\TAREAASSSSS\TAREFAS\interven&#231;ao%20unidad%203\UNIDAD%203%20INTERVEN&#199;O\MES%203%20Semana%209%20-10%20-%2011%20-%2012\semana%2012\Planilha%20de%20%20Coleta%20de%20dados%20Pre-Natal(%20Mes%203%20%20semana%2012)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REAASSSSS\TAREFAS\interven&#231;ao%20unidad%203\UNIDAD%203%20INTERVEN&#199;O\MES%203%20Semana%209%20-10%20-%2011%20-%2012\semana%2012\Planilha%20de%20%20Coleta%20de%20dados%20Pre-Natal(%20Mes%203%20%20semana%2012)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REAASSSSS\TAREFAS\interven&#231;ao%20unidad%203\UNIDAD%203%20INTERVEN&#199;O\MES%203%20Semana%209%20-10%20-%2011%20-%2012\semana%2012\Planilha%20de%20%20Coleta%20de%20dados%20Pre-Natal(%20Mes%203%20%20semana%2012)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REAASSSSS\TAREFAS\interven&#231;ao%20unidad%203\UNIDAD%203%20INTERVEN&#199;O\MES%203%20Semana%209%20-10%20-%2011%20-%2012\semana%2012\Planilha%20de%20%20Coleta%20de%20dados%20Pre-Natal(%20Mes%203%20%20semana%2012)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REAASSSSS\TAREFAS\interven&#231;ao%20unidad%203\UNIDAD%203%20INTERVEN&#199;O\MES%203%20Semana%209%20-10%20-%2011%20-%2012\semana%2012\Planilha%20de%20%20Coleta%20de%20dados%20Pre-Natal(%20Mes%203%20%20semana%2012)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REAASSSSS\TAREFAS\interven&#231;ao%20unidad%203\UNIDAD%203%20INTERVEN&#199;O\MES%203%20Semana%209%20-10%20-%2011%20-%2012\semana%2012\Planilha%20de%20%20Coleta%20de%20dados%20Pre-Natal(%20Mes%203%20%20semana%2012)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TAREAASSSSS\TAREFAS\interven&#231;ao%20unidad%203\UNIDAD%203%20INTERVEN&#199;O\Mes%203%20semana%2015\Planilha%20de%20coleta%20de%20datos%20%20puerperas(%20final%20)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REAASSSSS\TAREFAS\interven&#231;ao%20unidad%203\UNIDAD%203%20INTERVEN&#199;O\MES%203%20Semana%209%20-10%20-%2011%20-%2012\semana%2012\Planilha%20de%20%20Coleta%20de%20dados%20Pre-Natal(%20Mes%203%20%20semana%2012)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semana%2012\Planilha%20de%20%20Coleta%20de%20dados%20Pre-Natal(%20Mes%203%20%20semana%2012)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TAREAASSSSS\TAREFAS\interven&#231;ao%20unidad%203\UNIDAD%203%20INTERVEN&#199;O\MES%203%20Semana%209%20-10%20-%2011%20-%2012\semana%2012\Planilha%20de%20%20Coleta%20de%20dados%20Pre-Natal(%20Mes%203%20%20semana%2012)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REAASSSSS\TAREFAS\interven&#231;ao%20unidad%203\UNIDAD%203%20INTERVEN&#199;O\MES%203%20Semana%209%20-10%20-%2011%20-%2012\semana%2012\Planilha%20de%20%20Coleta%20de%20dados%20Pre-Natal(%20Mes%203%20%20semana%2012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Planilha%20de%20%20Coleta%20de%20dados%20Pre-Natal(%20final%20)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TAREAASSSSS\TAREFAS\interven&#231;ao%20unidad%203\UNIDAD%203%20INTERVEN&#199;O\Mes%203%20semana%2015\Planilha%20de%20coleta%20de%20datos%20%20puerperas(%20final%20)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TAREAASSSSS\TAREFAS\interven&#231;ao%20unidad%203\UNIDAD%203%20INTERVEN&#199;O\Mes%203%20semana%2015\Planilha%20de%20coleta%20de%20datos%20%20puerperas(%20final%20)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TAREAASSSSS\TAREFAS\interven&#231;ao%20unidad%203\UNIDAD%203%20INTERVEN&#199;O\Mes%203%20semana%2015\Planilha%20de%20coleta%20de%20datos%20%20puerperas(%20final%20)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TAREAASSSSS\TAREFAS\interven&#231;ao%20unidad%203\UNIDAD%203%20INTERVEN&#199;O\Mes%203%20semana%2015\Planilha%20de%20coleta%20de%20datos%20%20puerperas(%20final%20)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TAREAASSSSS\TAREFAS\interven&#231;ao%20unidad%203\UNIDAD%203%20INTERVEN&#199;O\Mes%203%20semana%2015\Planilha%20de%20coleta%20de%20datos%20%20puerperas(%20final%20)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TAREAASSSSS\TAREFAS\interven&#231;ao%20unidad%203\UNIDAD%203%20INTERVEN&#199;O\Mes%203%20semana%2015\Planilha%20de%20coleta%20de%20datos%20%20puerperas(%20final%20)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TAREAASSSSS\TAREFAS\interven&#231;ao%20unidad%203\UNIDAD%203%20INTERVEN&#199;O\Mes%203%20semana%2015\Planilha%20de%20coleta%20de%20datos%20%20puerperas(%20final%20)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REAASSSSS\TAREFAS\interven&#231;ao%20unidad%203\UNIDAD%203%20INTERVEN&#199;O\MES%203%20Semana%209%20-10%20-%2011%20-%2012\semana%2012\Planilha%20de%20%20Coleta%20de%20dados%20Pre-Natal(%20Mes%203%20%20semana%2012)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TAREAASSSSS\TAREFAS\interven&#231;ao%20unidad%203\UNIDAD%203%20INTERVEN&#199;O\Mes%203%20semana%2015\Planilha%20de%20coleta%20de%20datos%20%20puerperas(%20final%20).xls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TAREAASSSSS\TAREFAS\interven&#231;ao%20unidad%203\UNIDAD%203%20INTERVEN&#199;O\Mes%203%20semana%2015\Planilha%20de%20coleta%20de%20datos%20%20puerperas(%20final%20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REAASSSSS\TAREFAS\interven&#231;ao%20unidad%203\UNIDAD%203%20INTERVEN&#199;O\MES%203%20Semana%209%20-10%20-%2011%20-%2012\semana%2012\Planilha%20de%20%20Coleta%20de%20dados%20Pre-Natal(%20Mes%203%20%20semana%2012).xls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TAREAASSSSS\TAREFAS\interven&#231;ao%20unidad%203\UNIDAD%203%20INTERVEN&#199;O\Mes%203%20semana%2015\Planilha%20de%20coleta%20de%20datos%20%20puerperas(%20final%20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REAASSSSS\TAREFAS\interven&#231;ao%20unidad%203\UNIDAD%203%20INTERVEN&#199;O\MES%203%20Semana%209%20-10%20-%2011%20-%2012\semana%2012\Planilha%20de%20%20Coleta%20de%20dados%20Pre-Natal(%20Mes%203%20%20semana%2012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REAASSSSS\TAREFAS\interven&#231;ao%20unidad%203\UNIDAD%203%20INTERVEN&#199;O\MES%203%20Semana%209%20-10%20-%2011%20-%2012\semana%2012\Planilha%20de%20%20Coleta%20de%20dados%20Pre-Natal(%20Mes%203%20%20semana%2012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REAASSSSS\TAREFAS\interven&#231;ao%20unidad%203\UNIDAD%203%20INTERVEN&#199;O\MES%203%20Semana%209%20-10%20-%2011%20-%2012\semana%2012\Planilha%20de%20%20Coleta%20de%20dados%20Pre-Natal(%20Mes%203%20%20semana%2012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REAASSSSS\TAREFAS\interven&#231;ao%20unidad%203\UNIDAD%203%20INTERVEN&#199;O\MES%203%20Semana%209%20-10%20-%2011%20-%2012\semana%2012\Planilha%20de%20%20Coleta%20de%20dados%20Pre-Natal(%20Mes%203%20%20semana%2012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REAASSSSS\TAREFAS\interven&#231;ao%20unidad%203\UNIDAD%203%20INTERVEN&#199;O\MES%203%20Semana%209%20-10%20-%2011%20-%2012\semana%2012\Planilha%20de%20%20Coleta%20de%20dados%20Pre-Natal(%20Mes%203%20%20semana%2012)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REAASSSSS\TAREFAS\interven&#231;ao%20unidad%203\UNIDAD%203%20INTERVEN&#199;O\MES%203%20Semana%209%20-10%20-%2011%20-%2012\semana%2012\Planilha%20de%20%20Coleta%20de%20dados%20Pre-Natal(%20Mes%203%20%20semana%201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2318788470025317"/>
          <c:y val="7.9345876158004133E-2"/>
          <c:w val="0.8555731772466495"/>
          <c:h val="0.8191812004807942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3"/>
              <c:delete val="1"/>
            </c:dLbl>
            <c:showVal val="1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0.33333333333333331</c:v>
                </c:pt>
                <c:pt idx="1">
                  <c:v>0.46666666666667456</c:v>
                </c:pt>
                <c:pt idx="2">
                  <c:v>0.66666666666666663</c:v>
                </c:pt>
                <c:pt idx="3">
                  <c:v>0</c:v>
                </c:pt>
              </c:numCache>
            </c:numRef>
          </c:val>
        </c:ser>
        <c:overlap val="40"/>
        <c:axId val="64311680"/>
        <c:axId val="64313216"/>
      </c:barChart>
      <c:catAx>
        <c:axId val="6431168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aseline="0"/>
            </a:pPr>
            <a:endParaRPr lang="pt-BR"/>
          </a:p>
        </c:txPr>
        <c:crossAx val="64313216"/>
        <c:crosses val="autoZero"/>
        <c:auto val="1"/>
        <c:lblAlgn val="ctr"/>
        <c:lblOffset val="0"/>
        <c:tickLblSkip val="1"/>
      </c:catAx>
      <c:valAx>
        <c:axId val="6431321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3116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825862756554724"/>
          <c:y val="8.9618481234149533E-2"/>
          <c:w val="0.85582853380076662"/>
          <c:h val="0.7557774898390906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3"/>
              <c:delete val="1"/>
            </c:dLbl>
            <c:showVal val="1"/>
          </c:dLbls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0.30000000000000032</c:v>
                </c:pt>
                <c:pt idx="1">
                  <c:v>0.78571428571428559</c:v>
                </c:pt>
                <c:pt idx="2">
                  <c:v>0.95000000000000062</c:v>
                </c:pt>
                <c:pt idx="3">
                  <c:v>0</c:v>
                </c:pt>
              </c:numCache>
            </c:numRef>
          </c:val>
        </c:ser>
        <c:axId val="68599168"/>
        <c:axId val="68629632"/>
      </c:barChart>
      <c:catAx>
        <c:axId val="685991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629632"/>
        <c:crosses val="autoZero"/>
        <c:auto val="1"/>
        <c:lblAlgn val="ctr"/>
        <c:lblOffset val="100"/>
      </c:catAx>
      <c:valAx>
        <c:axId val="6862963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59916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995409176003539"/>
          <c:y val="0.13629805123917041"/>
          <c:w val="0.85376155937498266"/>
          <c:h val="0.701572944974798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Indicadores!$C$61</c:f>
              <c:strCache>
                <c:ptCount val="1"/>
                <c:pt idx="0">
                  <c:v>Proporção de gestantes faltosas às consultas que receberam busca ativa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3"/>
              <c:delete val="1"/>
            </c:dLbl>
            <c:showVal val="1"/>
          </c:dLbls>
          <c:cat>
            <c:strRef>
              <c:f>Indicadores!$D$60:$G$60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Indicadores!$D$61:$G$61</c:f>
              <c:numCache>
                <c:formatCode>0.0%</c:formatCode>
                <c:ptCount val="4"/>
                <c:pt idx="0">
                  <c:v>0.33333333333333331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68667648"/>
        <c:axId val="68673536"/>
      </c:barChart>
      <c:catAx>
        <c:axId val="686676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673536"/>
        <c:crosses val="autoZero"/>
        <c:auto val="1"/>
        <c:lblAlgn val="ctr"/>
        <c:lblOffset val="100"/>
      </c:catAx>
      <c:valAx>
        <c:axId val="6867353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6676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995409176003539"/>
          <c:y val="0.11120346418791514"/>
          <c:w val="0.85376155937498266"/>
          <c:h val="0.7324506097387645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Indicadores!$C$67</c:f>
              <c:strCache>
                <c:ptCount val="1"/>
                <c:pt idx="0">
                  <c:v>Proporção de gestantes com registro na ficha de acompanhamento/espelho de pré-natal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3"/>
              <c:delete val="1"/>
            </c:dLbl>
            <c:showVal val="1"/>
          </c:dLbls>
          <c:cat>
            <c:strRef>
              <c:f>Indicadores!$D$66:$G$66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Indicadores!$D$67:$G$67</c:f>
              <c:numCache>
                <c:formatCode>0.0%</c:formatCode>
                <c:ptCount val="4"/>
                <c:pt idx="0">
                  <c:v>0.30000000000000032</c:v>
                </c:pt>
                <c:pt idx="1">
                  <c:v>0.85714285714285765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68542464"/>
        <c:axId val="68544000"/>
      </c:barChart>
      <c:catAx>
        <c:axId val="685424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544000"/>
        <c:crosses val="autoZero"/>
        <c:auto val="1"/>
        <c:lblAlgn val="ctr"/>
        <c:lblOffset val="100"/>
      </c:catAx>
      <c:valAx>
        <c:axId val="6854400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5424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701815245122379"/>
          <c:y val="0.10178490979766765"/>
          <c:w val="0.85734082190775107"/>
          <c:h val="0.759071464168257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gestantes com avaliação de risco gestacional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3"/>
              <c:delete val="1"/>
            </c:dLbl>
            <c:showVal val="1"/>
          </c:dLbls>
          <c:cat>
            <c:strRef>
              <c:f>Indicadores!$D$71:$G$71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Indicadores!$D$72:$G$72</c:f>
              <c:numCache>
                <c:formatCode>0.0%</c:formatCode>
                <c:ptCount val="4"/>
                <c:pt idx="0">
                  <c:v>0.30000000000000032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68199936"/>
        <c:axId val="68201472"/>
      </c:barChart>
      <c:catAx>
        <c:axId val="681999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201472"/>
        <c:crosses val="autoZero"/>
        <c:auto val="1"/>
        <c:lblAlgn val="ctr"/>
        <c:lblOffset val="100"/>
      </c:catAx>
      <c:valAx>
        <c:axId val="6820147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1999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3712813270530724"/>
          <c:y val="8.6376428819870399E-2"/>
          <c:w val="0.85454339597924556"/>
          <c:h val="0.7379275058972055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Indicadores!$C$84</c:f>
              <c:strCache>
                <c:ptCount val="1"/>
                <c:pt idx="0">
                  <c:v>Proporção de gestantes que receberam orientação sobre aleitamento materno</c:v>
                </c:pt>
              </c:strCache>
            </c:strRef>
          </c:tx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Indicadores!$D$83:$G$83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Indicadores!$D$84:$G$84</c:f>
              <c:numCache>
                <c:formatCode>0.0%</c:formatCode>
                <c:ptCount val="4"/>
                <c:pt idx="0">
                  <c:v>0.30000000000000032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68222336"/>
        <c:axId val="69096576"/>
      </c:barChart>
      <c:catAx>
        <c:axId val="6822233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9096576"/>
        <c:crosses val="autoZero"/>
        <c:auto val="1"/>
        <c:lblAlgn val="ctr"/>
        <c:lblOffset val="100"/>
      </c:catAx>
      <c:valAx>
        <c:axId val="69096576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8222336"/>
        <c:crosses val="autoZero"/>
        <c:crossBetween val="between"/>
      </c:valAx>
    </c:plotArea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Indicadores!$C$36</c:f>
              <c:strCache>
                <c:ptCount val="1"/>
                <c:pt idx="0">
                  <c:v>Proporção de puérperas com avaliação para intercorrências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75</a:t>
                    </a:r>
                    <a:r>
                      <a:rPr lang="en-US" baseline="0"/>
                      <a:t> 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3"/>
              <c:delete val="1"/>
            </c:dLbl>
            <c:showVal val="1"/>
          </c:dLbls>
          <c:cat>
            <c:strRef>
              <c:f>Indicadores!$D$35:$G$35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Indicadores!$D$36:$G$36</c:f>
              <c:numCache>
                <c:formatCode>0.0%</c:formatCode>
                <c:ptCount val="4"/>
                <c:pt idx="0">
                  <c:v>0.30000000000000032</c:v>
                </c:pt>
                <c:pt idx="1">
                  <c:v>0.4</c:v>
                </c:pt>
                <c:pt idx="2">
                  <c:v>0.8</c:v>
                </c:pt>
                <c:pt idx="3">
                  <c:v>0</c:v>
                </c:pt>
              </c:numCache>
            </c:numRef>
          </c:val>
        </c:ser>
        <c:axId val="68749952"/>
        <c:axId val="68751744"/>
      </c:barChart>
      <c:catAx>
        <c:axId val="687499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751744"/>
        <c:crosses val="autoZero"/>
        <c:auto val="1"/>
        <c:lblAlgn val="ctr"/>
        <c:lblOffset val="100"/>
      </c:catAx>
      <c:valAx>
        <c:axId val="6875174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7499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701815245122379"/>
          <c:y val="0.10178490979766765"/>
          <c:w val="0.85734082190775107"/>
          <c:h val="0.7590714641682573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gestantes com avaliação de risco gestacional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3"/>
              <c:delete val="1"/>
            </c:dLbl>
            <c:showVal val="1"/>
          </c:dLbls>
          <c:cat>
            <c:strRef>
              <c:f>Indicadores!$D$71:$G$71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Indicadores!$D$72:$G$72</c:f>
              <c:numCache>
                <c:formatCode>0.0%</c:formatCode>
                <c:ptCount val="4"/>
                <c:pt idx="0">
                  <c:v>0.30000000000000032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69127552"/>
        <c:axId val="69141632"/>
      </c:barChart>
      <c:catAx>
        <c:axId val="691275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141632"/>
        <c:crosses val="autoZero"/>
        <c:auto val="1"/>
        <c:lblAlgn val="ctr"/>
        <c:lblOffset val="100"/>
      </c:catAx>
      <c:valAx>
        <c:axId val="6914163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1275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2016963768218412"/>
          <c:y val="0.1074684651760302"/>
          <c:w val="0.85349882431661961"/>
          <c:h val="0.7379275058972055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Indicadores!$C$94</c:f>
              <c:strCache>
                <c:ptCount val="1"/>
                <c:pt idx="0">
                  <c:v>Proporção de gestantes que receberam orientação sobre anticoncepção após o parto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3"/>
              <c:delete val="1"/>
            </c:dLbl>
            <c:showVal val="1"/>
          </c:dLbls>
          <c:cat>
            <c:strRef>
              <c:f>Indicadores!$D$93:$G$93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Indicadores!$D$94:$G$94</c:f>
              <c:numCache>
                <c:formatCode>0.0%</c:formatCode>
                <c:ptCount val="4"/>
                <c:pt idx="0">
                  <c:v>0.30000000000000032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69178880"/>
        <c:axId val="69180416"/>
      </c:barChart>
      <c:catAx>
        <c:axId val="691788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180416"/>
        <c:crosses val="autoZero"/>
        <c:auto val="1"/>
        <c:lblAlgn val="ctr"/>
        <c:lblOffset val="100"/>
      </c:catAx>
      <c:valAx>
        <c:axId val="6918041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1788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1910032598238419"/>
          <c:y val="0.10872384195219224"/>
          <c:w val="0.85480240236875782"/>
          <c:h val="0.7262259109503206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Indicadores!$C$99</c:f>
              <c:strCache>
                <c:ptCount val="1"/>
                <c:pt idx="0">
                  <c:v>Proporção de gestantes que receberam orientação sobre os riscos do tabagismo e do uso de álcool e drogas na gestação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howVal val="1"/>
          </c:dLbls>
          <c:cat>
            <c:strRef>
              <c:f>Indicadores!$D$98:$G$98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Indicadores!$D$99:$G$99</c:f>
              <c:numCache>
                <c:formatCode>0.0%</c:formatCode>
                <c:ptCount val="4"/>
                <c:pt idx="0">
                  <c:v>0.30000000000000032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68701184"/>
        <c:axId val="68702976"/>
      </c:barChart>
      <c:catAx>
        <c:axId val="687011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702976"/>
        <c:crosses val="autoZero"/>
        <c:auto val="1"/>
        <c:lblAlgn val="ctr"/>
        <c:lblOffset val="100"/>
      </c:catAx>
      <c:valAx>
        <c:axId val="6870297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7011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910032598238419"/>
          <c:y val="0.12671654849114194"/>
          <c:w val="0.85480240236875782"/>
          <c:h val="0.6909891487444664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Indicadores!$C$104</c:f>
              <c:strCache>
                <c:ptCount val="1"/>
                <c:pt idx="0">
                  <c:v>Proporção de gestantes que receberam 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3"/>
              <c:delete val="1"/>
            </c:dLbl>
            <c:showVal val="1"/>
          </c:dLbls>
          <c:cat>
            <c:strRef>
              <c:f>Indicadores!$D$103:$G$103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Indicadores!$D$104:$G$104</c:f>
              <c:numCache>
                <c:formatCode>0.0%</c:formatCode>
                <c:ptCount val="4"/>
                <c:pt idx="0">
                  <c:v>0.30000000000000032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69342336"/>
        <c:axId val="69343872"/>
      </c:barChart>
      <c:catAx>
        <c:axId val="693423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343872"/>
        <c:crosses val="autoZero"/>
        <c:auto val="1"/>
        <c:lblAlgn val="ctr"/>
        <c:lblOffset val="100"/>
      </c:catAx>
      <c:valAx>
        <c:axId val="6934387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3423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3522024183716919"/>
          <c:y val="0.10683739746353482"/>
          <c:w val="0.85480240236875815"/>
          <c:h val="0.7781743532058641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30%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46,6%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90%</a:t>
                    </a:r>
                  </a:p>
                </c:rich>
              </c:tx>
              <c:showVal val="1"/>
            </c:dLbl>
            <c:dLbl>
              <c:idx val="3"/>
              <c:delete val="1"/>
            </c:dLbl>
            <c:showVal val="1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0.31250000000000488</c:v>
                </c:pt>
                <c:pt idx="1">
                  <c:v>0.46875</c:v>
                </c:pt>
                <c:pt idx="2">
                  <c:v>0.87500000000001366</c:v>
                </c:pt>
                <c:pt idx="3">
                  <c:v>0</c:v>
                </c:pt>
              </c:numCache>
            </c:numRef>
          </c:val>
        </c:ser>
        <c:axId val="64345600"/>
        <c:axId val="64347136"/>
      </c:barChart>
      <c:catAx>
        <c:axId val="643456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347136"/>
        <c:crosses val="autoZero"/>
        <c:auto val="1"/>
        <c:lblAlgn val="ctr"/>
        <c:lblOffset val="100"/>
      </c:catAx>
      <c:valAx>
        <c:axId val="6434713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3456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Indicadores!$C$36</c:f>
              <c:strCache>
                <c:ptCount val="1"/>
                <c:pt idx="0">
                  <c:v>Proporção de puérperas com avaliação para intercorrências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75</a:t>
                    </a:r>
                    <a:r>
                      <a:rPr lang="en-US" baseline="0"/>
                      <a:t> 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3"/>
              <c:delete val="1"/>
            </c:dLbl>
            <c:showVal val="1"/>
          </c:dLbls>
          <c:cat>
            <c:strRef>
              <c:f>Indicadores!$D$35:$G$35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Indicadores!$D$36:$G$36</c:f>
              <c:numCache>
                <c:formatCode>0.0%</c:formatCode>
                <c:ptCount val="4"/>
                <c:pt idx="0">
                  <c:v>0.30000000000000032</c:v>
                </c:pt>
                <c:pt idx="1">
                  <c:v>0.4</c:v>
                </c:pt>
                <c:pt idx="2">
                  <c:v>0.8</c:v>
                </c:pt>
                <c:pt idx="3">
                  <c:v>0</c:v>
                </c:pt>
              </c:numCache>
            </c:numRef>
          </c:val>
        </c:ser>
        <c:axId val="69393408"/>
        <c:axId val="69477120"/>
      </c:barChart>
      <c:catAx>
        <c:axId val="693934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477120"/>
        <c:crosses val="autoZero"/>
        <c:auto val="1"/>
        <c:lblAlgn val="ctr"/>
        <c:lblOffset val="100"/>
      </c:catAx>
      <c:valAx>
        <c:axId val="6947712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3934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3386876640419948"/>
          <c:y val="0.10937491072543599"/>
          <c:w val="0.83679790026246714"/>
          <c:h val="0.7481910422616729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Indicadores!$C$36</c:f>
              <c:strCache>
                <c:ptCount val="1"/>
                <c:pt idx="0">
                  <c:v>Proporção de puérperas com avaliação para intercorrências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75</a:t>
                    </a:r>
                    <a:r>
                      <a:rPr lang="en-US" baseline="0"/>
                      <a:t> 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3"/>
              <c:delete val="1"/>
            </c:dLbl>
            <c:showVal val="1"/>
          </c:dLbls>
          <c:cat>
            <c:strRef>
              <c:f>Indicadores!$D$35:$G$35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Indicadores!$D$36:$G$36</c:f>
              <c:numCache>
                <c:formatCode>0.0%</c:formatCode>
                <c:ptCount val="4"/>
                <c:pt idx="0">
                  <c:v>0.30000000000000032</c:v>
                </c:pt>
                <c:pt idx="1">
                  <c:v>0.4</c:v>
                </c:pt>
                <c:pt idx="2">
                  <c:v>0.8</c:v>
                </c:pt>
                <c:pt idx="3">
                  <c:v>0</c:v>
                </c:pt>
              </c:numCache>
            </c:numRef>
          </c:val>
        </c:ser>
        <c:axId val="69521792"/>
        <c:axId val="69523328"/>
      </c:barChart>
      <c:catAx>
        <c:axId val="695217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523328"/>
        <c:crosses val="autoZero"/>
        <c:auto val="1"/>
        <c:lblAlgn val="ctr"/>
        <c:lblOffset val="100"/>
      </c:catAx>
      <c:valAx>
        <c:axId val="6952332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52179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Indicadores!$C$36</c:f>
              <c:strCache>
                <c:ptCount val="1"/>
                <c:pt idx="0">
                  <c:v>Proporção de puérperas com avaliação para intercorrências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75</a:t>
                    </a:r>
                    <a:r>
                      <a:rPr lang="en-US" baseline="0"/>
                      <a:t> 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3"/>
              <c:delete val="1"/>
            </c:dLbl>
            <c:showVal val="1"/>
          </c:dLbls>
          <c:cat>
            <c:strRef>
              <c:f>Indicadores!$D$35:$G$35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Indicadores!$D$36:$G$36</c:f>
              <c:numCache>
                <c:formatCode>0.0%</c:formatCode>
                <c:ptCount val="4"/>
                <c:pt idx="0">
                  <c:v>0.30000000000000032</c:v>
                </c:pt>
                <c:pt idx="1">
                  <c:v>0.4</c:v>
                </c:pt>
                <c:pt idx="2">
                  <c:v>0.8</c:v>
                </c:pt>
                <c:pt idx="3">
                  <c:v>0</c:v>
                </c:pt>
              </c:numCache>
            </c:numRef>
          </c:val>
        </c:ser>
        <c:axId val="69436928"/>
        <c:axId val="69438464"/>
      </c:barChart>
      <c:catAx>
        <c:axId val="694369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438464"/>
        <c:crosses val="autoZero"/>
        <c:auto val="1"/>
        <c:lblAlgn val="ctr"/>
        <c:lblOffset val="100"/>
      </c:catAx>
      <c:valAx>
        <c:axId val="6943846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4369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Indicadores!$C$36</c:f>
              <c:strCache>
                <c:ptCount val="1"/>
                <c:pt idx="0">
                  <c:v>Proporção de puérperas com avaliação para intercorrências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75</a:t>
                    </a:r>
                    <a:r>
                      <a:rPr lang="en-US" baseline="0"/>
                      <a:t> 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3"/>
              <c:delete val="1"/>
            </c:dLbl>
            <c:showVal val="1"/>
          </c:dLbls>
          <c:cat>
            <c:strRef>
              <c:f>Indicadores!$D$35:$G$35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Indicadores!$D$36:$G$36</c:f>
              <c:numCache>
                <c:formatCode>0.0%</c:formatCode>
                <c:ptCount val="4"/>
                <c:pt idx="0">
                  <c:v>0.30000000000000032</c:v>
                </c:pt>
                <c:pt idx="1">
                  <c:v>0.4</c:v>
                </c:pt>
                <c:pt idx="2">
                  <c:v>0.8</c:v>
                </c:pt>
                <c:pt idx="3">
                  <c:v>0</c:v>
                </c:pt>
              </c:numCache>
            </c:numRef>
          </c:val>
        </c:ser>
        <c:axId val="69556864"/>
        <c:axId val="69570944"/>
      </c:barChart>
      <c:catAx>
        <c:axId val="695568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570944"/>
        <c:crosses val="autoZero"/>
        <c:auto val="1"/>
        <c:lblAlgn val="ctr"/>
        <c:lblOffset val="100"/>
      </c:catAx>
      <c:valAx>
        <c:axId val="6957094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55686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Indicadores!$C$36</c:f>
              <c:strCache>
                <c:ptCount val="1"/>
                <c:pt idx="0">
                  <c:v>Proporção de puérperas com avaliação para intercorrências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75</a:t>
                    </a:r>
                    <a:r>
                      <a:rPr lang="en-US" baseline="0"/>
                      <a:t> 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3"/>
              <c:delete val="1"/>
            </c:dLbl>
            <c:showVal val="1"/>
          </c:dLbls>
          <c:cat>
            <c:strRef>
              <c:f>Indicadores!$D$35:$G$35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Indicadores!$D$36:$G$36</c:f>
              <c:numCache>
                <c:formatCode>0.0%</c:formatCode>
                <c:ptCount val="4"/>
                <c:pt idx="0">
                  <c:v>0.30000000000000032</c:v>
                </c:pt>
                <c:pt idx="1">
                  <c:v>0.4</c:v>
                </c:pt>
                <c:pt idx="2">
                  <c:v>0.8</c:v>
                </c:pt>
                <c:pt idx="3">
                  <c:v>0</c:v>
                </c:pt>
              </c:numCache>
            </c:numRef>
          </c:val>
        </c:ser>
        <c:axId val="69611520"/>
        <c:axId val="69613056"/>
      </c:barChart>
      <c:catAx>
        <c:axId val="696115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613056"/>
        <c:crosses val="autoZero"/>
        <c:auto val="1"/>
        <c:lblAlgn val="ctr"/>
        <c:lblOffset val="100"/>
      </c:catAx>
      <c:valAx>
        <c:axId val="6961305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6115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Indicadores!$C$36</c:f>
              <c:strCache>
                <c:ptCount val="1"/>
                <c:pt idx="0">
                  <c:v>Proporção de puérperas com avaliação para intercorrências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75</a:t>
                    </a:r>
                    <a:r>
                      <a:rPr lang="en-US" baseline="0"/>
                      <a:t> 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3"/>
              <c:delete val="1"/>
            </c:dLbl>
            <c:showVal val="1"/>
          </c:dLbls>
          <c:cat>
            <c:strRef>
              <c:f>Indicadores!$D$35:$G$35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Indicadores!$D$36:$G$36</c:f>
              <c:numCache>
                <c:formatCode>0.0%</c:formatCode>
                <c:ptCount val="4"/>
                <c:pt idx="0">
                  <c:v>0.30000000000000032</c:v>
                </c:pt>
                <c:pt idx="1">
                  <c:v>0.4</c:v>
                </c:pt>
                <c:pt idx="2">
                  <c:v>0.8</c:v>
                </c:pt>
                <c:pt idx="3">
                  <c:v>0</c:v>
                </c:pt>
              </c:numCache>
            </c:numRef>
          </c:val>
        </c:ser>
        <c:axId val="70980736"/>
        <c:axId val="70982272"/>
      </c:barChart>
      <c:catAx>
        <c:axId val="709807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982272"/>
        <c:crosses val="autoZero"/>
        <c:auto val="1"/>
        <c:lblAlgn val="ctr"/>
        <c:lblOffset val="100"/>
      </c:catAx>
      <c:valAx>
        <c:axId val="7098227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9807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Indicadores!$C$36</c:f>
              <c:strCache>
                <c:ptCount val="1"/>
                <c:pt idx="0">
                  <c:v>Proporção de puérperas com avaliação para intercorrências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75</a:t>
                    </a:r>
                    <a:r>
                      <a:rPr lang="en-US" baseline="0"/>
                      <a:t> 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3"/>
              <c:delete val="1"/>
            </c:dLbl>
            <c:showVal val="1"/>
          </c:dLbls>
          <c:cat>
            <c:strRef>
              <c:f>Indicadores!$D$35:$G$35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Indicadores!$D$36:$G$36</c:f>
              <c:numCache>
                <c:formatCode>0.0%</c:formatCode>
                <c:ptCount val="4"/>
                <c:pt idx="0">
                  <c:v>0.30000000000000032</c:v>
                </c:pt>
                <c:pt idx="1">
                  <c:v>0.4</c:v>
                </c:pt>
                <c:pt idx="2">
                  <c:v>0.8</c:v>
                </c:pt>
                <c:pt idx="3">
                  <c:v>0</c:v>
                </c:pt>
              </c:numCache>
            </c:numRef>
          </c:val>
        </c:ser>
        <c:axId val="71018752"/>
        <c:axId val="71041024"/>
      </c:barChart>
      <c:catAx>
        <c:axId val="710187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041024"/>
        <c:crosses val="autoZero"/>
        <c:auto val="1"/>
        <c:lblAlgn val="ctr"/>
        <c:lblOffset val="100"/>
      </c:catAx>
      <c:valAx>
        <c:axId val="7104102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0187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910032598238419"/>
          <c:y val="0.12671654849114194"/>
          <c:w val="0.85480240236875782"/>
          <c:h val="0.6909891487444664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Indicadores!$C$104</c:f>
              <c:strCache>
                <c:ptCount val="1"/>
                <c:pt idx="0">
                  <c:v>Proporção de gestantes que receberam 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3"/>
              <c:delete val="1"/>
            </c:dLbl>
            <c:showVal val="1"/>
          </c:dLbls>
          <c:cat>
            <c:strRef>
              <c:f>Indicadores!$D$103:$G$103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Indicadores!$D$104:$G$104</c:f>
              <c:numCache>
                <c:formatCode>0.0%</c:formatCode>
                <c:ptCount val="4"/>
                <c:pt idx="0">
                  <c:v>0.30000000000000032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1048576"/>
        <c:axId val="71083136"/>
      </c:barChart>
      <c:catAx>
        <c:axId val="710485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083136"/>
        <c:crosses val="autoZero"/>
        <c:auto val="1"/>
        <c:lblAlgn val="ctr"/>
        <c:lblOffset val="100"/>
      </c:catAx>
      <c:valAx>
        <c:axId val="7108313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0485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Indicadores!$C$36</c:f>
              <c:strCache>
                <c:ptCount val="1"/>
                <c:pt idx="0">
                  <c:v>Proporção de puérperas com avaliação para intercorrências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75</a:t>
                    </a:r>
                    <a:r>
                      <a:rPr lang="en-US" baseline="0"/>
                      <a:t> 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3"/>
              <c:delete val="1"/>
            </c:dLbl>
            <c:showVal val="1"/>
          </c:dLbls>
          <c:cat>
            <c:strRef>
              <c:f>Indicadores!$D$35:$G$35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Indicadores!$D$36:$G$36</c:f>
              <c:numCache>
                <c:formatCode>0.0%</c:formatCode>
                <c:ptCount val="4"/>
                <c:pt idx="0">
                  <c:v>0.30000000000000032</c:v>
                </c:pt>
                <c:pt idx="1">
                  <c:v>0.4</c:v>
                </c:pt>
                <c:pt idx="2">
                  <c:v>0.8</c:v>
                </c:pt>
                <c:pt idx="3">
                  <c:v>0</c:v>
                </c:pt>
              </c:numCache>
            </c:numRef>
          </c:val>
        </c:ser>
        <c:axId val="72320512"/>
        <c:axId val="72322048"/>
      </c:barChart>
      <c:catAx>
        <c:axId val="723205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322048"/>
        <c:crosses val="autoZero"/>
        <c:auto val="1"/>
        <c:lblAlgn val="ctr"/>
        <c:lblOffset val="100"/>
      </c:catAx>
      <c:valAx>
        <c:axId val="7232204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32051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Indicadores!$C$36</c:f>
              <c:strCache>
                <c:ptCount val="1"/>
                <c:pt idx="0">
                  <c:v>Proporção de puérperas com avaliação para intercorrências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75</a:t>
                    </a:r>
                    <a:r>
                      <a:rPr lang="en-US" baseline="0"/>
                      <a:t> 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Indicadores!$D$35:$G$35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Indicadores!$D$36:$G$36</c:f>
              <c:numCache>
                <c:formatCode>0.0%</c:formatCode>
                <c:ptCount val="4"/>
                <c:pt idx="0">
                  <c:v>0.30000000000000032</c:v>
                </c:pt>
                <c:pt idx="1">
                  <c:v>0.4</c:v>
                </c:pt>
                <c:pt idx="2">
                  <c:v>0.8</c:v>
                </c:pt>
                <c:pt idx="3">
                  <c:v>0</c:v>
                </c:pt>
              </c:numCache>
            </c:numRef>
          </c:val>
        </c:ser>
        <c:axId val="72350336"/>
        <c:axId val="73449856"/>
      </c:barChart>
      <c:catAx>
        <c:axId val="723503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449856"/>
        <c:crosses val="autoZero"/>
        <c:auto val="1"/>
        <c:lblAlgn val="ctr"/>
        <c:lblOffset val="100"/>
      </c:catAx>
      <c:valAx>
        <c:axId val="7344985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3503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973969264575382"/>
          <c:y val="0.11205333173657475"/>
          <c:w val="0.85402297879133626"/>
          <c:h val="0.7486266878237276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gestantes com avaliação de necessidade de atendimento odontológico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3"/>
              <c:delete val="1"/>
            </c:dLbl>
            <c:showVal val="1"/>
          </c:dLbls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0.30000000000000032</c:v>
                </c:pt>
                <c:pt idx="1">
                  <c:v>0.85714285714285765</c:v>
                </c:pt>
                <c:pt idx="2">
                  <c:v>0.95000000000000062</c:v>
                </c:pt>
                <c:pt idx="3">
                  <c:v>0</c:v>
                </c:pt>
              </c:numCache>
            </c:numRef>
          </c:val>
        </c:ser>
        <c:axId val="62753408"/>
        <c:axId val="62763392"/>
      </c:barChart>
      <c:catAx>
        <c:axId val="627534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763392"/>
        <c:crosses val="autoZero"/>
        <c:auto val="1"/>
        <c:lblAlgn val="ctr"/>
        <c:lblOffset val="100"/>
      </c:catAx>
      <c:valAx>
        <c:axId val="6276339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7534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3386876640419948"/>
          <c:y val="5.7544649525406312E-2"/>
          <c:w val="0.83679790026246714"/>
          <c:h val="0.8000213034616906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Indicadores!$C$36</c:f>
              <c:strCache>
                <c:ptCount val="1"/>
                <c:pt idx="0">
                  <c:v>Proporção de puérperas com avaliação para intercorrências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75</a:t>
                    </a:r>
                    <a:r>
                      <a:rPr lang="en-US" baseline="0"/>
                      <a:t> 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3"/>
              <c:delete val="1"/>
            </c:dLbl>
            <c:showVal val="1"/>
          </c:dLbls>
          <c:cat>
            <c:strRef>
              <c:f>Indicadores!$D$35:$G$35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Indicadores!$D$36:$G$36</c:f>
              <c:numCache>
                <c:formatCode>0.0%</c:formatCode>
                <c:ptCount val="4"/>
                <c:pt idx="0">
                  <c:v>0.30000000000000032</c:v>
                </c:pt>
                <c:pt idx="1">
                  <c:v>0.4</c:v>
                </c:pt>
                <c:pt idx="2">
                  <c:v>0.8</c:v>
                </c:pt>
                <c:pt idx="3">
                  <c:v>0</c:v>
                </c:pt>
              </c:numCache>
            </c:numRef>
          </c:val>
        </c:ser>
        <c:axId val="73475584"/>
        <c:axId val="73477120"/>
      </c:barChart>
      <c:catAx>
        <c:axId val="734755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477120"/>
        <c:crosses val="autoZero"/>
        <c:auto val="1"/>
        <c:lblAlgn val="ctr"/>
        <c:lblOffset val="100"/>
      </c:catAx>
      <c:valAx>
        <c:axId val="7347712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4755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973969264575382"/>
          <c:y val="0.11395990394817668"/>
          <c:w val="0.85402297879133626"/>
          <c:h val="0.7561069228048621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gestantes com vacina antitetânica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30,0% </a:t>
                    </a:r>
                  </a:p>
                </c:rich>
              </c:tx>
              <c:showVal val="1"/>
            </c:dLbl>
            <c:dLbl>
              <c:idx val="3"/>
              <c:delete val="1"/>
            </c:dLbl>
            <c:showVal val="1"/>
          </c:dLbls>
          <c:cat>
            <c:strRef>
              <c:f>Indicadores!$D$39:$G$39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Indicadores!$D$40:$G$40</c:f>
              <c:numCache>
                <c:formatCode>0.0%</c:formatCode>
                <c:ptCount val="4"/>
                <c:pt idx="0">
                  <c:v>0.30000000000000032</c:v>
                </c:pt>
                <c:pt idx="1">
                  <c:v>0.85714285714285765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64566016"/>
        <c:axId val="64567552"/>
      </c:barChart>
      <c:catAx>
        <c:axId val="645660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567552"/>
        <c:crosses val="autoZero"/>
        <c:auto val="1"/>
        <c:lblAlgn val="ctr"/>
        <c:lblOffset val="100"/>
      </c:catAx>
      <c:valAx>
        <c:axId val="6456755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5660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2337284939926391"/>
          <c:y val="8.9880032755687109E-2"/>
          <c:w val="0.85376155937498266"/>
          <c:h val="0.7525450952097257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Indicadores!$C$28</c:f>
              <c:strCache>
                <c:ptCount val="1"/>
                <c:pt idx="0">
                  <c:v>Proporção de gestantes com solicitação de todos os exames laboratoriais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dLbl>
              <c:idx val="3"/>
              <c:delete val="1"/>
            </c:dLbl>
            <c:showVal val="1"/>
          </c:dLbls>
          <c:cat>
            <c:strRef>
              <c:f>Indicadores!$D$27:$G$27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Indicadores!$D$28:$G$28</c:f>
              <c:numCache>
                <c:formatCode>0.0%</c:formatCode>
                <c:ptCount val="4"/>
                <c:pt idx="0">
                  <c:v>0.4</c:v>
                </c:pt>
                <c:pt idx="1">
                  <c:v>0.85714285714285765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64600320"/>
        <c:axId val="64614400"/>
      </c:barChart>
      <c:catAx>
        <c:axId val="646003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614400"/>
        <c:crosses val="autoZero"/>
        <c:auto val="1"/>
        <c:lblAlgn val="ctr"/>
        <c:lblOffset val="100"/>
      </c:catAx>
      <c:valAx>
        <c:axId val="6461440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6003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2499383813582442"/>
          <c:y val="0.10173349952877513"/>
          <c:w val="0.83723194840006698"/>
          <c:h val="0.7567948601019467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gestantes com prescrição de suplementação de sulfato ferroso e ácido fólico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dLbl>
              <c:idx val="3"/>
              <c:delete val="1"/>
            </c:dLbl>
            <c:showVal val="1"/>
          </c:dLbls>
          <c:cat>
            <c:strRef>
              <c:f>Indicadores!$D$33:$G$33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Indicadores!$D$34:$G$34</c:f>
              <c:numCache>
                <c:formatCode>0.0%</c:formatCode>
                <c:ptCount val="4"/>
                <c:pt idx="0">
                  <c:v>0.30000000000000032</c:v>
                </c:pt>
                <c:pt idx="1">
                  <c:v>0.9285714285714286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64655360"/>
        <c:axId val="64656896"/>
      </c:barChart>
      <c:catAx>
        <c:axId val="646553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656896"/>
        <c:crosses val="autoZero"/>
        <c:auto val="1"/>
        <c:lblAlgn val="ctr"/>
        <c:lblOffset val="100"/>
      </c:catAx>
      <c:valAx>
        <c:axId val="6465689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6553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973969264575382"/>
          <c:y val="0.11395990394817668"/>
          <c:w val="0.85402297879133626"/>
          <c:h val="0.7561069228048621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gestantes com vacina antitetânica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30,0% 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Indicadores!$D$40:$G$40</c:f>
              <c:numCache>
                <c:formatCode>0.0%</c:formatCode>
                <c:ptCount val="4"/>
                <c:pt idx="0">
                  <c:v>0.30000000000000032</c:v>
                </c:pt>
                <c:pt idx="1">
                  <c:v>0.85714285714285765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64996864"/>
        <c:axId val="64998400"/>
      </c:barChart>
      <c:catAx>
        <c:axId val="649968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998400"/>
        <c:crosses val="autoZero"/>
        <c:auto val="1"/>
        <c:lblAlgn val="ctr"/>
        <c:lblOffset val="100"/>
      </c:catAx>
      <c:valAx>
        <c:axId val="6499840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9968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973969264575382"/>
          <c:y val="0.11395990394817668"/>
          <c:w val="0.85402297879133626"/>
          <c:h val="0.7561069228048621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gestantes com vacina antitetânica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30,0% </a:t>
                    </a:r>
                  </a:p>
                </c:rich>
              </c:tx>
              <c:showVal val="1"/>
            </c:dLbl>
            <c:dLbl>
              <c:idx val="3"/>
              <c:delete val="1"/>
            </c:dLbl>
            <c:showVal val="1"/>
          </c:dLbls>
          <c:cat>
            <c:strRef>
              <c:f>Indicadores!$D$39:$G$39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Indicadores!$D$40:$G$40</c:f>
              <c:numCache>
                <c:formatCode>0.0%</c:formatCode>
                <c:ptCount val="4"/>
                <c:pt idx="0">
                  <c:v>0.30000000000000032</c:v>
                </c:pt>
                <c:pt idx="1">
                  <c:v>0.85714285714285765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64405504"/>
        <c:axId val="64407040"/>
      </c:barChart>
      <c:catAx>
        <c:axId val="644055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407040"/>
        <c:crosses val="autoZero"/>
        <c:auto val="1"/>
        <c:lblAlgn val="ctr"/>
        <c:lblOffset val="100"/>
      </c:catAx>
      <c:valAx>
        <c:axId val="6440704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4055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973969264575382"/>
          <c:y val="0.11205333173657475"/>
          <c:w val="0.85402297879133626"/>
          <c:h val="0.7486266878237276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gestantes com avaliação de necessidade de atendimento odontológico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0.30000000000000032</c:v>
                </c:pt>
                <c:pt idx="1">
                  <c:v>0.85714285714285765</c:v>
                </c:pt>
                <c:pt idx="2">
                  <c:v>0.95000000000000062</c:v>
                </c:pt>
                <c:pt idx="3">
                  <c:v>0</c:v>
                </c:pt>
              </c:numCache>
            </c:numRef>
          </c:val>
        </c:ser>
        <c:axId val="68560768"/>
        <c:axId val="68562304"/>
      </c:barChart>
      <c:catAx>
        <c:axId val="685607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562304"/>
        <c:crosses val="autoZero"/>
        <c:auto val="1"/>
        <c:lblAlgn val="ctr"/>
        <c:lblOffset val="100"/>
      </c:catAx>
      <c:valAx>
        <c:axId val="6856230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5607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E4FF3-4157-4698-9892-F6114709BB07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3AA92-5FE1-4B01-9AF9-97031A6262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3AA92-5FE1-4B01-9AF9-97031A6262ED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3AA92-5FE1-4B01-9AF9-97031A6262ED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3AA92-5FE1-4B01-9AF9-97031A6262ED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3AA92-5FE1-4B01-9AF9-97031A6262ED}" type="slidenum">
              <a:rPr lang="pt-BR" smtClean="0"/>
              <a:pPr/>
              <a:t>46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06DD-2749-466D-BC3D-162DACD41583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D4F9-1C72-4B78-8061-D7BF8663E5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06DD-2749-466D-BC3D-162DACD41583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D4F9-1C72-4B78-8061-D7BF8663E5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06DD-2749-466D-BC3D-162DACD41583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D4F9-1C72-4B78-8061-D7BF8663E5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06DD-2749-466D-BC3D-162DACD41583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D4F9-1C72-4B78-8061-D7BF8663E5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06DD-2749-466D-BC3D-162DACD41583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D4F9-1C72-4B78-8061-D7BF8663E5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06DD-2749-466D-BC3D-162DACD41583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D4F9-1C72-4B78-8061-D7BF8663E5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06DD-2749-466D-BC3D-162DACD41583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D4F9-1C72-4B78-8061-D7BF8663E5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06DD-2749-466D-BC3D-162DACD41583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D4F9-1C72-4B78-8061-D7BF8663E5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06DD-2749-466D-BC3D-162DACD41583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D4F9-1C72-4B78-8061-D7BF8663E5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06DD-2749-466D-BC3D-162DACD41583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D4F9-1C72-4B78-8061-D7BF8663E5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06DD-2749-466D-BC3D-162DACD41583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D4F9-1C72-4B78-8061-D7BF8663E5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206DD-2749-466D-BC3D-162DACD41583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6D4F9-1C72-4B78-8061-D7BF8663E5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624918" cy="65722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00" b="1" dirty="0" smtClean="0">
                <a:latin typeface="Arial" pitchFamily="34" charset="0"/>
                <a:cs typeface="Arial" pitchFamily="34" charset="0"/>
              </a:rPr>
              <a:t>UNIVERSIDADE ABERTA DO SUS.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UNIVERSIDADE FEDERAL DE PELOTAS.</a:t>
            </a:r>
            <a:br>
              <a:rPr lang="pt-BR" sz="2700" b="1" dirty="0" smtClean="0"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Especialização em Saúde da Família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Modalidade a Distância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Turma 7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Trabalho de Conclusão de Curso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Melhoria da Atenção ao Pré-Natal e Puerpério na Unidade de Saúde da Família, Caseiros / RS.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> 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Freddy </a:t>
            </a:r>
            <a:r>
              <a:rPr lang="pt-BR" sz="2700" b="1" dirty="0" err="1" smtClean="0">
                <a:latin typeface="Arial" pitchFamily="34" charset="0"/>
                <a:cs typeface="Arial" pitchFamily="34" charset="0"/>
              </a:rPr>
              <a:t>Rivera</a:t>
            </a: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 Rodríguez.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Pelotas, 2015.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777318" cy="6643710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2.5. Garantir a 100% das gestantes a prescrição de sulfato ferroso e ácido fólico conforme protocolo.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Meta: 2.6: Garantir que 100% das gestantes com vacina antitetânica em dia.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2.7. Garantir que 100% das gestantes com vacina contra hepatite B em dia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2.8: Realizar avaliação da necessidade de atendimento odontológico em 100% das gestantes durante o pré-natal.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2.9:Garantir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primeira consulta odontológica programática para 100% das gestantes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cadastradas.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3 Melhorar a adesão ao pré-natal.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    Meta 3.1Realizar busca ativa de 100% das gestantes     faltosas às consultas de pré-natal.</a:t>
            </a:r>
          </a:p>
          <a:p>
            <a:pPr lvl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idx="1"/>
          </p:nvPr>
        </p:nvSpPr>
        <p:spPr>
          <a:xfrm>
            <a:off x="304800" y="214312"/>
            <a:ext cx="8686800" cy="6643687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q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4 Melhorar o registro do programa pré-natal de nossa unidade básica de saúde (UBS).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4.1. Manter registros de acompanhamento / espelho de pré-natal atualizado em 100% das gestantes.</a:t>
            </a:r>
          </a:p>
          <a:p>
            <a:pPr lvl="0" algn="just">
              <a:buFont typeface="Wingdings" pitchFamily="2" charset="2"/>
              <a:buChar char="q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5 Realizar avaliação de risco pré-natal.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Meta 5.1 Avaliar risco gestacional em 100% das gestantes.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6. Promover a saúde no pré-natal.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Meta 6.1. Realização de orientação nutricional o 100% das gestantes.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6.2. Promover o aleitamento materno a 100 % das gestantes.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6.3: Orientar 100% das gestantes sobre os cuidados com o recém-nascido.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14290"/>
            <a:ext cx="8991600" cy="6643710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Meta 6.4: Orientar o 100% das gestantes sobre anticoncepção após o parto.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6.5: Orientar o 100% das gestantes sobre os riscos do tabagismo e do consumo de álcool e drogas durante a gestação.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6.6: Orientar 100% das gestantes sobre higiene bucal.</a:t>
            </a:r>
          </a:p>
          <a:p>
            <a:pPr lvl="0" algn="just">
              <a:buFont typeface="Wingdings" pitchFamily="2" charset="2"/>
              <a:buChar char="q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7. Elevar as coberturas das puérperas na área abrangente de nossa unidade básica de saúde (UBS).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Meta: 7.1. Garantir a 100 % das puérperas cadastradas  consulta ate 42 dias após o parto.</a:t>
            </a:r>
          </a:p>
          <a:p>
            <a:pPr lvl="0">
              <a:buFont typeface="Wingdings" pitchFamily="2" charset="2"/>
              <a:buChar char="q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8 Melhorar as qualidades da atenção das puérperas em nosso posto de saúde.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8.1 Examinar as mamas em 100% das puérperas cadastradas no Programa.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8.2 Examinar o abdome em 100% das puérperas cadastradas no Programa.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214290"/>
            <a:ext cx="8686800" cy="6643710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8.3 Realizar exame ginecológico em 100 % das puérperas cadastradas no Programa.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8.4 Avaliar o estado psíquico em 100% das puérperas cadastradas no programa.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8.5 Avaliar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intercorrências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em 100% das puérperas cadastradas no Programa.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8.6 Prescrever em 100% as puérperas um dos métodos de anticoncepção.</a:t>
            </a:r>
          </a:p>
          <a:p>
            <a:pPr>
              <a:buFont typeface="Wingdings" pitchFamily="2" charset="2"/>
              <a:buChar char="q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9. Melhorar a adesão das puérperas.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9.1 Realizar busca ativa em 100% das puérperas que não realizaram a consulta de puerpério até 30 dias após o parto.</a:t>
            </a:r>
          </a:p>
          <a:p>
            <a:pPr lvl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42852"/>
            <a:ext cx="8686800" cy="6500858"/>
          </a:xfrm>
        </p:spPr>
        <p:txBody>
          <a:bodyPr>
            <a:normAutofit/>
          </a:bodyPr>
          <a:lstStyle/>
          <a:p>
            <a:pPr lvl="0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10. Melhorar o registro do programa das puérperas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Meta.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10.1 Manter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registro na ficha de acompanhamento do Programa 100% das puérperas</a:t>
            </a:r>
          </a:p>
          <a:p>
            <a:pPr lvl="0" algn="just">
              <a:buFont typeface="Wingdings" pitchFamily="2" charset="2"/>
              <a:buChar char="q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11 Melhorar a promoção da saúde das puérperas de nossa unidade básica de saúde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(UBS).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Meta 11.1 Orientar 100% das puérperas cadastradas no Programa sobre cuidado do recém-nascido.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Meta 11.2 Orientar 100% das puérperas cadastradas no Programa sobre aleitamento materno exclusivo.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Meta 11.3 Orientar 100% das puérperas cadastradas no planejamento familiar.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 ALCANÇADOS.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643578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 resultados obtidos durante o período de intervenção foram gratificantes para as usuárias e também para nossa equipe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Nossa pretensão foi alcançar 80% de cobertura das nossas gestantes da área de abrangência da equipe.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Conseguimos concluir nosso projeto no terceiro mês com 20 gestantes (66.7%) de um total de 30 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Infelizmente 10 gestantes preferem continuar seus atendimentos em clínicas privadas.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Cadastramos 15 puérperas (75%) de um total de 20 puérperas residentes na área de abrangência da UBS que fizeram consulta  até 42 dias após o parto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Delas 5 preferiram continuar seu atendimento em clínicas privadas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endParaRPr lang="pt-BR" dirty="0" smtClean="0"/>
          </a:p>
          <a:p>
            <a:pPr algn="just">
              <a:buFont typeface="Wingdings" pitchFamily="2" charset="2"/>
              <a:buChar char="q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GRÁFICOS CORRESPONDENTE A RESULTADOS </a:t>
            </a:r>
            <a:r>
              <a:rPr lang="pt-BR" b="1" dirty="0" smtClean="0">
                <a:solidFill>
                  <a:schemeClr val="tx1"/>
                </a:solidFill>
              </a:rPr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</p:spPr>
        <p:txBody>
          <a:bodyPr anchor="b">
            <a:normAutofit fontScale="90000"/>
          </a:bodyPr>
          <a:lstStyle/>
          <a:p>
            <a:pPr algn="l"/>
            <a:r>
              <a:rPr lang="pt-BR" sz="2700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cap="none" dirty="0" smtClean="0">
                <a:latin typeface="Arial" pitchFamily="34" charset="0"/>
                <a:cs typeface="Arial" pitchFamily="34" charset="0"/>
              </a:rPr>
            </a:br>
            <a:r>
              <a:rPr lang="pt-BR" sz="2700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cap="none" dirty="0" smtClean="0">
                <a:latin typeface="Arial" pitchFamily="34" charset="0"/>
                <a:cs typeface="Arial" pitchFamily="34" charset="0"/>
              </a:rPr>
            </a:br>
            <a:r>
              <a:rPr lang="pt-BR" sz="2700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cap="none" dirty="0" smtClean="0"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Objetivo 1</a:t>
            </a:r>
            <a:r>
              <a:rPr lang="pt-BR" sz="2700" dirty="0" smtClean="0"/>
              <a:t>: Ampliar a cobertura de pré-natal.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700" b="1" cap="none" dirty="0" smtClean="0">
                <a:latin typeface="Arial" pitchFamily="34" charset="0"/>
                <a:cs typeface="Arial" pitchFamily="34" charset="0"/>
              </a:rPr>
              <a:t>Meta1.1: </a:t>
            </a:r>
            <a:r>
              <a:rPr lang="pt-BR" sz="2700" cap="none" dirty="0" smtClean="0">
                <a:latin typeface="Arial" pitchFamily="34" charset="0"/>
                <a:cs typeface="Arial" pitchFamily="34" charset="0"/>
              </a:rPr>
              <a:t>Elevar a 80 % as coberturas das gestantes cadastradas no programa pré-natal.</a:t>
            </a:r>
            <a:br>
              <a:rPr lang="pt-BR" sz="2700" cap="none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cap="none" dirty="0" smtClean="0">
                <a:latin typeface="Arial" pitchFamily="34" charset="0"/>
                <a:cs typeface="Arial" pitchFamily="34" charset="0"/>
              </a:rPr>
              <a:t>Indicador :  </a:t>
            </a:r>
            <a:r>
              <a:rPr lang="pt-BR" sz="2700" cap="none" dirty="0" smtClean="0">
                <a:latin typeface="Arial" pitchFamily="34" charset="0"/>
                <a:cs typeface="Arial" pitchFamily="34" charset="0"/>
              </a:rPr>
              <a:t>Proporção de gestantes cadastradas e monitoradas no programa de pré-natal e puerpério. </a:t>
            </a:r>
            <a:endParaRPr lang="pt-BR" sz="2700" b="1" cap="none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29190" y="1857364"/>
            <a:ext cx="3757610" cy="42687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Cadastramos no primeiro mês 10 pacientes (33.3%), no segundo mês 14 pacientes (46.6%) e no terceiro mês completamos 20 gestantes (66.6%) de um total de 30 gestantes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500034" y="2285992"/>
          <a:ext cx="414340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357158" y="5429264"/>
            <a:ext cx="421484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01: Proporção de gestantes cadastradas e monitoradas no Programa de Pré-Natal e Puerpério</a:t>
            </a:r>
            <a:r>
              <a:rPr lang="pt-BR" dirty="0" smtClean="0"/>
              <a:t>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2143116"/>
          </a:xfrm>
        </p:spPr>
        <p:txBody>
          <a:bodyPr>
            <a:normAutofit fontScale="90000"/>
          </a:bodyPr>
          <a:lstStyle/>
          <a:p>
            <a:pPr algn="l"/>
            <a:r>
              <a:rPr lang="pt-BR" sz="2700" b="1" dirty="0" smtClean="0">
                <a:latin typeface="Arial" pitchFamily="34" charset="0"/>
                <a:cs typeface="Arial" pitchFamily="34" charset="0"/>
              </a:rPr>
              <a:t>Objetivo 2: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Melhorar as qualidades da atenção das puérperas em nosso posto de saúde</a:t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cap="none" dirty="0" smtClean="0">
                <a:latin typeface="Arial" pitchFamily="34" charset="0"/>
                <a:cs typeface="Arial" pitchFamily="34" charset="0"/>
              </a:rPr>
              <a:t>Meta2.1: </a:t>
            </a:r>
            <a:r>
              <a:rPr lang="pt-BR" sz="2700" cap="none" dirty="0" smtClean="0">
                <a:latin typeface="Arial" pitchFamily="34" charset="0"/>
                <a:cs typeface="Arial" pitchFamily="34" charset="0"/>
              </a:rPr>
              <a:t>Garantir a 100% das gestantes o ingresso no programa de pré-natal no primeiro trimestre de gestação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. </a:t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cap="none" dirty="0" smtClean="0">
                <a:latin typeface="Arial" pitchFamily="34" charset="0"/>
                <a:cs typeface="Arial" pitchFamily="34" charset="0"/>
              </a:rPr>
              <a:t>Indicador </a:t>
            </a:r>
            <a:r>
              <a:rPr lang="pt-BR" sz="2700" cap="none" dirty="0" smtClean="0">
                <a:latin typeface="Arial" pitchFamily="34" charset="0"/>
                <a:cs typeface="Arial" pitchFamily="34" charset="0"/>
              </a:rPr>
              <a:t>: proporção de gestantes com ingresso no programa de pré-natal no primeiro trimestre de gestação. </a:t>
            </a:r>
            <a:endParaRPr lang="pt-BR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86314" y="2357430"/>
            <a:ext cx="4143404" cy="4000528"/>
          </a:xfrm>
        </p:spPr>
        <p:txBody>
          <a:bodyPr/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Se demonstra  que no primeiro mês só 3 gestantes iniciaram o pré natal no primeiro trimestre de gestação (33.3%), no segundo mês foram 9 pacientes (46.6%) e no terceiro mês completamos 19  gestantes (90%).   </a:t>
            </a:r>
          </a:p>
          <a:p>
            <a:endParaRPr lang="pt-BR" sz="2000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428596" y="2500306"/>
          <a:ext cx="4572032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357158" y="5357826"/>
            <a:ext cx="47149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02: Proporção de gestantes com ingresso no Programa de Pré-Natal no primeiro trimestre de gestação.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 anchor="t">
            <a:noAutofit/>
          </a:bodyPr>
          <a:lstStyle/>
          <a:p>
            <a:pPr algn="l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2.2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:Realizar tratamento odontológico em 100% das gestantes.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Proporção de gestantes com avaliação de necessidades de atendimentos odontológica.</a:t>
            </a:r>
            <a:endParaRPr lang="pt-BR" sz="2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28596" y="2214554"/>
          <a:ext cx="4357718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5143504" y="2143116"/>
            <a:ext cx="37862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se demonstra no primeiro mês se avaliaram 3 pacientes (30%), no segundo mês foram 12 pacientes (85.7%) e no terceiro mês completamos 19 gestantes (95%), só uma não foi assistida para o atendimento odontológico em nossa unidade  porque preferiu ser atendida em clínica privada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85720" y="5286388"/>
            <a:ext cx="4500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03: Proporção de gestantes com avaliação de necessidades de atendimentos odontológica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IMPORTÂNCIA DA AÇÃO PROGRAMÁTICA  NA QUAL FIZ A INTERVENÇÃO.</a:t>
            </a:r>
            <a:endParaRPr lang="pt-B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714488"/>
            <a:ext cx="8686800" cy="436563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atenção  Pré-Natal e Puerpério, com Saúde Bucal)   indicador demográfico da população tem grande diferença com a estimativa.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estimativas do Caderno de Ações Programáticas  é abaixo de 30 %.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Só existem 8 gestantes cadastradas e acompanhadas pelo Sistema Único de Saúde (SUS).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oito gestantes  foram captadas após 12 e 6 semanas, e cinco são menores de idade.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algn="l"/>
            <a:r>
              <a:rPr lang="pt-BR" sz="2700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cap="none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cap="none" dirty="0" smtClean="0">
                <a:latin typeface="Arial" pitchFamily="34" charset="0"/>
                <a:cs typeface="Arial" pitchFamily="34" charset="0"/>
              </a:rPr>
              <a:t> Meta 2.3: </a:t>
            </a:r>
            <a:r>
              <a:rPr lang="pt-BR" sz="2700" cap="none" dirty="0" smtClean="0">
                <a:latin typeface="Arial" pitchFamily="34" charset="0"/>
                <a:cs typeface="Arial" pitchFamily="34" charset="0"/>
              </a:rPr>
              <a:t>Garantir que 100% das gestantes estejam com vacina  antitetânica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t-BR" sz="2700" cap="none" dirty="0" smtClean="0">
                <a:latin typeface="Arial" pitchFamily="34" charset="0"/>
                <a:cs typeface="Arial" pitchFamily="34" charset="0"/>
              </a:rPr>
              <a:t>m dia.</a:t>
            </a:r>
            <a:br>
              <a:rPr lang="pt-BR" sz="2700" cap="none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cap="none" dirty="0" smtClean="0">
                <a:latin typeface="Arial" pitchFamily="34" charset="0"/>
                <a:cs typeface="Arial" pitchFamily="34" charset="0"/>
              </a:rPr>
              <a:t>Indicador: </a:t>
            </a:r>
            <a:r>
              <a:rPr lang="pt-BR" sz="2700" cap="none" dirty="0" smtClean="0">
                <a:latin typeface="Arial" pitchFamily="34" charset="0"/>
                <a:cs typeface="Arial" pitchFamily="34" charset="0"/>
              </a:rPr>
              <a:t>Proporção de gestantes com vacina  antitetânica em dia.</a:t>
            </a:r>
            <a:endParaRPr lang="pt-BR" sz="2700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4876" y="1857364"/>
            <a:ext cx="4276724" cy="4222761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 figura demonstra a proporção de gestantes com vacina antitetânica em dia, concluímos no terceiro mês completamos 20 gestantes (100%). essa cobertura foi obtida por o trabalho unido do equipe e busca ativa das gestantes com vacinas atrasadas</a:t>
            </a:r>
            <a:endParaRPr lang="pt-BR" sz="20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428596" y="2357430"/>
          <a:ext cx="4214842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428596" y="5786454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04: Proporção de gestantes com vacina antitetânica em dia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2700" b="1" dirty="0" smtClean="0">
                <a:latin typeface="Arial" pitchFamily="34" charset="0"/>
                <a:cs typeface="Arial" pitchFamily="34" charset="0"/>
              </a:rPr>
              <a:t>Meta 2.4: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Garantir a 100% das gestantes a solicitação de exames laboratoriais.</a:t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Indicador: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Proporção de gestantes com solicitação de todos os exames laboratoriais de acordo com o protocolo.</a:t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71472" y="2285992"/>
          <a:ext cx="3929090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4857752" y="1857364"/>
            <a:ext cx="40005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A figura demonstra no primeiro mês apenas 4 pacientes (40%) tinham exame realizados, no segundo mês foram 12 gestantes (85.7%) e no terceiro mês conseguimos completar as  20 gestantes (100%), com acompanhamento de pré natal em nossa unidade.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0034" y="4929198"/>
            <a:ext cx="3929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05: Proporção de gestantes com solicitação de todos os exames laboratoriais de acordo com o protocolo.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2700" b="1" dirty="0" smtClean="0">
                <a:latin typeface="Arial" pitchFamily="34" charset="0"/>
                <a:cs typeface="Arial" pitchFamily="34" charset="0"/>
              </a:rPr>
              <a:t>Meta 2.5: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Realização de prescrição de suplemento de ácido fólico e sulfato ferroso a 100% das     gestantes.</a:t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Indicador: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Proporção de gestantes com prescrição de suplemento de ácido fólico e sulfato ferroso.</a:t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00034" y="2214554"/>
          <a:ext cx="4114800" cy="2857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4929190" y="2071679"/>
            <a:ext cx="4000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Se demonstra que no terceiro mês 20 gestantes (100%) das gestantes cadastradas no programa de pré-natal que pertencem a área de abrangência recebem prescrição de suplemento de ácido fólico e sulfato ferroso .                     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428596" y="5286388"/>
            <a:ext cx="4286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06: Proporção de gestantes com prescrição de suplemento de ácido fólico e sulfato ferroso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 anchor="t">
            <a:noAutofit/>
          </a:bodyPr>
          <a:lstStyle/>
          <a:p>
            <a:pPr algn="l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Meta: 2.6: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que 100% das gestantes com vacina antitetânica em dia.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Indicador: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Proporção de gestantes com vacina contra antitetânica  em dia 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71472" y="1785925"/>
          <a:ext cx="4429156" cy="34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072066" y="1500174"/>
            <a:ext cx="371477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figura demonstra a proporção de gestantes com vacina antitetânica em dia, no primeiro mês tivemos a penas 3 pacientes somente com esquemas de vacinas antitetânicas atualizado  (30%), no segundo mês foram 12 pacientes (85.7%) e no terceiro mês completamos 20 gestantes (100%), essa cobertura foi obtida por o trabalho unido do equipe e busca ativa das gestantes com vacinas atrasadas.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71472" y="535782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07: Proporção de gestantes com vacina antitética em dia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algn="l"/>
            <a:r>
              <a:rPr lang="pt-BR" sz="2700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cap="none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cap="none" dirty="0" smtClean="0">
                <a:latin typeface="Arial" pitchFamily="34" charset="0"/>
                <a:cs typeface="Arial" pitchFamily="34" charset="0"/>
              </a:rPr>
              <a:t> Meta 2.7: </a:t>
            </a:r>
            <a:r>
              <a:rPr lang="pt-BR" sz="2700" cap="none" dirty="0" smtClean="0">
                <a:latin typeface="Arial" pitchFamily="34" charset="0"/>
                <a:cs typeface="Arial" pitchFamily="34" charset="0"/>
              </a:rPr>
              <a:t>Garantir que 100% das gestantes estejam com vacina contra hepatite B em dia.</a:t>
            </a:r>
            <a:br>
              <a:rPr lang="pt-BR" sz="2700" cap="none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cap="none" dirty="0" smtClean="0">
                <a:latin typeface="Arial" pitchFamily="34" charset="0"/>
                <a:cs typeface="Arial" pitchFamily="34" charset="0"/>
              </a:rPr>
              <a:t>Indicador: </a:t>
            </a:r>
            <a:r>
              <a:rPr lang="pt-BR" sz="2700" cap="none" dirty="0" smtClean="0">
                <a:latin typeface="Arial" pitchFamily="34" charset="0"/>
                <a:cs typeface="Arial" pitchFamily="34" charset="0"/>
              </a:rPr>
              <a:t>Proporção de gestantes com vacina contra hepatite B em dia.</a:t>
            </a:r>
            <a:endParaRPr lang="pt-BR" sz="2700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4876" y="1554162"/>
            <a:ext cx="4276724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 figura demonstra a proporção de gestantes com vacina antitetânica em dia, concluímos no terceiro mês completamos 20 gestantes (100%). essa cobertura foi obtida por o trabalho unido do equipe e busca ativa das gestantes com vacinas atrasadas</a:t>
            </a:r>
            <a:endParaRPr lang="pt-BR" sz="20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428596" y="2214554"/>
          <a:ext cx="4286280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428596" y="5786454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08: Proporção de gestantes com vacina de  hepatite em dia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 anchor="t">
            <a:noAutofit/>
          </a:bodyPr>
          <a:lstStyle/>
          <a:p>
            <a:pPr algn="l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2.8: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avaliação da necessidade de atendimento odontológico em 100% das gestantes durante o pré-natal.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Proporção de gestantes com avaliação de necessidades de atendimentos odontológica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857364"/>
          <a:ext cx="4257676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4929190" y="1571612"/>
            <a:ext cx="400052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Se demonstra a proporção de gestantes com avaliação das necessidades de atendimentos odontológica por mês, mostrando no primeiro mês se avaliaram 3 pacientes (30%), no segundo mês foram 12 pacientes (85.7%) e no terceiro mês completamos 19 gestantes (95%), só uma não foi assistida para o atendimento odontológico em nossa unidade  porque preferiu </a:t>
            </a:r>
            <a:r>
              <a:rPr lang="pt-BR" sz="2000" strike="sngStrik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ser atendida em clínica privada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0034" y="55721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09: Proporção de gestantes com avaliação de necessidades de atendimentos odontológica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39868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2700" b="1" dirty="0" smtClean="0">
                <a:latin typeface="Arial" pitchFamily="34" charset="0"/>
                <a:cs typeface="Arial" pitchFamily="34" charset="0"/>
              </a:rPr>
              <a:t>Meta 2.9: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Garantir a primeira consulta odontológica programática para 100% das gestantes.</a:t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Indicador: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Proporção de gestantes com primeira consulta odontológica programática.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2214554"/>
          <a:ext cx="4257676" cy="3286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5000628" y="2071678"/>
            <a:ext cx="378621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A figura demonstra que ambos indicadores tiveram um comportamento muito parecido. No primeiro mês foram avaliadas 3 pacientes  (30%), no segundo mês foram 12 pacientes (78.6 %) e no terceiro mês completamos 19 gestantes (95%), só uma não assiste a consulta odontológica programática em nosso posto de saúde porque preferiu assistir a clínica privada.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5715016"/>
            <a:ext cx="42862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28596" y="5715016"/>
            <a:ext cx="42148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Figura 10: Proporção de gestantes com         primeira consulta odontológica programática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2700" b="1" dirty="0" smtClean="0">
                <a:latin typeface="Arial" pitchFamily="34" charset="0"/>
                <a:cs typeface="Arial" pitchFamily="34" charset="0"/>
              </a:rPr>
              <a:t>Objetivo 3 :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Melhorar a adesão ao pré-natal</a:t>
            </a:r>
            <a:r>
              <a:rPr lang="pt-BR" sz="2400" dirty="0" smtClean="0"/>
              <a:t>.</a:t>
            </a:r>
            <a:br>
              <a:rPr lang="pt-BR" sz="2400" dirty="0" smtClean="0"/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Meta 3.1:Realizar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busca ativa de 100% das gestantes     faltosas às consultas de pré-natal.</a:t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Indicador: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Proporção de gestantes faltosas ás consulta que receberam busca ativa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00034" y="2285992"/>
          <a:ext cx="4257676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4929190" y="1857364"/>
            <a:ext cx="38576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A figura  demonstra que no primeiro mês existiram 3 gestantes faltosas ás consultas e delas só uma foi buscada pelo serviço (33.3%), e no segundo e terceiro mês ficou ausente à consulta uma gestante ,  a qual recebeu busca ativa pelo serviço  (100%).</a:t>
            </a:r>
          </a:p>
          <a:p>
            <a:pPr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0034" y="5214950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11: Proporção de gestantes faltosas ás consulta que receberam busca ativa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2700" b="1" dirty="0" smtClean="0">
                <a:latin typeface="Arial" pitchFamily="34" charset="0"/>
                <a:cs typeface="Arial" pitchFamily="34" charset="0"/>
              </a:rPr>
              <a:t>Objetivo 4: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Melhorar o registro do programa pré-natal de nossa unidade básica de saúde </a:t>
            </a:r>
            <a:r>
              <a:rPr lang="pt-BR" sz="2400" dirty="0" smtClean="0"/>
              <a:t>.</a:t>
            </a:r>
            <a:br>
              <a:rPr lang="pt-BR" sz="2400" dirty="0" smtClean="0"/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Meta 4.1.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Manter registros de acompanhamento / espelho de pré-natal atualizado em 100% das gestantes.</a:t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Indicador: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Proporção de gestantes com registro na ficha de acompanhantes/espelho de pré-natal .</a:t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endParaRPr lang="pt-BR" sz="27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00034" y="2500306"/>
          <a:ext cx="428628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5214942" y="2500306"/>
            <a:ext cx="3571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Se  demonstra que no primeiro mês apenas com 3 pacientes (30%) com registro adequado na ficha de acompanhamento/espelho, no segundo mês foram 12 pacientes (45.7%) e no terceiro mês completamos 20 gestantes (100%).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428596" y="5857892"/>
            <a:ext cx="4357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12: Proporção de gestantes com registro na ficha de acompanhantes/espelho de pré-natal.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2700" b="1" dirty="0" smtClean="0">
                <a:latin typeface="Arial" pitchFamily="34" charset="0"/>
                <a:cs typeface="Arial" pitchFamily="34" charset="0"/>
              </a:rPr>
              <a:t>Objetivo 5: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Realizar avaliação de risco pré-natal.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Meta 5.1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Avaliar risco gestacional em 100% das gestantes.</a:t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Indicador: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Proporção de gestantes com avaliação de risco gestacional.</a:t>
            </a:r>
            <a:endParaRPr lang="pt-BR" sz="27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28596" y="2143116"/>
          <a:ext cx="435771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5072066" y="2071678"/>
            <a:ext cx="38576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A figura  demonstra que no primeiro mês existiram 3 gestantes com avaliação de risco  (30%), e no segundo e terceiro mês foram avaliadas  20  gestantes  (100%) ficaram com avaliação de risco geracional.</a:t>
            </a:r>
          </a:p>
        </p:txBody>
      </p:sp>
      <p:sp>
        <p:nvSpPr>
          <p:cNvPr id="6" name="Retângulo 5"/>
          <p:cNvSpPr/>
          <p:nvPr/>
        </p:nvSpPr>
        <p:spPr>
          <a:xfrm>
            <a:off x="428596" y="4929199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13: Proporção de gestantes com avaliação de risco gestacional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09672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CARACTERIZAÇÃO DO MUNICÍPIO.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município do Caseiros está localizado junto a BR 285, a 300 km da capital, Porto Alegre.</a:t>
            </a:r>
          </a:p>
          <a:p>
            <a:pPr marL="514350" indent="-514350"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 população da área adstrita de nosso município é de aproximadamente 3.000 habitantes.</a:t>
            </a:r>
          </a:p>
          <a:p>
            <a:pPr marL="514350" indent="-514350"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De sexo feminino 1.510 e sexo masculino e 1.490 onde 80% correspondem à população rural.</a:t>
            </a:r>
          </a:p>
          <a:p>
            <a:pPr marL="514350" indent="-514350"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Suas atividades socioeconômicas dependem fundamentalmente da agricultura.</a:t>
            </a:r>
          </a:p>
          <a:p>
            <a:pPr marL="514350" indent="-514350"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É uma comunidade pequena, tudo é muito organizado pela vontade política do governo municipal e da equipe de saúde multidisciplinar. </a:t>
            </a:r>
          </a:p>
          <a:p>
            <a:pPr marL="514350" indent="-514350">
              <a:buFont typeface="Wingdings" pitchFamily="2" charset="2"/>
              <a:buChar char="Ø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" pitchFamily="2" charset="2"/>
              <a:buChar char="Ø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" pitchFamily="2" charset="2"/>
              <a:buChar char="Ø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2700" b="1" dirty="0" smtClean="0">
                <a:latin typeface="Arial" pitchFamily="34" charset="0"/>
                <a:cs typeface="Arial" pitchFamily="34" charset="0"/>
              </a:rPr>
              <a:t>Objetivo 6: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Promover a saúde no pré-natal.	</a:t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Meta 6.1: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Realização de orientação nutricional a 100% das gestantes. </a:t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Indicador</a:t>
            </a:r>
            <a:r>
              <a:rPr lang="pt-BR" sz="2400" b="1" dirty="0" smtClean="0"/>
              <a:t>: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Proporção de gestantes que receberam orientação nutricional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857752" y="1997839"/>
            <a:ext cx="38576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Se demonstra a proporção de gestantes que receberam orientação nutricional, onde se pode observar no primeiro mês somente 3 gestantes de 10 cadastradas no programa pré natal receberam orientação nutricional  (30 %), no segundo e terceiro mês  20 gestantes receberam orientação nutricional (100%).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Espaço Reservado para Conteúdo 11"/>
          <p:cNvGraphicFramePr>
            <a:graphicFrameLocks noGrp="1"/>
          </p:cNvGraphicFramePr>
          <p:nvPr>
            <p:ph idx="1"/>
          </p:nvPr>
        </p:nvGraphicFramePr>
        <p:xfrm>
          <a:off x="357158" y="2071678"/>
          <a:ext cx="4186238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428596" y="6000768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14: Proporção de gestantes que receberam orientação nutricional.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 anchor="t">
            <a:noAutofit/>
          </a:bodyPr>
          <a:lstStyle/>
          <a:p>
            <a:pPr algn="l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100% das puérperas cadastradas no Programa sobre aleitamento materno exclusivo.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Proporção de puérperas que receberam orientação sobre aleitamento materno exclusivo.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2000239"/>
          <a:ext cx="4114800" cy="3286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4714876" y="1857364"/>
            <a:ext cx="4000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A figura  demonstra que no primeiro mês só 5 puérperas (30%) receberam orientação sobre aleitamento materno exclusivo de um total de 20 puérperas residentes no território de área  abrangência da UBS que fizeram consulta de puerpério no programa pré-natal, no segundo mês 8 puérperas (40%)  e no terceiro mês 15 puérperas (75%).</a:t>
            </a:r>
          </a:p>
        </p:txBody>
      </p:sp>
      <p:sp>
        <p:nvSpPr>
          <p:cNvPr id="6" name="Retângulo 5"/>
          <p:cNvSpPr/>
          <p:nvPr/>
        </p:nvSpPr>
        <p:spPr>
          <a:xfrm>
            <a:off x="428596" y="5500702"/>
            <a:ext cx="41434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28: Proporção de puérperas que receberam orientação sobre aleitamento materno exclusivo.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anchor="t">
            <a:noAutofit/>
          </a:bodyPr>
          <a:lstStyle/>
          <a:p>
            <a:pPr algn="l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6.3: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100% das gestantes sobre os cuidados  com o recém-nascido.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Proporção das gestantes com orientação sobre os cuidados com o recém-nascido 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28596" y="2285992"/>
          <a:ext cx="4257676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5000628" y="2214554"/>
            <a:ext cx="37862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Se demonstra que no segundo e terceiro mês 20  gestantes (100%) das gestantes cadastradas no programa Pré Natal que pertencem ao área de abrangência recebem orientação  sobre os cuidados com o recém-nascido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0034" y="5072074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16: Proporção das gestantes com orientação sobre os cuidados com o recém-nascido.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 anchor="t">
            <a:noAutofit/>
          </a:bodyPr>
          <a:lstStyle/>
          <a:p>
            <a:pPr algn="l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6.4: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o 100% das gestantes sobre anticoncepção após o parto.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Proporção de gestantes que receberam orientação sobre anticoncepção após o parto.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28596" y="2214554"/>
          <a:ext cx="4400552" cy="314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5214942" y="2143116"/>
            <a:ext cx="3571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A figura demonstra que no segundo e terceiro mês 20  gestantes (100%) cadastradas no programa Pré Natal que pertencem a área de abrangência receberam orientação  sobre anticoncepção após parto</a:t>
            </a:r>
            <a:r>
              <a:rPr lang="pt-BR" sz="2000" dirty="0" smtClean="0"/>
              <a:t>. </a:t>
            </a:r>
            <a:endParaRPr lang="pt-BR" sz="2000" dirty="0"/>
          </a:p>
        </p:txBody>
      </p:sp>
      <p:sp>
        <p:nvSpPr>
          <p:cNvPr id="6" name="Retângulo 5"/>
          <p:cNvSpPr/>
          <p:nvPr/>
        </p:nvSpPr>
        <p:spPr>
          <a:xfrm>
            <a:off x="428597" y="5460326"/>
            <a:ext cx="4429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17: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Proporção de gestantes que receberam orientação sobre anticoncepção após o parto.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 anchor="t">
            <a:noAutofit/>
          </a:bodyPr>
          <a:lstStyle/>
          <a:p>
            <a:pPr algn="l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6.5: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o 100% das gestantes sobre os riscos do tabagismo e do consumo de álcool e drogas durante a gestação.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Proporção de gestantes que receberam orientação sobre os riscos do tabagismo e do uso de álcool e drogas.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00034" y="2285992"/>
          <a:ext cx="4429156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5214942" y="1857364"/>
            <a:ext cx="37862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Se demonstra a proporção de gestantes que receberam orientação sobre os riscos do tabagismo e do uso de álcool e drogas na gestação no segundo e terceiro mês 20 gestantes (100%).</a:t>
            </a:r>
            <a:endParaRPr lang="pt-BR" sz="2000" dirty="0"/>
          </a:p>
        </p:txBody>
      </p:sp>
      <p:sp>
        <p:nvSpPr>
          <p:cNvPr id="6" name="Retângulo 5"/>
          <p:cNvSpPr/>
          <p:nvPr/>
        </p:nvSpPr>
        <p:spPr>
          <a:xfrm>
            <a:off x="500034" y="5214950"/>
            <a:ext cx="392909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18: Proporção de gestantes que receberam orientação sobre os riscos do tabagismo e do uso de álcool e drogas.</a:t>
            </a:r>
          </a:p>
          <a:p>
            <a:pPr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 anchor="t">
            <a:normAutofit fontScale="90000"/>
          </a:bodyPr>
          <a:lstStyle/>
          <a:p>
            <a:pPr algn="just"/>
            <a:r>
              <a:rPr lang="pt-BR" sz="2700" b="1" dirty="0" smtClean="0">
                <a:latin typeface="Arial" pitchFamily="34" charset="0"/>
                <a:cs typeface="Arial" pitchFamily="34" charset="0"/>
              </a:rPr>
              <a:t>Meta 6.6: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Orientar 100% das gestantes sobre higiene bucal.</a:t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Indicador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:  Proporção de gestantes que receberam orientação sobre higiene bucal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928801"/>
          <a:ext cx="4471990" cy="2714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5072066" y="1571612"/>
            <a:ext cx="37862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A figura demonstra que no segundo e terceiro mês 20 gestantes (100%) que foram cadastradas no programa Pré-Natal que pertencem a área de abrangência receberam orientação sobre higiene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bucal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28596" y="4929198"/>
            <a:ext cx="3714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19: Proporção de gestantes que receberam orientação sobre higiene bucal.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2700" b="1" dirty="0" smtClean="0">
                <a:latin typeface="Arial" pitchFamily="34" charset="0"/>
                <a:cs typeface="Arial" pitchFamily="34" charset="0"/>
              </a:rPr>
              <a:t>Objetivo 7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. Elevar as coberturas das puérperas na área abrangente de nossa unidade básica de saúde .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Meta: 7.1: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Garantir a 100 % das puérperas cadastradas  consulta ate 42 dias após o parto.</a:t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Indicador: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Proporção de puérperas com consulta até 42 dias após o parto.</a:t>
            </a:r>
            <a:endParaRPr lang="pt-BR" sz="27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2285992"/>
          <a:ext cx="4186238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4929190" y="1643050"/>
            <a:ext cx="37862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A figura demonstra que no primeiro mês  5 puérperas (30%), no segundo mês foram 8 puérperas (40%) e no terceiro mês completamos 15 puérperas  (75%) de um total de 20 puérperas residentes na área de abrangência da UBS que fizeram consulta de puerpério, delas 5 preferiram continuar seu atendimento em clínicas privadas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0034" y="5214950"/>
            <a:ext cx="4214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20: Proporção de puérperas com consulta até 42 dias após o parto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 anchor="t">
            <a:noAutofit/>
          </a:bodyPr>
          <a:lstStyle/>
          <a:p>
            <a:pPr algn="l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8: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as qualidades da atenção das puérperas em nosso posto de saúde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8.1: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Examinar as mamas em 100% das puérperas cadastradas.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Proporção de puérperas que tiveram as mamas examinadas.     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2428868"/>
          <a:ext cx="440055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5143504" y="2428868"/>
            <a:ext cx="37862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A figura demonstra a proporção de puérperas que tiveram as mamas examinada, sendo no primeiro mês 5 puérperas de 20 puérperas(30 %), no segundo 8 puérperas (40%)  e no terceiro mês 15 puérperas  (75%) 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428596" y="5715016"/>
            <a:ext cx="4143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21: Proporção de puérperas que tiveram as mamas examinadas 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2700" b="1" dirty="0" smtClean="0">
                <a:latin typeface="Arial" pitchFamily="34" charset="0"/>
                <a:cs typeface="Arial" pitchFamily="34" charset="0"/>
              </a:rPr>
              <a:t>Meta 8.2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Examinar o abdome em 100% das puérperas cadastradas no Programa.</a:t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Indicador: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Proporção de puérperas que tiveram o abdome avaliado.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00034" y="2143116"/>
          <a:ext cx="4643470" cy="2928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5429256" y="1785927"/>
            <a:ext cx="33575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Se demonstra a proporção de puérperas de que tiveram o abdômen avaliado, no primeiro mês 5 puérperas  de 20 cadastradas no programa pré natal (30 %), no segundo 8 puérperas (40%)  e no terceiro mês 15 puérperas  (75%) </a:t>
            </a:r>
            <a:r>
              <a:rPr lang="pt-BR" sz="2000" dirty="0" smtClean="0"/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0034" y="5429264"/>
            <a:ext cx="41434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22: Proporção de puérperas que tiveram o abdome avaliado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2700" b="1" dirty="0" smtClean="0">
                <a:latin typeface="Arial" pitchFamily="34" charset="0"/>
                <a:cs typeface="Arial" pitchFamily="34" charset="0"/>
              </a:rPr>
              <a:t>Meta 8.3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Realizar exame ginecológico em 100 % das puérperas cadastradas.</a:t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Indicados: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Proporções de puérperas que realizaram exame ginecológico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28596" y="2285992"/>
          <a:ext cx="4786345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5429256" y="2143117"/>
            <a:ext cx="35004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A figura demonstra a proporção de puérperas que realizaram exame ginecológico, no primeiro mês 5 puérperas  de 20 cadastradas no programa pré- natal (30 %), no segundo 8 puérperas (40%)  e no terceiro mês 15 puérperas  (75%)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85720" y="5214950"/>
            <a:ext cx="4071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23. Proporções de puérperas que realizaram exame ginecológico.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938258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CARACTERIZAÇÃO DA UNIDADE BÁSICA DE SAÚDE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Nossa unidade básica de saúde tem condições adequadas para assegurar a promoção, proteção, recuperação e  funcionamento dos serviços de saúde.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Consta com uma só equipe de saúde, onde se esta implantado a ESF e tem bom vínculo com o SUS.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Esta estruturalmente bem construída, já que foi planejada com este objetivo e seguem os padrões de saúde do Brasil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2700" b="1" dirty="0" smtClean="0">
                <a:latin typeface="Arial" pitchFamily="34" charset="0"/>
                <a:cs typeface="Arial" pitchFamily="34" charset="0"/>
              </a:rPr>
              <a:t>Meta 8.4: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Avaliar o estado psíquico em 100% das puérperas cadastradas.</a:t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Indicador: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Proporção de puérperas com avaliação do estado psíquico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00034" y="2143116"/>
          <a:ext cx="4714908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5500694" y="1714488"/>
            <a:ext cx="32147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Se demonstra a proporção de puérperas com avaliação do estado psíquico, no primeiro mês 5 puérperas  de 20 residentes no território de área  abrangência da UBS (30 %) no segundo 8 puérperas (40%)  e no terceiro mês 15 puérperas (75%) 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85720" y="5500702"/>
            <a:ext cx="4143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24: Proporção de puérperas com avaliação do estado psíquico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2700" b="1" dirty="0" smtClean="0">
                <a:latin typeface="Arial" pitchFamily="34" charset="0"/>
                <a:cs typeface="Arial" pitchFamily="34" charset="0"/>
              </a:rPr>
              <a:t>Meta 8.5: 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Avaliar </a:t>
            </a:r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intercorrências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em 100% das puérperas cadastradas.</a:t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Indicador :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Proporção de puérperas com avaliação para intercorrência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71472" y="2071678"/>
          <a:ext cx="4429156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5357818" y="1571612"/>
            <a:ext cx="335758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A figura demonstra a proporção de puérperas com avaliação para intercorrência, no primeiro mês 5 puérperas de 20 puérperas residentes no território de área  abrangência UBS (30 %), no segundo mês com 8 puérperas (40%)  e no terceiro mês 16 puérperas (80%) 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8596" y="5429264"/>
            <a:ext cx="4214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25: Proporção de puérperas com avaliação para intercorrência.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2700" b="1" dirty="0" smtClean="0">
                <a:latin typeface="Arial" pitchFamily="34" charset="0"/>
                <a:cs typeface="Arial" pitchFamily="34" charset="0"/>
              </a:rPr>
              <a:t>Meta 8.6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: Prescrever em 100% as puérperas um dos métodos de anticoncepção.</a:t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Indicador: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Proporção de puérperas que receberam prescrição de alguns métodos de anticoncepção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00034" y="2071678"/>
          <a:ext cx="4643470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5429256" y="2143116"/>
            <a:ext cx="35719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A figura demonstra que no primeiro mês 5 puérperas  de 20 residentes no território receberam prescrição de alguns métodos de anticoncepção(30 %), no segundo mês com  8 puérperas (40%)  e no terceiro mês 15 puérperas  (75%).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0034" y="5572140"/>
            <a:ext cx="41434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26: Proporção de puérperas que receberam prescrição de alguns métodos de anticoncepção.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 anchor="t">
            <a:noAutofit/>
          </a:bodyPr>
          <a:lstStyle/>
          <a:p>
            <a:pPr algn="l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9: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Melhorar a adesão das puérperas.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9.1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Realizar busca ativa em 100% das puérperas que não realizaram a consulta de puerpério até 30 dias após o parto.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Proporção das puérperas que não realizaram a consulta de puerpério até 30 dias após o parto.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28596" y="5429264"/>
            <a:ext cx="4071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Proporção das puérperas que não realizaram a consulta de puerpério até 30 dias após o parto.</a:t>
            </a:r>
            <a:endParaRPr lang="pt-BR" sz="1400" dirty="0"/>
          </a:p>
        </p:txBody>
      </p:sp>
      <p:sp>
        <p:nvSpPr>
          <p:cNvPr id="6" name="Retângulo 5"/>
          <p:cNvSpPr/>
          <p:nvPr/>
        </p:nvSpPr>
        <p:spPr>
          <a:xfrm>
            <a:off x="5357818" y="2413338"/>
            <a:ext cx="33575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Se demonstra que no primeiro mês se realizo busca ativa a 3 gestantes faltosas ate 30 dias após parto (33.3%), e no segundo e terceiro mês ficou ausente não existiram gestantes faltosas ao serviço  (100%).</a:t>
            </a:r>
          </a:p>
          <a:p>
            <a:pPr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 </a:t>
            </a:r>
          </a:p>
        </p:txBody>
      </p:sp>
      <p:graphicFrame>
        <p:nvGraphicFramePr>
          <p:cNvPr id="8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71472" y="2285991"/>
          <a:ext cx="4572032" cy="3000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10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Melhorar o registro do programa das puérperas.</a:t>
            </a:r>
          </a:p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10.1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Manter registro na ficha de acompanhamento do Programa 100% das puérperas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indicador demonstra que 100 % das puérperas manteve atualizado o registro na ficha de acompanhamento do Programa.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 anchor="t">
            <a:noAutofit/>
          </a:bodyPr>
          <a:lstStyle/>
          <a:p>
            <a:pPr algn="l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11: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promoção da saúde das puérperas de nossa unidade básica de saúde .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11.1: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100% das puérperas cadastradas no Programa sobre cuidado do recém-nascido.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Proporção de puérperas que receberam orientação sobre os cuidados do recém-nascido.  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2500306"/>
          <a:ext cx="447199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5286380" y="2500306"/>
            <a:ext cx="32147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Se demonstra que no primeiro mês 5 puérperas (30 %) receberam orientação sobre os cuidados do recém-nascido no segundo mês com  8 puérperas (40%)  e no terceiro mês 15 puérperas  (75%).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57158" y="5715016"/>
            <a:ext cx="421484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27: Proporção de puérperas que receberam orientação sobre os cuidados do recém-nascido.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 anchor="t">
            <a:noAutofit/>
          </a:bodyPr>
          <a:lstStyle/>
          <a:p>
            <a:pPr algn="l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11.2: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100% das puérperas cadastradas no Programa sobre aleitamento materno exclusivo.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Proporção de puérperas que receberam orientação sobre aleitamento materno exclusivo.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71472" y="1857363"/>
          <a:ext cx="4214842" cy="3500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571472" y="5429264"/>
            <a:ext cx="421484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28: Proporção de puérperas que receberam orientação sobre aleitamento materno exclusivo.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5000628" y="1643050"/>
            <a:ext cx="414337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figura demonstra a Proporção de puérperas que receberam orientação sobre aleitamento materno exclusivo, no primeiro mês só 5 puérperas (30%) receberam orientação sobre aleitamento materno exclusivo de um total de 20 puérperas, no segundo mês 8 puérperas (40%)  e no terceiro mês 15 puérperas (75%).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2700" b="1" dirty="0" smtClean="0">
                <a:latin typeface="Arial" pitchFamily="34" charset="0"/>
                <a:cs typeface="Arial" pitchFamily="34" charset="0"/>
              </a:rPr>
              <a:t>Meta 11.3: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Orientar 100% das puérperas cadastradas no planejamento familiar.</a:t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Indicador: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Proporção de puérperas com orientação sobre planejamento familiar. </a:t>
            </a:r>
            <a:endParaRPr lang="pt-BR" sz="27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2000251"/>
          <a:ext cx="4186238" cy="314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4929190" y="2071678"/>
            <a:ext cx="40719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A figura demonstra no primeiro mês 5 puérperas  de 20 puérperas residentes no território de área  abrangência da UBS que fizeram consulta de puerpério no programa pré-natal receberam orientação sobre planejamento familiar (30 %), no segundo mês com  8 puérperas (40%) e no terceiro mês 15 puérperas (75%).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57158" y="5286388"/>
            <a:ext cx="42862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29: Proporção de puérperas com orientação sobre planejamento familiar.  </a:t>
            </a:r>
          </a:p>
          <a:p>
            <a:pPr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928694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INDICADORES EM RELAÇÃO ÁS METAS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785926"/>
            <a:ext cx="8686800" cy="4294199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Os indicadores ficaram ao nível das metas propostas 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Superamos a cobertura inicial de nossa unidade que ficava por baixo de 30 %.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Conseguimos cadastrar 20 gestantes (66.6%) de um total de 30 gestantes.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Cadastramos  e proporcionamos a 100% de nossas puérperas da área de abrangência consulta até 42 dias após o parto.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IMPORTÂNCIA DA INTERVENÇÃO PARA  O SERVIÇO.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714488"/>
            <a:ext cx="8686800" cy="436563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Permitiu a integração de equipe para  brindar um serviço organizado.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Foi incorporada a intervenção à rotina do serviço.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Conseguimos completar as fichas das gestantes e puérperas 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Permitiu organizar o trabalho de forma mais acertada fazendo com que cada um saiba qual é a sua função dentro e fora da unidade básica.</a:t>
            </a:r>
          </a:p>
          <a:p>
            <a:pPr>
              <a:buFont typeface="Wingdings" pitchFamily="2" charset="2"/>
              <a:buChar char="q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357298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SITUAÇÃO  DA AÇÃO PROGRAMÁTICA ANTES  DA INTERVENÇÃO.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28641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cobertura da atenção pré natal e puerpério é abaixo de 30 % para a população de nosso município.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As consultas médicas de pré – natal ficavam muito rápidas, existindo possíveis anormalidades.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O atendimento de enfermagem e odontologia não tinham qualidade adequada.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As capacitações do equipe não se realizavam regularmente. </a:t>
            </a:r>
          </a:p>
          <a:p>
            <a:pPr algn="just">
              <a:buFont typeface="Wingdings" pitchFamily="2" charset="2"/>
              <a:buChar char="Ø"/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IMPORTÂNCIA DA INTERVENÇÃO PARA O EQUIPE.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785926"/>
            <a:ext cx="868680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Exigiu capacitação de toda a equipe para seguir os protocolos recomendados pelo ministério da saúde 2012.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Promoveu um trabalho em conjunto multidisciplinar com o apoio de todos os profissionais da unidade.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processo de intervenção acabou tendo impacto em outras atividades do serviço e profissionais como nutricionista , psicóloga e odontologia</a:t>
            </a:r>
            <a:r>
              <a:rPr lang="pt-BR" sz="2400" dirty="0" smtClean="0"/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152548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IMPORTÂNCIA DA INTERVENÇÃO PARA A COMUNIDADE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comunidade percebeu a importância da intervenção e gostaram muito do projeto.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As gestantes e puérperas demonstraram satisfação com a prioridade no atendimento.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Ampliamos o trabalho de conscientização da comunidade em relação a necessidade de priorização da atenção.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É um trabalho sem fim, pois devemos sempre estar em contato com a população e realizar trabalhos educativos.</a:t>
            </a:r>
          </a:p>
          <a:p>
            <a:pPr algn="just">
              <a:buFont typeface="Wingdings" pitchFamily="2" charset="2"/>
              <a:buChar char="q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VIABILIDADE DA INCORPORAÇÃO DAS AÇÕES À                 ROTINA DE SERVIÇOS.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Foi possível compartilhar experiências e ampliar o conhecimento da equipe.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Antes da intervenção não havia reunião de equipe regularmente, agora ela é semanal.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Conseguimos melhorar a captação das gestantes e vinculá-las ao serviço de odontologia.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Fizemos mais atividades educativas no posto e para a comunidade.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Lograremos incorporar todas estas ações na rotina da UBS para no futuro exibir melhores indicadores maternos infantil. </a:t>
            </a:r>
          </a:p>
          <a:p>
            <a:pPr algn="just">
              <a:buFont typeface="Wingdings" pitchFamily="2" charset="2"/>
              <a:buChar char="q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00132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DESENVOLVIMENTO DO CURSO EM RELAÇÃO A ME EXPECTATIVAS INICIAIS.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Agora possuímos um domínio e visão mais amplia sobre a realidade e situação atual da saúde.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Sabemos onde a equipe básica de saúde tem dificuldades e como podemos trabalhar para resolver estas dificuldades.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Nossa equipe vai direcionar-se </a:t>
            </a:r>
            <a:r>
              <a:rPr lang="pt-BR" sz="2400" smtClean="0">
                <a:latin typeface="Arial" pitchFamily="34" charset="0"/>
                <a:cs typeface="Arial" pitchFamily="34" charset="0"/>
              </a:rPr>
              <a:t>para 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problemas de saúde detectados </a:t>
            </a:r>
            <a:r>
              <a:rPr lang="pt-BR" sz="2400" smtClean="0">
                <a:latin typeface="Arial" pitchFamily="34" charset="0"/>
                <a:cs typeface="Arial" pitchFamily="34" charset="0"/>
              </a:rPr>
              <a:t>e poder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modificar os principais fatores de riscos encontrados</a:t>
            </a:r>
            <a:r>
              <a:rPr lang="pt-BR" sz="2400" dirty="0" smtClean="0"/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00108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SIGNIFICADO DO CURSO PARA ME PRÁTICA PROFISSIONAL.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Com o curso supere-me formação profissional e melhore as habilidades para estudar.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Nos permitiu profundar os conhecimentos sobre o SUS, sua historia, evolução, funcionamento.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Nos permitiu identificar problemas de importância significativa nas nossas comunidades e implementar estratégias educativas.</a:t>
            </a:r>
          </a:p>
          <a:p>
            <a:pPr>
              <a:buFont typeface="Wingdings" pitchFamily="2" charset="2"/>
              <a:buChar char="q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700" b="1" dirty="0" smtClean="0">
                <a:latin typeface="Arial" pitchFamily="34" charset="0"/>
                <a:cs typeface="Arial" pitchFamily="34" charset="0"/>
              </a:rPr>
              <a:t>APRENDIZADOS MAIS RELEVANTES</a:t>
            </a:r>
            <a:r>
              <a:rPr lang="pt-BR" b="1" dirty="0" smtClean="0"/>
              <a:t>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Este curso nos permite melhorar nossa qualidade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professional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fortalecer nossos conhecimentos.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Acredito que a educação a distancia (EAD), foi uma nova experiência  relevante.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Nos permitiu aumentar nosso conhecimento básico sobre computação e </a:t>
            </a:r>
            <a:r>
              <a:rPr lang="pt-BR" sz="2400" smtClean="0">
                <a:latin typeface="Arial" pitchFamily="34" charset="0"/>
                <a:cs typeface="Arial" pitchFamily="34" charset="0"/>
              </a:rPr>
              <a:t>ambiente virtual.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Permitiu estudar e preparar-nos de forma Independiente. 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participação nos espaços coletivos (fórum de saúde coletiva e fórum de clínica) permitiu a troca de conhecimento com outros colegas em um ambiente virtual.</a:t>
            </a:r>
          </a:p>
          <a:p>
            <a:pPr algn="just">
              <a:buFont typeface="Wingdings" pitchFamily="2" charset="2"/>
              <a:buChar char="q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           </a:t>
            </a:r>
          </a:p>
          <a:p>
            <a:pPr>
              <a:buNone/>
            </a:pP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                     ANEXOS.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700" b="1" dirty="0" smtClean="0">
                <a:latin typeface="Arial" pitchFamily="34" charset="0"/>
                <a:cs typeface="Arial" pitchFamily="34" charset="0"/>
              </a:rPr>
              <a:t>FICHA ESPELHO PROGRAMA DE PRÉ-NATAL.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t-BR" dirty="0" smtClean="0"/>
              <a:t>                                      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21497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t-BR" dirty="0" smtClean="0"/>
              <a:t> 	</a:t>
            </a:r>
          </a:p>
          <a:p>
            <a:pPr>
              <a:buNone/>
            </a:pPr>
            <a:r>
              <a:rPr lang="pt-BR" sz="4800" dirty="0" smtClean="0">
                <a:latin typeface="Arial" pitchFamily="34" charset="0"/>
                <a:cs typeface="Arial" pitchFamily="34" charset="0"/>
              </a:rPr>
              <a:t>        Data do ingresso no programa ___ /___ / ___ ___ ___ ___ Número do Prontuário: ________ Cartão SUS:</a:t>
            </a:r>
          </a:p>
          <a:p>
            <a:pPr>
              <a:buNone/>
            </a:pPr>
            <a:endParaRPr lang="pt-BR" sz="4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4800" dirty="0" smtClean="0">
                <a:latin typeface="Arial" pitchFamily="34" charset="0"/>
                <a:cs typeface="Arial" pitchFamily="34" charset="0"/>
              </a:rPr>
              <a:t>                                 _______________________ </a:t>
            </a:r>
            <a:r>
              <a:rPr lang="pt-BR" sz="4800" dirty="0" err="1" smtClean="0">
                <a:latin typeface="Arial" pitchFamily="34" charset="0"/>
                <a:cs typeface="Arial" pitchFamily="34" charset="0"/>
              </a:rPr>
              <a:t>NºSISPre-natal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:      _____________________________</a:t>
            </a:r>
          </a:p>
          <a:p>
            <a:pPr>
              <a:buNone/>
            </a:pPr>
            <a:r>
              <a:rPr lang="pt-BR" sz="4800" dirty="0" smtClean="0">
                <a:latin typeface="Arial" pitchFamily="34" charset="0"/>
                <a:cs typeface="Arial" pitchFamily="34" charset="0"/>
              </a:rPr>
              <a:t>         Nome completo:_____________________________________________________________________________________________________________________________________________ Data de nascimento: ___ /___ / ___ ___ ___ ___</a:t>
            </a:r>
          </a:p>
          <a:p>
            <a:pPr>
              <a:buNone/>
            </a:pPr>
            <a:r>
              <a:rPr lang="pt-BR" sz="4800" dirty="0" smtClean="0">
                <a:latin typeface="Arial" pitchFamily="34" charset="0"/>
                <a:cs typeface="Arial" pitchFamily="34" charset="0"/>
              </a:rPr>
              <a:t> Endereço:__________________________________________________________________________________________________________________________________________________________________Telefones de contato:_________________/__________________/_________________</a:t>
            </a:r>
          </a:p>
          <a:p>
            <a:pPr>
              <a:buNone/>
            </a:pPr>
            <a:r>
              <a:rPr lang="pt-BR" sz="4800" dirty="0" smtClean="0">
                <a:latin typeface="Arial" pitchFamily="34" charset="0"/>
                <a:cs typeface="Arial" pitchFamily="34" charset="0"/>
              </a:rPr>
              <a:t>         Anos completos de escolaridade:_____ Ocupação:_________________________________________ Raça: ( ) Amarela ( ) Branca ( ) Indígena ( ) Negra ( ) Parda ( ) Não informada</a:t>
            </a:r>
          </a:p>
          <a:p>
            <a:pPr>
              <a:buNone/>
            </a:pPr>
            <a:r>
              <a:rPr lang="pt-BR" sz="4800" dirty="0" smtClean="0">
                <a:latin typeface="Arial" pitchFamily="34" charset="0"/>
                <a:cs typeface="Arial" pitchFamily="34" charset="0"/>
              </a:rPr>
              <a:t>        Estado civil/união: ( ) casada ( ) estável ( ) solteira ( ) outra Gesta: ___ Peso anterior a </a:t>
            </a:r>
            <a:r>
              <a:rPr lang="pt-BR" sz="4800" dirty="0" err="1" smtClean="0">
                <a:latin typeface="Arial" pitchFamily="34" charset="0"/>
                <a:cs typeface="Arial" pitchFamily="34" charset="0"/>
              </a:rPr>
              <a:t>gestação_____kg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 Altura ___ ___ </a:t>
            </a:r>
          </a:p>
          <a:p>
            <a:pPr>
              <a:buNone/>
            </a:pPr>
            <a:r>
              <a:rPr lang="pt-BR" sz="4800" dirty="0" smtClean="0">
                <a:latin typeface="Arial" pitchFamily="34" charset="0"/>
                <a:cs typeface="Arial" pitchFamily="34" charset="0"/>
              </a:rPr>
              <a:t>         ___cm Tabagista? Sim ( ) Não ( ) Alguma </a:t>
            </a:r>
            <a:r>
              <a:rPr lang="pt-BR" sz="4800" dirty="0" err="1" smtClean="0">
                <a:latin typeface="Arial" pitchFamily="34" charset="0"/>
                <a:cs typeface="Arial" pitchFamily="34" charset="0"/>
              </a:rPr>
              <a:t>comorbidade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? Sim ( ) Não ( ) Qual? ____________________________</a:t>
            </a:r>
          </a:p>
          <a:p>
            <a:pPr>
              <a:buNone/>
            </a:pPr>
            <a:r>
              <a:rPr lang="pt-BR" sz="4800" b="1" dirty="0" smtClean="0">
                <a:latin typeface="Arial" pitchFamily="34" charset="0"/>
                <a:cs typeface="Arial" pitchFamily="34" charset="0"/>
              </a:rPr>
              <a:t>        INFORMAÇÕES DE GESTAÇÕES PRÉVIAS</a:t>
            </a:r>
            <a:endParaRPr lang="pt-BR" sz="4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4800" dirty="0" smtClean="0">
                <a:latin typeface="Arial" pitchFamily="34" charset="0"/>
                <a:cs typeface="Arial" pitchFamily="34" charset="0"/>
              </a:rPr>
              <a:t>        Nº de nascidos vivos ____ Nº de abortos ____ Nº de </a:t>
            </a:r>
            <a:r>
              <a:rPr lang="pt-BR" sz="4800" dirty="0" err="1" smtClean="0">
                <a:latin typeface="Arial" pitchFamily="34" charset="0"/>
                <a:cs typeface="Arial" pitchFamily="34" charset="0"/>
              </a:rPr>
              <a:t>ﬁlhos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 com peso &lt; 2500g ____ Nº de </a:t>
            </a:r>
            <a:r>
              <a:rPr lang="pt-BR" sz="4800" dirty="0" err="1" smtClean="0">
                <a:latin typeface="Arial" pitchFamily="34" charset="0"/>
                <a:cs typeface="Arial" pitchFamily="34" charset="0"/>
              </a:rPr>
              <a:t>ﬁlhos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800" dirty="0" err="1" smtClean="0">
                <a:latin typeface="Arial" pitchFamily="34" charset="0"/>
                <a:cs typeface="Arial" pitchFamily="34" charset="0"/>
              </a:rPr>
              <a:t>prematuros____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 Nº partos vaginais sem fórceps ____ Nº de partos vaginais com fórceps ____ Nº de </a:t>
            </a:r>
            <a:r>
              <a:rPr lang="pt-BR" sz="4800" dirty="0" err="1" smtClean="0">
                <a:latin typeface="Arial" pitchFamily="34" charset="0"/>
                <a:cs typeface="Arial" pitchFamily="34" charset="0"/>
              </a:rPr>
              <a:t>episiotomias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 ____ Nº de </a:t>
            </a:r>
            <a:r>
              <a:rPr lang="pt-BR" sz="4800" dirty="0" err="1" smtClean="0">
                <a:latin typeface="Arial" pitchFamily="34" charset="0"/>
                <a:cs typeface="Arial" pitchFamily="34" charset="0"/>
              </a:rPr>
              <a:t>cesareanas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 ____</a:t>
            </a:r>
          </a:p>
          <a:p>
            <a:pPr>
              <a:buNone/>
            </a:pPr>
            <a:r>
              <a:rPr lang="pt-BR" sz="4800" dirty="0" smtClean="0">
                <a:latin typeface="Arial" pitchFamily="34" charset="0"/>
                <a:cs typeface="Arial" pitchFamily="34" charset="0"/>
              </a:rPr>
              <a:t>        Realizou consultas de pré-natal em todas as gestações? ( ) Sim ( ) Não Data do término da última gestação: ___/___/___ ___ ___ ___ Alguma </a:t>
            </a:r>
            <a:r>
              <a:rPr lang="pt-BR" sz="4800" dirty="0" err="1" smtClean="0">
                <a:latin typeface="Arial" pitchFamily="34" charset="0"/>
                <a:cs typeface="Arial" pitchFamily="34" charset="0"/>
              </a:rPr>
              <a:t>comorbidade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? Sim ( ) Não ( ) Qual? ________________________________________________</a:t>
            </a:r>
          </a:p>
          <a:p>
            <a:pPr>
              <a:buNone/>
            </a:pPr>
            <a:r>
              <a:rPr lang="pt-BR" sz="4800" b="1" dirty="0" smtClean="0">
                <a:latin typeface="Arial" pitchFamily="34" charset="0"/>
                <a:cs typeface="Arial" pitchFamily="34" charset="0"/>
              </a:rPr>
              <a:t>        INFORMAÇÕES DA GESTAÇÃO ATUAL</a:t>
            </a:r>
            <a:endParaRPr lang="pt-BR" sz="4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4800" dirty="0" smtClean="0">
                <a:latin typeface="Arial" pitchFamily="34" charset="0"/>
                <a:cs typeface="Arial" pitchFamily="34" charset="0"/>
              </a:rPr>
              <a:t>         DUM ___/___/___ ___ ___ ___ DPP ___/___/___ ___ ___ ___ Trimestre de início do pré-natal: ____Data da vacina antitetânica: 1ª dose ___/___/___ ___ ___ ___ 2ª dose ___/___/___ ___ ___ ___ 3ª dose ___/___/___ ___ ___ ___ Reforço ___/___/___ ___ ___ ___</a:t>
            </a:r>
          </a:p>
          <a:p>
            <a:pPr>
              <a:buNone/>
            </a:pPr>
            <a:r>
              <a:rPr lang="pt-BR" sz="4800" dirty="0" smtClean="0">
                <a:latin typeface="Arial" pitchFamily="34" charset="0"/>
                <a:cs typeface="Arial" pitchFamily="34" charset="0"/>
              </a:rPr>
              <a:t>        Data da vacina Hepatite B: 1ª dose ___/___/___ ___ ___ ___ 2ª dose ___/___/___ ___ ___ ___ 3ª dose ___/___/___ ___ ___ ___ Data da vacina contra influenza: ___/___/___ ___ ___ ___ Há necessidade de tratamento odontológico? ( ) Sim ( ) Não</a:t>
            </a:r>
          </a:p>
          <a:p>
            <a:pPr>
              <a:buNone/>
            </a:pPr>
            <a:r>
              <a:rPr lang="pt-BR" sz="4800" dirty="0" smtClean="0">
                <a:latin typeface="Arial" pitchFamily="34" charset="0"/>
                <a:cs typeface="Arial" pitchFamily="34" charset="0"/>
              </a:rPr>
              <a:t>         Data da 1ª consulta odontológica ___/___/___ ___ ___ ___</a:t>
            </a:r>
          </a:p>
          <a:p>
            <a:pPr>
              <a:buNone/>
            </a:pPr>
            <a:r>
              <a:rPr lang="pt-BR" sz="5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pt-BR" sz="5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700" b="1" dirty="0" smtClean="0">
                <a:latin typeface="Arial" pitchFamily="34" charset="0"/>
                <a:cs typeface="Arial" pitchFamily="34" charset="0"/>
              </a:rPr>
              <a:t>FICHA ESPELHO PUÉRPERA</a:t>
            </a:r>
            <a:r>
              <a:rPr lang="pt-BR" b="1" dirty="0" smtClean="0"/>
              <a:t>.                                                                                         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715016"/>
          </a:xfrm>
        </p:spPr>
        <p:txBody>
          <a:bodyPr>
            <a:normAutofit fontScale="62500" lnSpcReduction="20000"/>
          </a:bodyPr>
          <a:lstStyle/>
          <a:p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endParaRPr lang="pt-BR" sz="2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500" dirty="0" smtClean="0">
                <a:latin typeface="Arial" pitchFamily="34" charset="0"/>
                <a:cs typeface="Arial" pitchFamily="34" charset="0"/>
              </a:rPr>
              <a:t>       Data do parto: ___/___/___ ___ ___ ___ Local do parto:___________________Tipo de parto: ( ) Vaginal sem </a:t>
            </a:r>
            <a:r>
              <a:rPr lang="pt-BR" sz="2500" dirty="0" err="1" smtClean="0">
                <a:latin typeface="Arial" pitchFamily="34" charset="0"/>
                <a:cs typeface="Arial" pitchFamily="34" charset="0"/>
              </a:rPr>
              <a:t>episiotomia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 ( ) Vaginal com </a:t>
            </a:r>
            <a:r>
              <a:rPr lang="pt-BR" sz="2500" dirty="0" err="1" smtClean="0">
                <a:latin typeface="Arial" pitchFamily="34" charset="0"/>
                <a:cs typeface="Arial" pitchFamily="34" charset="0"/>
              </a:rPr>
              <a:t>episiotomia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 ( ) Cesariana</a:t>
            </a:r>
          </a:p>
          <a:p>
            <a:pPr>
              <a:buNone/>
            </a:pPr>
            <a:r>
              <a:rPr lang="pt-BR" sz="2500" dirty="0" smtClean="0">
                <a:latin typeface="Arial" pitchFamily="34" charset="0"/>
                <a:cs typeface="Arial" pitchFamily="34" charset="0"/>
              </a:rPr>
              <a:t>        Se parto cesáreo, qual a indicação? ________________________Alguma intercorrência durante o parto? ( ) Sim ( ) Não. Se sim, qual?______________________</a:t>
            </a:r>
          </a:p>
          <a:p>
            <a:pPr>
              <a:buNone/>
            </a:pPr>
            <a:r>
              <a:rPr lang="pt-BR" sz="2500" dirty="0" smtClean="0">
                <a:latin typeface="Arial" pitchFamily="34" charset="0"/>
                <a:cs typeface="Arial" pitchFamily="34" charset="0"/>
              </a:rPr>
              <a:t>         Peso de nascimento da criança em gramas __ __ __ __ A criança está em AME? ( ) Sim ( ) Não	</a:t>
            </a:r>
          </a:p>
          <a:p>
            <a:pPr>
              <a:buNone/>
            </a:pPr>
            <a:r>
              <a:rPr lang="pt-BR" sz="2500" b="1" dirty="0" smtClean="0">
                <a:latin typeface="Arial" pitchFamily="34" charset="0"/>
                <a:cs typeface="Arial" pitchFamily="34" charset="0"/>
              </a:rPr>
              <a:t>                                                            </a:t>
            </a:r>
          </a:p>
          <a:p>
            <a:pPr>
              <a:buNone/>
            </a:pPr>
            <a:r>
              <a:rPr lang="pt-BR" sz="2500" b="1" dirty="0" smtClean="0">
                <a:latin typeface="Arial" pitchFamily="34" charset="0"/>
                <a:cs typeface="Arial" pitchFamily="34" charset="0"/>
              </a:rPr>
              <a:t>                                                          CONSULTA PUERPERAL</a:t>
            </a:r>
            <a:endParaRPr lang="pt-BR" sz="2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500" dirty="0" smtClean="0">
                <a:latin typeface="Arial" pitchFamily="34" charset="0"/>
                <a:cs typeface="Arial" pitchFamily="34" charset="0"/>
              </a:rPr>
              <a:t>       Data.........................Data...................................    Pressão arterial....................................Método de anticoncepção prescrito..................................        Situação dos </a:t>
            </a:r>
            <a:r>
              <a:rPr lang="pt-BR" sz="2500" dirty="0" err="1" smtClean="0">
                <a:latin typeface="Arial" pitchFamily="34" charset="0"/>
                <a:cs typeface="Arial" pitchFamily="34" charset="0"/>
              </a:rPr>
              <a:t>lóquios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.................................      Prescrição de sulfato ferroso................................Exame das mamas.............................Orientações sobre cuidados com RN;....................  Exame do abdome........................Orientações sobre AME.................................Exame ginecológico.......................</a:t>
            </a:r>
          </a:p>
          <a:p>
            <a:pPr>
              <a:buNone/>
            </a:pPr>
            <a:r>
              <a:rPr lang="pt-BR" sz="2500" dirty="0" smtClean="0">
                <a:latin typeface="Arial" pitchFamily="34" charset="0"/>
                <a:cs typeface="Arial" pitchFamily="34" charset="0"/>
              </a:rPr>
              <a:t>       Orientação sobre planejamento familiar........................Estado psíquico...................</a:t>
            </a:r>
          </a:p>
          <a:p>
            <a:pPr>
              <a:buNone/>
            </a:pPr>
            <a:r>
              <a:rPr lang="pt-BR" sz="2500" dirty="0" smtClean="0">
                <a:latin typeface="Arial" pitchFamily="34" charset="0"/>
                <a:cs typeface="Arial" pitchFamily="34" charset="0"/>
              </a:rPr>
              <a:t>       Data da próxima consulta (se  necessário).............................</a:t>
            </a:r>
          </a:p>
          <a:p>
            <a:pPr>
              <a:buNone/>
            </a:pPr>
            <a:r>
              <a:rPr lang="pt-BR" sz="25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pt-BR" sz="25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pt-BR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4800" dirty="0" smtClean="0">
                <a:latin typeface="Arial" pitchFamily="34" charset="0"/>
                <a:cs typeface="Arial" pitchFamily="34" charset="0"/>
              </a:rPr>
            </a:br>
            <a:endParaRPr lang="pt-BR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00132"/>
          </a:xfrm>
        </p:spPr>
        <p:txBody>
          <a:bodyPr>
            <a:normAutofit/>
          </a:bodyPr>
          <a:lstStyle/>
          <a:p>
            <a:r>
              <a:rPr lang="pt-BR" sz="2700" b="1" dirty="0" smtClean="0">
                <a:latin typeface="Arial" pitchFamily="34" charset="0"/>
                <a:cs typeface="Arial" pitchFamily="34" charset="0"/>
              </a:rPr>
              <a:t>Planilha de coleta de dados do pré-natal </a:t>
            </a:r>
            <a:r>
              <a:rPr lang="pt-BR" b="1" dirty="0" smtClean="0"/>
              <a:t>.</a:t>
            </a:r>
            <a:endParaRPr lang="pt-BR" dirty="0"/>
          </a:p>
        </p:txBody>
      </p:sp>
      <p:pic>
        <p:nvPicPr>
          <p:cNvPr id="4" name="Espaço Reservado para Conteúdo 3" descr="C:\Users\USER\Desktop\FREDY 4\IMG_20150803_111925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205831"/>
            <a:ext cx="822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4357718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GERAL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cap="none" dirty="0" smtClean="0">
                <a:latin typeface="Arial" pitchFamily="34" charset="0"/>
                <a:cs typeface="Arial" pitchFamily="34" charset="0"/>
              </a:rPr>
              <a:t>Melhoria da atenção ao pré-natal e puerpério na unidade de saúde da família, caseiros / rs.</a:t>
            </a:r>
            <a:br>
              <a:rPr lang="pt-BR" sz="2400" cap="none" dirty="0" smtClean="0">
                <a:latin typeface="Arial" pitchFamily="34" charset="0"/>
                <a:cs typeface="Arial" pitchFamily="34" charset="0"/>
              </a:rPr>
            </a:b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Planilha de coleta de dados do puerpério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spaço Reservado para Conteúdo 5" descr="C:\Users\USER\Desktop\FREDY 4\IMG_20150803_113548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00364" y="1600200"/>
            <a:ext cx="75432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USER\Desktop\FREDY 4\DSC020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USER\Desktop\FREDY 4\DSC021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2466" name="Picture 2" descr="C:\Users\USER\Desktop\FREDY 4\DSC023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6000" b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algn="ctr">
              <a:buNone/>
            </a:pPr>
            <a:r>
              <a:rPr lang="pt-BR" sz="6000" b="1" dirty="0" smtClean="0">
                <a:latin typeface="Arial" pitchFamily="34" charset="0"/>
                <a:cs typeface="Arial" pitchFamily="34" charset="0"/>
              </a:rPr>
              <a:t>  OBRIGADO</a:t>
            </a:r>
            <a:endParaRPr lang="pt-BR" sz="6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71546"/>
          </a:xfrm>
        </p:spPr>
        <p:txBody>
          <a:bodyPr/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AÇÕES  REALIZADAS</a:t>
            </a:r>
            <a:r>
              <a:rPr lang="pt-BR" b="1" dirty="0" smtClean="0"/>
              <a:t>.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71546"/>
            <a:ext cx="8991600" cy="5786454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1-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Ação de monitoramento e avaliação.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Esclarecer a importância das facilidades de realização do pré-natal na unidade de saúde. </a:t>
            </a:r>
          </a:p>
          <a:p>
            <a:pPr lvl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Ação de organização e gestão do serviço.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Monitorar a cobertura do pré-natal e puerpério periodicamente (pelo menos mensalmente). </a:t>
            </a:r>
          </a:p>
          <a:p>
            <a:pPr lvl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Ações de engajamento público.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Esclarecer à comunidade sobre as prioridades das gestantes e puérperas.</a:t>
            </a:r>
          </a:p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Ação qualificação da prática clínica. </a:t>
            </a:r>
          </a:p>
          <a:p>
            <a:pPr lvl="0"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Capacitar a equipe no acolhimento às gestantes  e sobre o Programa de Humanização  Pré-Natal.</a:t>
            </a:r>
          </a:p>
          <a:p>
            <a:pPr lvl="0">
              <a:buNone/>
            </a:pPr>
            <a:endParaRPr lang="pt-BR" sz="2400" dirty="0" smtClean="0"/>
          </a:p>
          <a:p>
            <a:pPr lvl="0"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LOGÍSTICA  UTILIZADA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Utilizamos o Manual técnico. Caderno de Atenção Básica: Atenção ao Pré-Natal de baixo risco, Ministério da Saúde, 2012.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o acompanhamento mensal da intervenção se utilizo o  prontuário para coleta de dados.   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Utilizamos a ficha espelho das gestantes  disponíveis no município.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Utilizamos ficha de coleta de dados disponibilizada por o curso.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capacito a equipe por o protocolo atualizados.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OBJETIVOS ESPECÍFICOS E METAS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 fontScale="92500"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Objetivo 1: Ampliações de coberturas de pré-nata UBS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600" dirty="0" smtClean="0">
                <a:latin typeface="Arial" pitchFamily="34" charset="0"/>
                <a:cs typeface="Arial" pitchFamily="34" charset="0"/>
              </a:rPr>
              <a:t> Meta 1.1 Elevar a 80 % as coberturas das gestantes cadastradas no programa pré-natal.</a:t>
            </a:r>
          </a:p>
          <a:p>
            <a:pPr lvl="0" algn="just">
              <a:buFont typeface="Wingdings" pitchFamily="2" charset="2"/>
              <a:buChar char="q"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Objetivo 2. Melhorar as qualidades da atenção das gestantes em nosso posto de saúde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Meta 2.1: Garantir a 100% das gestantes o ingresso no Programa de Pré-Natal no primeiro trimestre de gestação.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Meta 2.2. Realizar pelo menos um exame ginecológico por trimestre em 100% das gestantes.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Meta 2.3: Realizar pelo menos um exame de mamas em 100% das gestantes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Meta 2.4: Garantir a 100% das gestantes a solicitação de exames laboratoriais</a:t>
            </a:r>
          </a:p>
          <a:p>
            <a:pPr algn="just"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2422</TotalTime>
  <Words>4124</Words>
  <Application>Microsoft Office PowerPoint</Application>
  <PresentationFormat>Apresentação na tela (4:3)</PresentationFormat>
  <Paragraphs>318</Paragraphs>
  <Slides>64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65" baseType="lpstr">
      <vt:lpstr>Tema do Office</vt:lpstr>
      <vt:lpstr>UNIVERSIDADE ABERTA DO SUS. UNIVERSIDADE FEDERAL DE PELOTAS.  Especialização em Saúde da Família Modalidade a Distância Turma 7   Trabalho de Conclusão de Curso   Melhoria da Atenção ao Pré-Natal e Puerpério na Unidade de Saúde da Família, Caseiros / RS.    Freddy Rivera Rodríguez.   Pelotas, 2015.  </vt:lpstr>
      <vt:lpstr>IMPORTÂNCIA DA AÇÃO PROGRAMÁTICA  NA QUAL FIZ A INTERVENÇÃO.</vt:lpstr>
      <vt:lpstr>CARACTERIZAÇÃO DO MUNICÍPIO.</vt:lpstr>
      <vt:lpstr>CARACTERIZAÇÃO DA UNIDADE BÁSICA DE SAÚDE.</vt:lpstr>
      <vt:lpstr>  SITUAÇÃO  DA AÇÃO PROGRAMÁTICA ANTES  DA INTERVENÇÃO.</vt:lpstr>
      <vt:lpstr>OBJETIVO GERAL.       Melhoria da atenção ao pré-natal e puerpério na unidade de saúde da família, caseiros / rs. </vt:lpstr>
      <vt:lpstr>AÇÕES  REALIZADAS.</vt:lpstr>
      <vt:lpstr>LOGÍSTICA  UTILIZADA.</vt:lpstr>
      <vt:lpstr>OBJETIVOS ESPECÍFICOS E METAS.</vt:lpstr>
      <vt:lpstr>Slide 10</vt:lpstr>
      <vt:lpstr>Slide 11</vt:lpstr>
      <vt:lpstr>Slide 12</vt:lpstr>
      <vt:lpstr>Slide 13</vt:lpstr>
      <vt:lpstr>Slide 14</vt:lpstr>
      <vt:lpstr>RESULTADOS ALCANÇADOS.</vt:lpstr>
      <vt:lpstr>Slide 16</vt:lpstr>
      <vt:lpstr>         Objetivo 1: Ampliar a cobertura de pré-natal.  Meta1.1: Elevar a 80 % as coberturas das gestantes cadastradas no programa pré-natal. Indicador :  Proporção de gestantes cadastradas e monitoradas no programa de pré-natal e puerpério. </vt:lpstr>
      <vt:lpstr>Objetivo 2: Melhorar as qualidades da atenção das puérperas em nosso posto de saúde Meta2.1: Garantir a 100% das gestantes o ingresso no programa de pré-natal no primeiro trimestre de gestação.  Indicador : proporção de gestantes com ingresso no programa de pré-natal no primeiro trimestre de gestação. </vt:lpstr>
      <vt:lpstr>Meta 2.2 :Realizar tratamento odontológico em 100% das gestantes. Indicador. Proporção de gestantes com avaliação de necessidades de atendimentos odontológica.</vt:lpstr>
      <vt:lpstr>  Meta 2.3: Garantir que 100% das gestantes estejam com vacina  antitetânica em dia. Indicador: Proporção de gestantes com vacina  antitetânica em dia.</vt:lpstr>
      <vt:lpstr>Meta 2.4: Garantir a 100% das gestantes a solicitação de exames laboratoriais. Indicador: Proporção de gestantes com solicitação de todos os exames laboratoriais de acordo com o protocolo.  </vt:lpstr>
      <vt:lpstr>Meta 2.5: Realização de prescrição de suplemento de ácido fólico e sulfato ferroso a 100% das     gestantes. Indicador: Proporção de gestantes com prescrição de suplemento de ácido fólico e sulfato ferroso.  </vt:lpstr>
      <vt:lpstr>Meta: 2.6: Garantir que 100% das gestantes com vacina antitetânica em dia.  Indicador: Proporção de gestantes com vacina contra antitetânica  em dia  </vt:lpstr>
      <vt:lpstr>  Meta 2.7: Garantir que 100% das gestantes estejam com vacina contra hepatite B em dia. Indicador: Proporção de gestantes com vacina contra hepatite B em dia.</vt:lpstr>
      <vt:lpstr>Meta 2.8: Realizar avaliação da necessidade de atendimento odontológico em 100% das gestantes durante o pré-natal. Indicador: Proporção de gestantes com avaliação de necessidades de atendimentos odontológica </vt:lpstr>
      <vt:lpstr>Meta 2.9: Garantir a primeira consulta odontológica programática para 100% das gestantes. Indicador:Proporção de gestantes com primeira consulta odontológica programática.  </vt:lpstr>
      <vt:lpstr>Objetivo 3 :Melhorar a adesão ao pré-natal. Meta 3.1:Realizar busca ativa de 100% das gestantes     faltosas às consultas de pré-natal. Indicador: Proporção de gestantes faltosas ás consulta que receberam busca ativa.</vt:lpstr>
      <vt:lpstr>Objetivo 4: Melhorar o registro do programa pré-natal de nossa unidade básica de saúde . Meta 4.1. Manter registros de acompanhamento / espelho de pré-natal atualizado em 100% das gestantes. Indicador: Proporção de gestantes com registro na ficha de acompanhantes/espelho de pré-natal .  </vt:lpstr>
      <vt:lpstr>Objetivo 5: Realizar avaliação de risco pré-natal. Meta 5.1 Avaliar risco gestacional em 100% das gestantes. Indicador: Proporção de gestantes com avaliação de risco gestacional.</vt:lpstr>
      <vt:lpstr>Objetivo 6: Promover a saúde no pré-natal.  Meta 6.1: Realização de orientação nutricional a 100% das gestantes.  Indicador: Proporção de gestantes que receberam orientação nutricional</vt:lpstr>
      <vt:lpstr>Meta 6.2: Orientar 100% das puérperas cadastradas no Programa sobre aleitamento materno exclusivo. Indicador: Proporção de puérperas que receberam orientação sobre aleitamento materno exclusivo. </vt:lpstr>
      <vt:lpstr>Meta 6.3: Orientar 100% das gestantes sobre os cuidados  com o recém-nascido. Indicador: Proporção das gestantes com orientação sobre os cuidados com o recém-nascido     </vt:lpstr>
      <vt:lpstr>Meta 6.4: Orientar o 100% das gestantes sobre anticoncepção após o parto. Indicador:Proporção de gestantes que receberam orientação sobre anticoncepção após o parto. </vt:lpstr>
      <vt:lpstr>Meta 6.5: Orientar o 100% das gestantes sobre os riscos do tabagismo e do consumo de álcool e drogas durante a gestação. Indicador: Proporção de gestantes que receberam orientação sobre os riscos do tabagismo e do uso de álcool e drogas.</vt:lpstr>
      <vt:lpstr>Meta 6.6: Orientar 100% das gestantes sobre higiene bucal. Indicador:  Proporção de gestantes que receberam orientação sobre higiene bucal.</vt:lpstr>
      <vt:lpstr>Objetivo 7. Elevar as coberturas das puérperas na área abrangente de nossa unidade básica de saúde . Meta: 7.1: Garantir a 100 % das puérperas cadastradas  consulta ate 42 dias após o parto. Indicador: Proporção de puérperas com consulta até 42 dias após o parto.</vt:lpstr>
      <vt:lpstr>Objetivo 8: Melhorar as qualidades da atenção das puérperas em nosso posto de saúde  Meta 8.1: Examinar as mamas em 100% das puérperas cadastradas. Indicador:Proporção de puérperas que tiveram as mamas examinadas.      </vt:lpstr>
      <vt:lpstr>Meta 8.2 Examinar o abdome em 100% das puérperas cadastradas no Programa. Indicador:Proporção de puérperas que tiveram o abdome avaliado. </vt:lpstr>
      <vt:lpstr>Meta 8.3 Realizar exame ginecológico em 100 % das puérperas cadastradas. Indicados: Proporções de puérperas que realizaram exame ginecológico.  </vt:lpstr>
      <vt:lpstr>Meta 8.4: Avaliar o estado psíquico em 100% das puérperas cadastradas. Indicador: Proporção de puérperas com avaliação do estado psíquico.  </vt:lpstr>
      <vt:lpstr>Meta 8.5:  Avaliar intercorrências em 100% das puérperas cadastradas. Indicador : Proporção de puérperas com avaliação para intercorrência.</vt:lpstr>
      <vt:lpstr>Meta 8.6: Prescrever em 100% as puérperas um dos métodos de anticoncepção. Indicador: Proporção de puérperas que receberam prescrição de alguns métodos de anticoncepção. </vt:lpstr>
      <vt:lpstr>Objetivo 9: Melhorar a adesão das puérperas. Meta 9.1: Realizar busca ativa em 100% das puérperas que não realizaram a consulta de puerpério até 30 dias após o parto. Indicador: Proporção das puérperas que não realizaram a consulta de puerpério até 30 dias após o parto.</vt:lpstr>
      <vt:lpstr>Slide 44</vt:lpstr>
      <vt:lpstr>Objetivo 11: Melhorar a promoção da saúde das puérperas de nossa unidade básica de saúde . Meta 11.1: Orientar 100% das puérperas cadastradas no Programa sobre cuidado do recém-nascido. Indicador: Proporção de puérperas que receberam orientação sobre os cuidados do recém-nascido.   </vt:lpstr>
      <vt:lpstr>Meta 11.2: Orientar 100% das puérperas cadastradas no Programa sobre aleitamento materno exclusivo. Indicador: Proporção de puérperas que receberam orientação sobre aleitamento materno exclusivo.  </vt:lpstr>
      <vt:lpstr>Meta 11.3: Orientar 100% das puérperas cadastradas no planejamento familiar. Indicador: Proporção de puérperas com orientação sobre planejamento familiar. </vt:lpstr>
      <vt:lpstr>INDICADORES EM RELAÇÃO ÁS METAS.</vt:lpstr>
      <vt:lpstr>IMPORTÂNCIA DA INTERVENÇÃO PARA  O SERVIÇO.</vt:lpstr>
      <vt:lpstr>IMPORTÂNCIA DA INTERVENÇÃO PARA O EQUIPE.</vt:lpstr>
      <vt:lpstr>IMPORTÂNCIA DA INTERVENÇÃO PARA A COMUNIDADE.</vt:lpstr>
      <vt:lpstr>VIABILIDADE DA INCORPORAÇÃO DAS AÇÕES À                 ROTINA DE SERVIÇOS.</vt:lpstr>
      <vt:lpstr>DESENVOLVIMENTO DO CURSO EM RELAÇÃO A ME EXPECTATIVAS INICIAIS. </vt:lpstr>
      <vt:lpstr>SIGNIFICADO DO CURSO PARA ME PRÁTICA PROFISSIONAL.</vt:lpstr>
      <vt:lpstr>APRENDIZADOS MAIS RELEVANTES. </vt:lpstr>
      <vt:lpstr>Slide 56</vt:lpstr>
      <vt:lpstr>FICHA ESPELHO PROGRAMA DE PRÉ-NATAL.                                             </vt:lpstr>
      <vt:lpstr>FICHA ESPELHO PUÉRPERA.                                                                                           </vt:lpstr>
      <vt:lpstr>Planilha de coleta de dados do pré-natal .</vt:lpstr>
      <vt:lpstr>Planilha de coleta de dados do puerpério</vt:lpstr>
      <vt:lpstr>Slide 61</vt:lpstr>
      <vt:lpstr>Slide 62</vt:lpstr>
      <vt:lpstr>Slide 63</vt:lpstr>
      <vt:lpstr>Slide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Postagem final do TCC.</dc:title>
  <dc:creator>USER</dc:creator>
  <cp:lastModifiedBy>USER</cp:lastModifiedBy>
  <cp:revision>305</cp:revision>
  <dcterms:created xsi:type="dcterms:W3CDTF">2015-07-23T13:34:52Z</dcterms:created>
  <dcterms:modified xsi:type="dcterms:W3CDTF">2015-08-13T21:25:27Z</dcterms:modified>
</cp:coreProperties>
</file>