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7" r:id="rId12"/>
    <p:sldId id="276" r:id="rId13"/>
    <p:sldId id="278" r:id="rId14"/>
    <p:sldId id="279" r:id="rId15"/>
    <p:sldId id="280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%20Nogueira\Desktop\Medicina\PROVAB\Unidade%2003\Coleta%20de%20Dados%201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%20Nogueira\Desktop\Medicina\PROVAB\Unidade%2004\Coleta%20de%20Dados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%20Nogueira\Desktop\Medicina\PROVAB\Unidade%2004\Coleta%20de%20Dados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%20Nogueira\Desktop\Medicina\PROVAB\Unidade%2004\Coleta%20de%20Dados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%20Nogueira\Desktop\Medicina\PROVAB\Unidade%2004\Coleta%20de%20Dados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%20Nogueira\Desktop\Medicina\PROVAB\Unidade%2004\Coleta%20de%20Dados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%20Nogueira\Desktop\Medicina\PROVAB\Unidade%2004\Coleta%20de%20Dados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%20Nogueira\Desktop\Medicina\PROVAB\Unidade%2004\Coleta%20de%20Dados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%20Nogueira\Desktop\Medicina\PROVAB\Unidade%2004\Coleta%20de%20Dados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%20Nogueira\Desktop\Medicina\PROVAB\Unidade%2004\Coleta%20de%20Dados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%20Nogueira\Desktop\Medicina\PROVAB\Unidade%2004\Coleta%20de%20Dado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Gráfico</a:t>
            </a:r>
            <a:r>
              <a:rPr lang="pt-BR" baseline="0"/>
              <a:t> 1 - </a:t>
            </a:r>
            <a:r>
              <a:rPr lang="pt-BR"/>
              <a:t>Proporção de mulheres entre 25 e 64 anos com exame em dia para detecção precoce do câncer de colo do útero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0.1612903225806453</c:v>
                </c:pt>
                <c:pt idx="1">
                  <c:v>0.21658986175115225</c:v>
                </c:pt>
                <c:pt idx="2">
                  <c:v>0.47695852534562277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08992"/>
        <c:axId val="35510528"/>
      </c:barChart>
      <c:catAx>
        <c:axId val="3550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510528"/>
        <c:crosses val="autoZero"/>
        <c:auto val="1"/>
        <c:lblAlgn val="ctr"/>
        <c:lblOffset val="100"/>
        <c:noMultiLvlLbl val="0"/>
      </c:catAx>
      <c:valAx>
        <c:axId val="355105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5089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200" b="1" i="0" u="none" strike="noStrike" baseline="0">
                <a:effectLst/>
              </a:rPr>
              <a:t>Gráfico 10 - </a:t>
            </a:r>
            <a:r>
              <a:rPr lang="pt-BR"/>
              <a:t>Proporção de mulheres entre 50 e 69 anos que receberam orientação sobre os fatores de risco para câncer de mama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Indicadores!$C$81</c:f>
              <c:strCache>
                <c:ptCount val="1"/>
                <c:pt idx="0">
                  <c:v>Proporção de mulheres entre 50 e 69 anos que receberam orientação sobre os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Indicadores!$D$80:$F$80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Indicadores!$D$81:$F$81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62144"/>
        <c:axId val="38745216"/>
      </c:barChart>
      <c:catAx>
        <c:axId val="3866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745216"/>
        <c:crosses val="autoZero"/>
        <c:auto val="1"/>
        <c:lblAlgn val="ctr"/>
        <c:lblOffset val="100"/>
        <c:noMultiLvlLbl val="0"/>
      </c:catAx>
      <c:valAx>
        <c:axId val="387452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6621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200" b="1" i="0" u="none" strike="noStrike" baseline="0">
                <a:effectLst/>
              </a:rPr>
              <a:t>Gráfico 11 - </a:t>
            </a:r>
            <a:r>
              <a:rPr lang="pt-BR"/>
              <a:t>Proporção de mulheres entre 25 e 64 anos que receberam orientação sobre fatores de risco para câncer de colo do útero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Indicadores!$C$76</c:f>
              <c:strCache>
                <c:ptCount val="1"/>
                <c:pt idx="0">
                  <c:v>Proporção de mulheres entre 25 e 64 anos que receberam orientação sobre fatores de risco para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Indicadores!$D$75:$F$75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Indicadores!$D$76:$F$76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87232"/>
        <c:axId val="39889536"/>
      </c:barChart>
      <c:catAx>
        <c:axId val="3988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889536"/>
        <c:crosses val="autoZero"/>
        <c:auto val="1"/>
        <c:lblAlgn val="ctr"/>
        <c:lblOffset val="100"/>
        <c:noMultiLvlLbl val="0"/>
      </c:catAx>
      <c:valAx>
        <c:axId val="398895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8872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200" b="1" i="0" u="none" strike="noStrike" baseline="0">
                <a:effectLst/>
              </a:rPr>
              <a:t>Gráfico 2 - </a:t>
            </a:r>
            <a:r>
              <a:rPr lang="pt-BR"/>
              <a:t>Proporção de mulheres entre 50 e 69 anos com exame em dia para detecção precoce de câncer de mama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0.104</c:v>
                </c:pt>
                <c:pt idx="1">
                  <c:v>0.12</c:v>
                </c:pt>
                <c:pt idx="2">
                  <c:v>0.44800000000000001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722304"/>
        <c:axId val="35463168"/>
      </c:barChart>
      <c:catAx>
        <c:axId val="3272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463168"/>
        <c:crosses val="autoZero"/>
        <c:auto val="1"/>
        <c:lblAlgn val="ctr"/>
        <c:lblOffset val="100"/>
        <c:noMultiLvlLbl val="0"/>
      </c:catAx>
      <c:valAx>
        <c:axId val="354631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27223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200" b="1" i="0" u="none" strike="noStrike" baseline="0">
                <a:effectLst/>
              </a:rPr>
              <a:t>Gráfico 3 - </a:t>
            </a:r>
            <a:r>
              <a:rPr lang="pt-BR"/>
              <a:t>Proporção de mulheres com exame citopatológico alterado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7.1428571428571425E-2</c:v>
                </c:pt>
                <c:pt idx="1">
                  <c:v>6.3829787234042548E-2</c:v>
                </c:pt>
                <c:pt idx="2">
                  <c:v>2.8985507246376812E-2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15200"/>
        <c:axId val="38116736"/>
      </c:barChart>
      <c:catAx>
        <c:axId val="3811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116736"/>
        <c:crosses val="autoZero"/>
        <c:auto val="1"/>
        <c:lblAlgn val="ctr"/>
        <c:lblOffset val="100"/>
        <c:noMultiLvlLbl val="0"/>
      </c:catAx>
      <c:valAx>
        <c:axId val="38116736"/>
        <c:scaling>
          <c:orientation val="minMax"/>
          <c:max val="0.5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1152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200" b="1" i="0" u="none" strike="noStrike" baseline="0">
                <a:effectLst/>
              </a:rPr>
              <a:t>Gráfico 4 - </a:t>
            </a:r>
            <a:r>
              <a:rPr lang="pt-BR"/>
              <a:t>Proporção de mulheres com amostras satisfatórias do exame citopatológico do colo do útero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99680"/>
        <c:axId val="35591296"/>
      </c:barChart>
      <c:catAx>
        <c:axId val="3499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591296"/>
        <c:crosses val="autoZero"/>
        <c:auto val="1"/>
        <c:lblAlgn val="ctr"/>
        <c:lblOffset val="100"/>
        <c:noMultiLvlLbl val="0"/>
      </c:catAx>
      <c:valAx>
        <c:axId val="355912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9996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200" b="1" i="0" u="none" strike="noStrike" baseline="0">
                <a:effectLst/>
              </a:rPr>
              <a:t>Gráfico 5 - </a:t>
            </a:r>
            <a:r>
              <a:rPr lang="pt-BR"/>
              <a:t>Proporção de mulheres com registro adequado do exame citopatológico de colo do útero.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0.32258064516129031</c:v>
                </c:pt>
                <c:pt idx="1">
                  <c:v>0.3715415019762846</c:v>
                </c:pt>
                <c:pt idx="2">
                  <c:v>0.47695852534562211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39296"/>
        <c:axId val="38019456"/>
      </c:barChart>
      <c:catAx>
        <c:axId val="3603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019456"/>
        <c:crosses val="autoZero"/>
        <c:auto val="1"/>
        <c:lblAlgn val="ctr"/>
        <c:lblOffset val="100"/>
        <c:noMultiLvlLbl val="0"/>
      </c:catAx>
      <c:valAx>
        <c:axId val="380194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0392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200" b="1" i="0" u="none" strike="noStrike" baseline="0">
                <a:effectLst/>
              </a:rPr>
              <a:t>Gráfico 06 - </a:t>
            </a:r>
            <a:r>
              <a:rPr lang="pt-BR"/>
              <a:t>Proporção de mulheres com registro adequado da mamografia.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Indicadores!$D$54:$F$54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Indicadores!$D$55:$F$55</c:f>
              <c:numCache>
                <c:formatCode>0.0%</c:formatCode>
                <c:ptCount val="3"/>
                <c:pt idx="0">
                  <c:v>0.21311475409836064</c:v>
                </c:pt>
                <c:pt idx="1">
                  <c:v>0.20547945205479451</c:v>
                </c:pt>
                <c:pt idx="2">
                  <c:v>0.44800000000000001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00224"/>
        <c:axId val="40067840"/>
      </c:barChart>
      <c:catAx>
        <c:axId val="4050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067840"/>
        <c:crosses val="autoZero"/>
        <c:auto val="1"/>
        <c:lblAlgn val="ctr"/>
        <c:lblOffset val="100"/>
        <c:noMultiLvlLbl val="0"/>
      </c:catAx>
      <c:valAx>
        <c:axId val="400678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5002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200" b="1" i="0" u="none" strike="noStrike" baseline="0">
                <a:effectLst/>
              </a:rPr>
              <a:t>Gráfico 07 - </a:t>
            </a:r>
            <a:r>
              <a:rPr lang="pt-BR"/>
              <a:t>Proporção de mulheres entre 25 e 64 anos com pesquisa de sinais de alerta para câncer de colo de útero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79488"/>
        <c:axId val="38140544"/>
      </c:barChart>
      <c:catAx>
        <c:axId val="3807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140544"/>
        <c:crosses val="autoZero"/>
        <c:auto val="1"/>
        <c:lblAlgn val="ctr"/>
        <c:lblOffset val="100"/>
        <c:noMultiLvlLbl val="0"/>
      </c:catAx>
      <c:valAx>
        <c:axId val="381405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0794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200" b="1" i="0" u="none" strike="noStrike" baseline="0">
                <a:effectLst/>
              </a:rPr>
              <a:t>Gráfico 08 - </a:t>
            </a:r>
            <a:r>
              <a:rPr lang="pt-BR"/>
              <a:t>Proporção de mulheres entre 50 e 69 anos com avaliação de risco para câncer de mama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06624"/>
        <c:axId val="38108160"/>
      </c:barChart>
      <c:catAx>
        <c:axId val="3810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108160"/>
        <c:crosses val="autoZero"/>
        <c:auto val="1"/>
        <c:lblAlgn val="ctr"/>
        <c:lblOffset val="100"/>
        <c:noMultiLvlLbl val="0"/>
      </c:catAx>
      <c:valAx>
        <c:axId val="381081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1066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200" b="1" i="0" u="none" strike="noStrike" baseline="0">
                <a:effectLst/>
              </a:rPr>
              <a:t>Gráfico 09 - </a:t>
            </a:r>
            <a:r>
              <a:rPr lang="pt-BR"/>
              <a:t>Proporção de mulheres entre 25 e 64 anos que receberam orientação sobre DSTs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93216"/>
        <c:axId val="35653504"/>
      </c:barChart>
      <c:catAx>
        <c:axId val="3559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653504"/>
        <c:crosses val="autoZero"/>
        <c:auto val="1"/>
        <c:lblAlgn val="ctr"/>
        <c:lblOffset val="100"/>
        <c:noMultiLvlLbl val="0"/>
      </c:catAx>
      <c:valAx>
        <c:axId val="35653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5932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772744"/>
            <a:ext cx="6400800" cy="17526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Especializando: Frederico Nogueira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Orientadora: Gabriela Prado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3" t="10606" r="7522" b="25397"/>
          <a:stretch/>
        </p:blipFill>
        <p:spPr bwMode="auto">
          <a:xfrm>
            <a:off x="5148064" y="116632"/>
            <a:ext cx="393195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Qualificação da Atenção a Prevenção do Câncer de Colo de Útero e de Mama no Município de Serra do Mel – RN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5536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/>
              <a:t>Melhorar registros das informações</a:t>
            </a:r>
            <a:endParaRPr lang="pt-BR" sz="2800" dirty="0" smtClean="0"/>
          </a:p>
          <a:p>
            <a:endParaRPr lang="pt-BR" sz="2400" dirty="0"/>
          </a:p>
          <a:p>
            <a:pPr lvl="1"/>
            <a:r>
              <a:rPr lang="pt-BR" sz="2400" b="1" dirty="0" smtClean="0"/>
              <a:t>Meta:</a:t>
            </a:r>
            <a:r>
              <a:rPr lang="pt-BR" sz="2400" dirty="0" smtClean="0"/>
              <a:t> </a:t>
            </a:r>
            <a:r>
              <a:rPr lang="pt-BR" sz="2400" dirty="0"/>
              <a:t>Manter registro da coleta de exame citopatológico de colo uterino e realização da mamografia em registro específico em 100% das mulheres cadastradas nos programas da unidade de </a:t>
            </a:r>
            <a:r>
              <a:rPr lang="pt-BR" sz="2400" dirty="0" smtClean="0"/>
              <a:t>saúde</a:t>
            </a:r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Resultado:</a:t>
            </a:r>
            <a:r>
              <a:rPr lang="pt-BR" sz="2400" dirty="0"/>
              <a:t> </a:t>
            </a:r>
            <a:r>
              <a:rPr lang="pt-BR" sz="2400" dirty="0" smtClean="0"/>
              <a:t>207 </a:t>
            </a:r>
          </a:p>
          <a:p>
            <a:pPr marL="457200" lvl="1" indent="0">
              <a:buNone/>
            </a:pPr>
            <a:r>
              <a:rPr lang="pt-BR" sz="2400" dirty="0" smtClean="0"/>
              <a:t>(47,7%).</a:t>
            </a:r>
            <a:endParaRPr lang="pt-BR" sz="2400" dirty="0" smtClean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076178450"/>
              </p:ext>
            </p:extLst>
          </p:nvPr>
        </p:nvGraphicFramePr>
        <p:xfrm>
          <a:off x="4139952" y="4077072"/>
          <a:ext cx="4524375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77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/>
              <a:t>Melhorar registros das informações</a:t>
            </a:r>
            <a:endParaRPr lang="pt-BR" sz="2800" dirty="0" smtClean="0"/>
          </a:p>
          <a:p>
            <a:endParaRPr lang="pt-BR" sz="2400" dirty="0"/>
          </a:p>
          <a:p>
            <a:pPr lvl="1"/>
            <a:r>
              <a:rPr lang="pt-BR" sz="2400" b="1" dirty="0" smtClean="0"/>
              <a:t>Meta:</a:t>
            </a:r>
            <a:r>
              <a:rPr lang="pt-BR" sz="2400" dirty="0" smtClean="0"/>
              <a:t> </a:t>
            </a:r>
            <a:r>
              <a:rPr lang="pt-BR" sz="2400" dirty="0"/>
              <a:t>Manter registro da coleta de exame citopatológico de colo uterino e realização da mamografia em registro específico em 100% das mulheres cadastradas nos programas da unidade de </a:t>
            </a:r>
            <a:r>
              <a:rPr lang="pt-BR" sz="2400" dirty="0" smtClean="0"/>
              <a:t>saúde</a:t>
            </a:r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Resultado:</a:t>
            </a:r>
            <a:r>
              <a:rPr lang="pt-BR" sz="2400" dirty="0"/>
              <a:t> </a:t>
            </a:r>
            <a:r>
              <a:rPr lang="pt-BR" sz="2400" dirty="0" smtClean="0"/>
              <a:t>56 </a:t>
            </a:r>
          </a:p>
          <a:p>
            <a:pPr marL="457200" lvl="1" indent="0">
              <a:buNone/>
            </a:pPr>
            <a:r>
              <a:rPr lang="pt-BR" sz="2400" dirty="0" smtClean="0"/>
              <a:t>(44,8%).</a:t>
            </a:r>
            <a:endParaRPr lang="pt-BR" sz="2400" dirty="0" smtClean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505646337"/>
              </p:ext>
            </p:extLst>
          </p:nvPr>
        </p:nvGraphicFramePr>
        <p:xfrm>
          <a:off x="3779912" y="4293096"/>
          <a:ext cx="4533900" cy="23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82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/>
              <a:t>Mapear as mulheres de risco para câncer de colo de útero e de mama</a:t>
            </a:r>
            <a:endParaRPr lang="pt-BR" sz="2800" dirty="0" smtClean="0"/>
          </a:p>
          <a:p>
            <a:endParaRPr lang="pt-BR" sz="2400" dirty="0"/>
          </a:p>
          <a:p>
            <a:pPr lvl="1"/>
            <a:r>
              <a:rPr lang="pt-BR" sz="2400" b="1" dirty="0" smtClean="0"/>
              <a:t>Meta:</a:t>
            </a:r>
            <a:r>
              <a:rPr lang="pt-BR" sz="2400" dirty="0" smtClean="0"/>
              <a:t> </a:t>
            </a:r>
            <a:r>
              <a:rPr lang="pt-BR" sz="2400" dirty="0"/>
              <a:t>Realizar avaliação de risco (ou pesquisar sinais de alerta para identificação de câncer de colo de útero e de mama) em 100% das mulheres nas faixas </a:t>
            </a:r>
            <a:r>
              <a:rPr lang="pt-BR" sz="2400" dirty="0" smtClean="0"/>
              <a:t>etárias-alvo</a:t>
            </a:r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Resultado:</a:t>
            </a:r>
            <a:r>
              <a:rPr lang="pt-BR" sz="2400" dirty="0"/>
              <a:t> </a:t>
            </a:r>
            <a:r>
              <a:rPr lang="pt-BR" sz="2400" dirty="0" smtClean="0"/>
              <a:t>434 </a:t>
            </a:r>
          </a:p>
          <a:p>
            <a:pPr marL="457200" lvl="1" indent="0">
              <a:buNone/>
            </a:pPr>
            <a:r>
              <a:rPr lang="pt-BR" sz="2400" dirty="0" smtClean="0"/>
              <a:t>(100%).</a:t>
            </a:r>
            <a:endParaRPr lang="pt-BR" sz="2400" dirty="0" smtClean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316443472"/>
              </p:ext>
            </p:extLst>
          </p:nvPr>
        </p:nvGraphicFramePr>
        <p:xfrm>
          <a:off x="3995936" y="4149080"/>
          <a:ext cx="448627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81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/>
              <a:t>Mapear as mulheres de risco para câncer de colo de útero e de mama</a:t>
            </a:r>
            <a:endParaRPr lang="pt-BR" sz="2800" dirty="0" smtClean="0"/>
          </a:p>
          <a:p>
            <a:endParaRPr lang="pt-BR" sz="2400" dirty="0"/>
          </a:p>
          <a:p>
            <a:pPr lvl="1"/>
            <a:r>
              <a:rPr lang="pt-BR" sz="2400" b="1" dirty="0" smtClean="0"/>
              <a:t>Meta:</a:t>
            </a:r>
            <a:r>
              <a:rPr lang="pt-BR" sz="2400" dirty="0" smtClean="0"/>
              <a:t> </a:t>
            </a:r>
            <a:r>
              <a:rPr lang="pt-BR" sz="2400" dirty="0"/>
              <a:t>Realizar avaliação de risco (ou pesquisar sinais de alerta para identificação de câncer de colo de útero e de mama) em 100% das mulheres nas faixas </a:t>
            </a:r>
            <a:r>
              <a:rPr lang="pt-BR" sz="2400" dirty="0" smtClean="0"/>
              <a:t>etárias-alvo</a:t>
            </a:r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Resultado:</a:t>
            </a:r>
            <a:r>
              <a:rPr lang="pt-BR" sz="2400" dirty="0"/>
              <a:t> </a:t>
            </a:r>
            <a:r>
              <a:rPr lang="pt-BR" sz="2400" dirty="0" smtClean="0"/>
              <a:t>125 </a:t>
            </a:r>
          </a:p>
          <a:p>
            <a:pPr marL="457200" lvl="1" indent="0">
              <a:buNone/>
            </a:pPr>
            <a:r>
              <a:rPr lang="pt-BR" sz="2400" dirty="0" smtClean="0"/>
              <a:t>(100%).</a:t>
            </a:r>
            <a:endParaRPr lang="pt-BR" sz="2400" dirty="0" smtClean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325085617"/>
              </p:ext>
            </p:extLst>
          </p:nvPr>
        </p:nvGraphicFramePr>
        <p:xfrm>
          <a:off x="3995936" y="4077072"/>
          <a:ext cx="452437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89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/>
              <a:t>Promover a saúde das mulheres que realizam detecção precoce de câncer de colo de útero e de mama na unidade de saúde</a:t>
            </a:r>
            <a:endParaRPr lang="pt-BR" sz="2800" dirty="0" smtClean="0"/>
          </a:p>
          <a:p>
            <a:endParaRPr lang="pt-BR" sz="2400" dirty="0"/>
          </a:p>
          <a:p>
            <a:pPr lvl="1"/>
            <a:r>
              <a:rPr lang="pt-BR" sz="2400" b="1" dirty="0" smtClean="0"/>
              <a:t>Meta:</a:t>
            </a:r>
            <a:r>
              <a:rPr lang="pt-BR" sz="2400" dirty="0" smtClean="0"/>
              <a:t> </a:t>
            </a:r>
            <a:r>
              <a:rPr lang="pt-BR" sz="2400" dirty="0"/>
              <a:t>Orientar 100% das mulheres cadastradas sobre doenças sexualmente transmissíveis (DST) e fatores de risco para câncer de colo de útero e de mama</a:t>
            </a:r>
            <a:endParaRPr lang="pt-BR" sz="2400" dirty="0" smtClean="0"/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Resultado:</a:t>
            </a:r>
            <a:r>
              <a:rPr lang="pt-BR" sz="2400" dirty="0"/>
              <a:t> </a:t>
            </a:r>
            <a:r>
              <a:rPr lang="pt-BR" sz="2400" dirty="0" smtClean="0"/>
              <a:t>434 </a:t>
            </a:r>
          </a:p>
          <a:p>
            <a:pPr marL="457200" lvl="1" indent="0">
              <a:buNone/>
            </a:pPr>
            <a:r>
              <a:rPr lang="pt-BR" sz="2400" dirty="0" smtClean="0"/>
              <a:t>(100%).</a:t>
            </a:r>
            <a:endParaRPr lang="pt-BR" sz="2400" dirty="0" smtClean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091812471"/>
              </p:ext>
            </p:extLst>
          </p:nvPr>
        </p:nvGraphicFramePr>
        <p:xfrm>
          <a:off x="4139952" y="4365104"/>
          <a:ext cx="4724400" cy="240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838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/>
              <a:t>Promover a saúde das mulheres que realizam detecção precoce de câncer de colo de útero e de mama na unidade de saúde</a:t>
            </a:r>
            <a:endParaRPr lang="pt-BR" sz="2800" dirty="0" smtClean="0"/>
          </a:p>
          <a:p>
            <a:endParaRPr lang="pt-BR" sz="2400" dirty="0"/>
          </a:p>
          <a:p>
            <a:pPr lvl="1"/>
            <a:r>
              <a:rPr lang="pt-BR" sz="2400" b="1" dirty="0" smtClean="0"/>
              <a:t>Meta:</a:t>
            </a:r>
            <a:r>
              <a:rPr lang="pt-BR" sz="2400" dirty="0" smtClean="0"/>
              <a:t> </a:t>
            </a:r>
            <a:r>
              <a:rPr lang="pt-BR" sz="2400" dirty="0"/>
              <a:t>Orientar 100% das mulheres cadastradas sobre doenças sexualmente transmissíveis (DST) e fatores de risco para câncer de colo de útero e de mama</a:t>
            </a:r>
            <a:endParaRPr lang="pt-BR" sz="2400" dirty="0" smtClean="0"/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Resultado:</a:t>
            </a:r>
            <a:r>
              <a:rPr lang="pt-BR" sz="2400" dirty="0"/>
              <a:t> </a:t>
            </a:r>
            <a:r>
              <a:rPr lang="pt-BR" sz="2400" dirty="0" smtClean="0"/>
              <a:t>125 </a:t>
            </a:r>
          </a:p>
          <a:p>
            <a:pPr marL="457200" lvl="1" indent="0">
              <a:buNone/>
            </a:pPr>
            <a:r>
              <a:rPr lang="pt-BR" sz="2400" dirty="0" smtClean="0"/>
              <a:t>(100%).</a:t>
            </a:r>
            <a:endParaRPr lang="pt-BR" sz="2400" dirty="0" smtClean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929374842"/>
              </p:ext>
            </p:extLst>
          </p:nvPr>
        </p:nvGraphicFramePr>
        <p:xfrm>
          <a:off x="4067944" y="4365104"/>
          <a:ext cx="4648200" cy="2322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4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/>
              <a:t>Promover a saúde das mulheres que realizam detecção precoce de câncer de colo de útero e de mama na unidade de saúde</a:t>
            </a:r>
            <a:endParaRPr lang="pt-BR" sz="2800" dirty="0" smtClean="0"/>
          </a:p>
          <a:p>
            <a:endParaRPr lang="pt-BR" sz="2400" dirty="0"/>
          </a:p>
          <a:p>
            <a:pPr lvl="1"/>
            <a:r>
              <a:rPr lang="pt-BR" sz="2400" b="1" dirty="0" smtClean="0"/>
              <a:t>Meta:</a:t>
            </a:r>
            <a:r>
              <a:rPr lang="pt-BR" sz="2400" dirty="0" smtClean="0"/>
              <a:t> </a:t>
            </a:r>
            <a:r>
              <a:rPr lang="pt-BR" sz="2400" dirty="0"/>
              <a:t>Orientar 100% das mulheres cadastradas sobre doenças sexualmente transmissíveis (DST) e fatores de risco para câncer de colo de útero e de mama</a:t>
            </a:r>
            <a:endParaRPr lang="pt-BR" sz="2400" dirty="0" smtClean="0"/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Resultado:</a:t>
            </a:r>
            <a:r>
              <a:rPr lang="pt-BR" sz="2400" dirty="0"/>
              <a:t> </a:t>
            </a:r>
            <a:r>
              <a:rPr lang="pt-BR" sz="2400" dirty="0" smtClean="0"/>
              <a:t>434 </a:t>
            </a:r>
          </a:p>
          <a:p>
            <a:pPr marL="457200" lvl="1" indent="0">
              <a:buNone/>
            </a:pPr>
            <a:r>
              <a:rPr lang="pt-BR" sz="2400" dirty="0" smtClean="0"/>
              <a:t>(100%).</a:t>
            </a:r>
            <a:endParaRPr lang="pt-BR" sz="2400" dirty="0" smtClean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374968068"/>
              </p:ext>
            </p:extLst>
          </p:nvPr>
        </p:nvGraphicFramePr>
        <p:xfrm>
          <a:off x="3923928" y="4437112"/>
          <a:ext cx="4695825" cy="2336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97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dirty="0" smtClean="0"/>
              <a:t>Dificuldade para atingir algumas metas</a:t>
            </a:r>
          </a:p>
          <a:p>
            <a:endParaRPr lang="pt-BR" sz="2800" dirty="0"/>
          </a:p>
          <a:p>
            <a:r>
              <a:rPr lang="pt-BR" sz="2800" dirty="0" smtClean="0"/>
              <a:t>Pontos positivos</a:t>
            </a:r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5107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Discussão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dirty="0" smtClean="0"/>
              <a:t>Melhorias à equipe, ao serviço e à comunidade</a:t>
            </a:r>
          </a:p>
          <a:p>
            <a:endParaRPr lang="pt-BR" sz="2800" dirty="0"/>
          </a:p>
          <a:p>
            <a:r>
              <a:rPr lang="pt-BR" sz="2800" dirty="0" smtClean="0"/>
              <a:t>Incorporação à rotina</a:t>
            </a:r>
          </a:p>
          <a:p>
            <a:endParaRPr lang="pt-BR" sz="2800" dirty="0"/>
          </a:p>
          <a:p>
            <a:r>
              <a:rPr lang="pt-BR" sz="2800" dirty="0" smtClean="0"/>
              <a:t>Mudanças</a:t>
            </a: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17022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Reflexão Crítica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dirty="0" smtClean="0"/>
              <a:t>Expectativas iniciais</a:t>
            </a:r>
          </a:p>
          <a:p>
            <a:endParaRPr lang="pt-BR" sz="2800" dirty="0"/>
          </a:p>
          <a:p>
            <a:r>
              <a:rPr lang="pt-BR" sz="2800" dirty="0" smtClean="0"/>
              <a:t>Prática profissional</a:t>
            </a:r>
          </a:p>
          <a:p>
            <a:endParaRPr lang="pt-BR" sz="2800" dirty="0"/>
          </a:p>
          <a:p>
            <a:r>
              <a:rPr lang="pt-BR" sz="2800" dirty="0" smtClean="0"/>
              <a:t>Aprendizados </a:t>
            </a:r>
            <a:r>
              <a:rPr lang="pt-BR" sz="2800" dirty="0" smtClean="0"/>
              <a:t> </a:t>
            </a:r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1262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Introdução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importância da prevenção dos cânceres de mama e de colo uterino</a:t>
            </a:r>
          </a:p>
          <a:p>
            <a:endParaRPr lang="pt-BR" sz="2800" dirty="0"/>
          </a:p>
          <a:p>
            <a:r>
              <a:rPr lang="pt-BR" sz="2800" dirty="0" smtClean="0"/>
              <a:t>Serra do Mel </a:t>
            </a:r>
          </a:p>
          <a:p>
            <a:endParaRPr lang="pt-BR" sz="2800" dirty="0"/>
          </a:p>
          <a:p>
            <a:r>
              <a:rPr lang="pt-BR" sz="2800" dirty="0" smtClean="0"/>
              <a:t>A estrutura da unidade básica de saúde</a:t>
            </a:r>
          </a:p>
          <a:p>
            <a:endParaRPr lang="pt-BR" sz="2800" dirty="0"/>
          </a:p>
          <a:p>
            <a:r>
              <a:rPr lang="pt-BR" sz="2800" dirty="0" smtClean="0"/>
              <a:t>A realidade da ação programática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962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Melhorar a detecção de câncer de colo do útero e de </a:t>
            </a:r>
            <a:r>
              <a:rPr lang="pt-BR" sz="2800" dirty="0" smtClean="0"/>
              <a:t>mama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482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Metodologia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dirty="0" smtClean="0"/>
              <a:t>Ações: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/>
              <a:t>Logística</a:t>
            </a:r>
            <a:endParaRPr lang="pt-B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03" t="37959" r="48240" b="30938"/>
          <a:stretch/>
        </p:blipFill>
        <p:spPr bwMode="auto">
          <a:xfrm>
            <a:off x="1979712" y="1484784"/>
            <a:ext cx="331236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03" t="68799" r="48240" b="10714"/>
          <a:stretch/>
        </p:blipFill>
        <p:spPr bwMode="auto">
          <a:xfrm>
            <a:off x="5364088" y="1484784"/>
            <a:ext cx="360040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0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 smtClean="0"/>
              <a:t>Ampliar </a:t>
            </a:r>
            <a:r>
              <a:rPr lang="pt-BR" sz="2800" dirty="0"/>
              <a:t>a cobertura de detecção precoce do câncer de colo e do câncer de </a:t>
            </a:r>
            <a:r>
              <a:rPr lang="pt-BR" sz="2800" dirty="0" smtClean="0"/>
              <a:t>mama</a:t>
            </a:r>
          </a:p>
          <a:p>
            <a:endParaRPr lang="pt-BR" sz="2800" dirty="0"/>
          </a:p>
          <a:p>
            <a:pPr lvl="1"/>
            <a:r>
              <a:rPr lang="pt-BR" sz="2400" b="1" dirty="0" smtClean="0"/>
              <a:t>Meta:</a:t>
            </a:r>
            <a:r>
              <a:rPr lang="pt-BR" sz="2400" dirty="0" smtClean="0"/>
              <a:t> Ampliar </a:t>
            </a:r>
            <a:r>
              <a:rPr lang="pt-BR" sz="2400" dirty="0"/>
              <a:t>a cobertura de detecção precoce do câncer de colo uterino das mulheres na faixa etária entre 25 e 64 anos de idade para 90</a:t>
            </a:r>
            <a:r>
              <a:rPr lang="pt-BR" sz="2400" dirty="0" smtClean="0"/>
              <a:t>%</a:t>
            </a:r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Resultado:</a:t>
            </a:r>
            <a:r>
              <a:rPr lang="pt-BR" sz="2400" dirty="0"/>
              <a:t> </a:t>
            </a:r>
            <a:r>
              <a:rPr lang="pt-BR" sz="2400" dirty="0" smtClean="0"/>
              <a:t>207 </a:t>
            </a:r>
          </a:p>
          <a:p>
            <a:pPr marL="457200" lvl="1" indent="0">
              <a:buNone/>
            </a:pPr>
            <a:r>
              <a:rPr lang="pt-BR" sz="2400" dirty="0" smtClean="0"/>
              <a:t>(</a:t>
            </a:r>
            <a:r>
              <a:rPr lang="pt-BR" sz="2400" dirty="0"/>
              <a:t>47,7</a:t>
            </a:r>
            <a:r>
              <a:rPr lang="pt-BR" sz="2400" dirty="0" smtClean="0"/>
              <a:t>%) </a:t>
            </a:r>
            <a:endParaRPr lang="pt-BR" sz="2400" dirty="0" smtClean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0408865"/>
              </p:ext>
            </p:extLst>
          </p:nvPr>
        </p:nvGraphicFramePr>
        <p:xfrm>
          <a:off x="3995936" y="4077072"/>
          <a:ext cx="4724400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86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 smtClean="0"/>
              <a:t>Ampliar </a:t>
            </a:r>
            <a:r>
              <a:rPr lang="pt-BR" sz="2800" dirty="0"/>
              <a:t>a cobertura de detecção precoce do câncer de colo e do câncer de </a:t>
            </a:r>
            <a:r>
              <a:rPr lang="pt-BR" sz="2800" dirty="0" smtClean="0"/>
              <a:t>mama</a:t>
            </a:r>
          </a:p>
          <a:p>
            <a:endParaRPr lang="pt-BR" sz="2800" dirty="0"/>
          </a:p>
          <a:p>
            <a:pPr lvl="1"/>
            <a:r>
              <a:rPr lang="pt-BR" sz="2400" b="1" dirty="0" smtClean="0"/>
              <a:t>Meta:</a:t>
            </a:r>
            <a:r>
              <a:rPr lang="pt-BR" sz="2400" dirty="0" smtClean="0"/>
              <a:t> </a:t>
            </a:r>
            <a:r>
              <a:rPr lang="pt-BR" sz="2400" dirty="0"/>
              <a:t>Ampliar a cobertura de detecção precoce do câncer de mama das mulheres na faixa etária entre 50 e 69 anos de idade para 90</a:t>
            </a:r>
            <a:r>
              <a:rPr lang="pt-BR" sz="2400" dirty="0" smtClean="0"/>
              <a:t>%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b="1" dirty="0" smtClean="0"/>
              <a:t>Resultado:</a:t>
            </a:r>
            <a:r>
              <a:rPr lang="pt-BR" sz="2400" dirty="0"/>
              <a:t> </a:t>
            </a:r>
            <a:r>
              <a:rPr lang="pt-BR" sz="2400" dirty="0"/>
              <a:t>56</a:t>
            </a:r>
            <a:r>
              <a:rPr lang="pt-BR" sz="2400" dirty="0" smtClean="0"/>
              <a:t> </a:t>
            </a:r>
          </a:p>
          <a:p>
            <a:pPr marL="457200" lvl="1" indent="0">
              <a:buNone/>
            </a:pPr>
            <a:r>
              <a:rPr lang="pt-BR" sz="2400" dirty="0" smtClean="0"/>
              <a:t>(44,8%) </a:t>
            </a:r>
            <a:endParaRPr lang="pt-BR" sz="2400" dirty="0" smtClean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915946188"/>
              </p:ext>
            </p:extLst>
          </p:nvPr>
        </p:nvGraphicFramePr>
        <p:xfrm>
          <a:off x="4067944" y="3933056"/>
          <a:ext cx="470535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7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/>
              <a:t>Melhorar a adesão das mulheres à realização de exame citopatológico de colo uterino e mamografia</a:t>
            </a:r>
            <a:endParaRPr lang="pt-BR" sz="2800" dirty="0" smtClean="0"/>
          </a:p>
          <a:p>
            <a:endParaRPr lang="pt-BR" sz="2400" dirty="0"/>
          </a:p>
          <a:p>
            <a:pPr lvl="1"/>
            <a:r>
              <a:rPr lang="pt-BR" sz="2400" b="1" dirty="0" smtClean="0"/>
              <a:t>Meta:</a:t>
            </a:r>
            <a:r>
              <a:rPr lang="pt-BR" sz="2400" dirty="0" smtClean="0"/>
              <a:t> </a:t>
            </a:r>
            <a:r>
              <a:rPr lang="pt-BR" sz="2400" dirty="0"/>
              <a:t>Buscar 100% das mulheres que tiveram exame alterado e que não retornaram a unidade de </a:t>
            </a:r>
            <a:r>
              <a:rPr lang="pt-BR" sz="2400" dirty="0" smtClean="0"/>
              <a:t>saúde</a:t>
            </a:r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Resultado:</a:t>
            </a:r>
            <a:r>
              <a:rPr lang="pt-BR" sz="2400" dirty="0"/>
              <a:t> </a:t>
            </a:r>
            <a:r>
              <a:rPr lang="pt-BR" sz="2400" dirty="0"/>
              <a:t>06</a:t>
            </a:r>
            <a:r>
              <a:rPr lang="pt-BR" sz="2400" dirty="0" smtClean="0"/>
              <a:t> </a:t>
            </a:r>
          </a:p>
          <a:p>
            <a:pPr marL="457200" lvl="1" indent="0">
              <a:buNone/>
            </a:pPr>
            <a:r>
              <a:rPr lang="pt-BR" sz="2400" dirty="0" smtClean="0"/>
              <a:t>(2,9%) e 0.</a:t>
            </a:r>
            <a:endParaRPr lang="pt-BR" sz="2400" dirty="0" smtClean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117431383"/>
              </p:ext>
            </p:extLst>
          </p:nvPr>
        </p:nvGraphicFramePr>
        <p:xfrm>
          <a:off x="3851920" y="4221088"/>
          <a:ext cx="4676775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4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/>
              <a:t>Melhorar a adesão das mulheres à realização de exame citopatológico de colo uterino e mamografia</a:t>
            </a:r>
            <a:endParaRPr lang="pt-BR" sz="2800" dirty="0" smtClean="0"/>
          </a:p>
          <a:p>
            <a:pPr marL="457200" lvl="1" indent="0">
              <a:buNone/>
            </a:pPr>
            <a:endParaRPr lang="pt-BR" sz="2400" dirty="0"/>
          </a:p>
          <a:p>
            <a:pPr lvl="1"/>
            <a:r>
              <a:rPr lang="pt-BR" sz="2400" dirty="0"/>
              <a:t>Proporção de mulheres que tiveram exame alterado (citopatológico do colo do útero e/ou mamografia) que não retornaram à unidade de </a:t>
            </a:r>
            <a:r>
              <a:rPr lang="pt-BR" sz="2400" dirty="0" smtClean="0"/>
              <a:t>saúde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Proporção de mulheres que não retornaram a unidade de saúde e que foram buscadas pelo serviço  para dar continuidade ao tratamento</a:t>
            </a:r>
            <a:endParaRPr lang="pt-BR" sz="2400" dirty="0" smtClean="0"/>
          </a:p>
          <a:p>
            <a:pPr lvl="1"/>
            <a:endParaRPr lang="pt-BR" sz="2400" dirty="0"/>
          </a:p>
          <a:p>
            <a:pPr lvl="1"/>
            <a:endParaRPr lang="pt-BR" sz="2400" dirty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7814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Objetivos, Metas e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Objetivo: </a:t>
            </a:r>
            <a:r>
              <a:rPr lang="pt-BR" sz="2800" dirty="0"/>
              <a:t>Melhorar a qualidade do atendimento das mulheres que realizam detecção precoce de câncer de colo de útero e de mama na unidade de </a:t>
            </a:r>
            <a:r>
              <a:rPr lang="pt-BR" sz="2800" dirty="0" smtClean="0"/>
              <a:t>saúde</a:t>
            </a:r>
          </a:p>
          <a:p>
            <a:endParaRPr lang="pt-BR" sz="2400" dirty="0"/>
          </a:p>
          <a:p>
            <a:pPr lvl="1"/>
            <a:r>
              <a:rPr lang="pt-BR" sz="2400" b="1" dirty="0" smtClean="0"/>
              <a:t>Meta:</a:t>
            </a:r>
            <a:r>
              <a:rPr lang="pt-BR" sz="2400" dirty="0" smtClean="0"/>
              <a:t> </a:t>
            </a:r>
            <a:r>
              <a:rPr lang="pt-BR" sz="2400" dirty="0"/>
              <a:t>Obter 100% de coleta de amostras satisfatórias do exame citopatológico de colo </a:t>
            </a:r>
            <a:r>
              <a:rPr lang="pt-BR" sz="2400" dirty="0" smtClean="0"/>
              <a:t>uterino</a:t>
            </a:r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Resultado:</a:t>
            </a:r>
            <a:r>
              <a:rPr lang="pt-BR" sz="2400" dirty="0"/>
              <a:t> </a:t>
            </a:r>
            <a:r>
              <a:rPr lang="pt-BR" sz="2400" dirty="0" smtClean="0"/>
              <a:t>207 </a:t>
            </a:r>
          </a:p>
          <a:p>
            <a:pPr marL="457200" lvl="1" indent="0">
              <a:buNone/>
            </a:pPr>
            <a:r>
              <a:rPr lang="pt-BR" sz="2400" dirty="0" smtClean="0"/>
              <a:t>(100%).</a:t>
            </a:r>
            <a:endParaRPr lang="pt-BR" sz="2400" dirty="0" smtClean="0"/>
          </a:p>
          <a:p>
            <a:endParaRPr lang="pt-BR" sz="2800" dirty="0"/>
          </a:p>
          <a:p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607971266"/>
              </p:ext>
            </p:extLst>
          </p:nvPr>
        </p:nvGraphicFramePr>
        <p:xfrm>
          <a:off x="4139952" y="4221088"/>
          <a:ext cx="451485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60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1007</Words>
  <Application>Microsoft Office PowerPoint</Application>
  <PresentationFormat>Apresentação na tela (4:3)</PresentationFormat>
  <Paragraphs>190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Qualificação da Atenção a Prevenção do Câncer de Colo de Útero e de Mama no Município de Serra do Mel – RN</vt:lpstr>
      <vt:lpstr>Introdução</vt:lpstr>
      <vt:lpstr>Objetivo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Resultados</vt:lpstr>
      <vt:lpstr>Discussão</vt:lpstr>
      <vt:lpstr>Reflexão Crítica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da Atenção a Prevenção do Câncer de Colo de Útero e de Mama no Município da Serra do Mel – RN</dc:title>
  <dc:creator>Fred Nogueira</dc:creator>
  <cp:lastModifiedBy>Frederico de Souza Nogueira</cp:lastModifiedBy>
  <cp:revision>10</cp:revision>
  <dcterms:created xsi:type="dcterms:W3CDTF">2014-02-24T20:07:15Z</dcterms:created>
  <dcterms:modified xsi:type="dcterms:W3CDTF">2014-02-25T01:38:45Z</dcterms:modified>
</cp:coreProperties>
</file>