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7" r:id="rId15"/>
    <p:sldId id="286" r:id="rId16"/>
    <p:sldId id="288" r:id="rId17"/>
    <p:sldId id="289" r:id="rId18"/>
    <p:sldId id="290" r:id="rId19"/>
    <p:sldId id="291" r:id="rId20"/>
    <p:sldId id="292" r:id="rId21"/>
    <p:sldId id="294" r:id="rId22"/>
    <p:sldId id="269" r:id="rId23"/>
    <p:sldId id="293" r:id="rId24"/>
    <p:sldId id="295" r:id="rId2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7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EF9DB70-0C6F-4205-9804-A7A150E61A9A}" type="datetimeFigureOut">
              <a:rPr lang="es-ES"/>
              <a:pPr>
                <a:defRPr/>
              </a:pPr>
              <a:t>20/08/2015</a:t>
            </a:fld>
            <a:endParaRPr lang="es-ES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es-ES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D44E01E-540B-4501-9BA7-27E5D8A58D3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7044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altLang="es-ES" smtClean="0"/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FA1183-6394-4AA1-8521-1F211BF8FA67}" type="slidenum">
              <a:rPr lang="es-ES" alt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31F3-A3AC-482D-B98F-CEB265B858AA}" type="datetimeFigureOut">
              <a:rPr lang="es-ES"/>
              <a:pPr>
                <a:defRPr/>
              </a:pPr>
              <a:t>20/08/2015</a:t>
            </a:fld>
            <a:endParaRPr lang="es-E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6A-B335-4C85-A367-9BE6AFC1FD0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455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63428-507F-46C2-8DEC-E0818CB58E59}" type="datetimeFigureOut">
              <a:rPr lang="es-ES"/>
              <a:pPr>
                <a:defRPr/>
              </a:pPr>
              <a:t>20/08/2015</a:t>
            </a:fld>
            <a:endParaRPr lang="es-E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9DFEB-BB7D-45E1-B295-4E56996566D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0598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42FF1-7413-4B18-A28B-FD72ED7F4FCD}" type="datetimeFigureOut">
              <a:rPr lang="es-ES"/>
              <a:pPr>
                <a:defRPr/>
              </a:pPr>
              <a:t>20/08/2015</a:t>
            </a:fld>
            <a:endParaRPr lang="es-E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8F887-7BC3-4898-87F0-55CC27EC0A4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04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2484E-257D-4404-9935-C17C00570E58}" type="datetimeFigureOut">
              <a:rPr lang="es-ES"/>
              <a:pPr>
                <a:defRPr/>
              </a:pPr>
              <a:t>20/08/2015</a:t>
            </a:fld>
            <a:endParaRPr lang="es-E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A3D66-B778-4950-8D0A-BD52367C6A0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5656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81C09-7149-463F-B27E-76CC9DDA3A9F}" type="datetimeFigureOut">
              <a:rPr lang="es-ES"/>
              <a:pPr>
                <a:defRPr/>
              </a:pPr>
              <a:t>20/08/2015</a:t>
            </a:fld>
            <a:endParaRPr lang="es-E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21C70-1827-4E6D-B699-C53276DC84C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424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043C7-6C14-489B-96D0-52ED379D8D17}" type="datetimeFigureOut">
              <a:rPr lang="es-ES"/>
              <a:pPr>
                <a:defRPr/>
              </a:pPr>
              <a:t>20/08/2015</a:t>
            </a:fld>
            <a:endParaRPr lang="es-ES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CA2E5-B3DC-43B3-9F6E-3EEDBCF5E93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36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B446C-D030-434F-95BD-1B6026A0E18C}" type="datetimeFigureOut">
              <a:rPr lang="es-ES"/>
              <a:pPr>
                <a:defRPr/>
              </a:pPr>
              <a:t>20/08/2015</a:t>
            </a:fld>
            <a:endParaRPr lang="es-ES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3CF58-1BBF-4EF7-B023-9A06D536746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836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CE65-438D-4D89-8E5C-10EA949B7DDA}" type="datetimeFigureOut">
              <a:rPr lang="es-ES"/>
              <a:pPr>
                <a:defRPr/>
              </a:pPr>
              <a:t>20/08/2015</a:t>
            </a:fld>
            <a:endParaRPr lang="es-ES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9AFB5-82DC-49D7-A0DC-6024DA1C043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161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C073D-692C-40EB-82AD-93A78803262C}" type="datetimeFigureOut">
              <a:rPr lang="es-ES"/>
              <a:pPr>
                <a:defRPr/>
              </a:pPr>
              <a:t>20/08/2015</a:t>
            </a:fld>
            <a:endParaRPr lang="es-ES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3B9BA-4229-4B78-ACB0-70CE7532086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030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B8E96-1093-4424-9D34-A36C3E60BCF2}" type="datetimeFigureOut">
              <a:rPr lang="es-ES"/>
              <a:pPr>
                <a:defRPr/>
              </a:pPr>
              <a:t>20/08/2015</a:t>
            </a:fld>
            <a:endParaRPr lang="es-ES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E17AB-8DEB-4E6C-9084-23722B32E88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390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s-E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ED665-D17B-48F9-875B-0578DACEAAD6}" type="datetimeFigureOut">
              <a:rPr lang="es-ES"/>
              <a:pPr>
                <a:defRPr/>
              </a:pPr>
              <a:t>20/08/2015</a:t>
            </a:fld>
            <a:endParaRPr lang="es-ES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25410-E08B-4532-8798-C03D880C322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758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 smtClean="0"/>
              <a:t>Clique para editar o título mestre</a:t>
            </a:r>
            <a:endParaRPr lang="es-ES" altLang="es-ES" smtClean="0"/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s-ES" smtClean="0"/>
              <a:t>Clique para editar o texto mestre</a:t>
            </a:r>
          </a:p>
          <a:p>
            <a:pPr lvl="1"/>
            <a:r>
              <a:rPr lang="pt-BR" altLang="es-ES" smtClean="0"/>
              <a:t>Segundo nível</a:t>
            </a:r>
          </a:p>
          <a:p>
            <a:pPr lvl="2"/>
            <a:r>
              <a:rPr lang="pt-BR" altLang="es-ES" smtClean="0"/>
              <a:t>Terceiro nível</a:t>
            </a:r>
          </a:p>
          <a:p>
            <a:pPr lvl="3"/>
            <a:r>
              <a:rPr lang="pt-BR" altLang="es-ES" smtClean="0"/>
              <a:t>Quarto nível</a:t>
            </a:r>
          </a:p>
          <a:p>
            <a:pPr lvl="4"/>
            <a:r>
              <a:rPr lang="pt-BR" altLang="es-ES" smtClean="0"/>
              <a:t>Quinto nível</a:t>
            </a:r>
            <a:endParaRPr lang="es-ES" altLang="es-ES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82AD18-0E91-4F98-80A2-F2A15BA9097B}" type="datetimeFigureOut">
              <a:rPr lang="es-ES"/>
              <a:pPr>
                <a:defRPr/>
              </a:pPr>
              <a:t>20/08/2015</a:t>
            </a:fld>
            <a:endParaRPr lang="es-E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CE426D-9893-4D26-BD83-0F4EEF96C7C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288" y="188640"/>
            <a:ext cx="8569325" cy="666936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ABERTA DO SISTEMA ÚNICO DE SAÚDE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Turma nº7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ATENÇÃO ÁS PESSOAS COM HIPERTENSÃO SISTEMICA E DIABETES, UBS L-09, BAIRRO ARMANDO MENDES, MANAUS.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es-E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Fredo JACQUES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Orientadora: </a:t>
            </a:r>
            <a:r>
              <a:rPr lang="es-E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Camila </a:t>
            </a:r>
            <a:r>
              <a:rPr lang="es-E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DALLAZEN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Manaus, 2015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916832"/>
            <a:ext cx="1425823" cy="1177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2"/>
          <p:cNvSpPr>
            <a:spLocks noGrp="1"/>
          </p:cNvSpPr>
          <p:nvPr>
            <p:ph idx="1"/>
          </p:nvPr>
        </p:nvSpPr>
        <p:spPr>
          <a:xfrm>
            <a:off x="374848" y="476250"/>
            <a:ext cx="8229600" cy="1584325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pt-BR" alt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3: </a:t>
            </a:r>
            <a:r>
              <a:rPr lang="pt-BR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a adesão dos hipertensos e/ou diabéticos</a:t>
            </a:r>
          </a:p>
          <a:p>
            <a:pPr marL="0" indent="0" algn="just">
              <a:buFont typeface="Arial" charset="0"/>
              <a:buNone/>
            </a:pPr>
            <a:r>
              <a:rPr lang="pt-BR" alt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2.3/2.4:</a:t>
            </a:r>
            <a:r>
              <a:rPr lang="pt-BR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Garantir a 100% dos hipertensos a realização de exames complementares em dia de acordo com o protocolo</a:t>
            </a:r>
          </a:p>
          <a:p>
            <a:pPr marL="0" indent="0" algn="just">
              <a:buFont typeface="Arial" charset="0"/>
              <a:buNone/>
            </a:pPr>
            <a:endParaRPr lang="pt-BR" alt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34" y="1916832"/>
            <a:ext cx="4031642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752" y="1916832"/>
            <a:ext cx="4319728" cy="252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526256" y="5879013"/>
            <a:ext cx="83662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Font typeface="Arial" charset="0"/>
              <a:buNone/>
            </a:pPr>
            <a:r>
              <a:rPr lang="pt-BR" alt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Meta próxima a ser atingida, problemas de material tanto no laboratório distrital como demais laboratórios.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324334" y="4581128"/>
            <a:ext cx="38890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71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</a:p>
        </p:txBody>
      </p:sp>
      <p:sp>
        <p:nvSpPr>
          <p:cNvPr id="7" name="Retângulo 6"/>
          <p:cNvSpPr/>
          <p:nvPr/>
        </p:nvSpPr>
        <p:spPr>
          <a:xfrm>
            <a:off x="4859389" y="4593902"/>
            <a:ext cx="38890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53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404814"/>
            <a:ext cx="8507413" cy="1295994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pt-BR" altLang="es-ES" sz="2000" b="1" dirty="0" smtClean="0">
                <a:latin typeface="Arial" charset="0"/>
                <a:cs typeface="Arial" charset="0"/>
              </a:rPr>
              <a:t>Objetivo 2. </a:t>
            </a:r>
            <a:r>
              <a:rPr lang="pt-BR" altLang="es-ES" sz="2000" dirty="0" smtClean="0">
                <a:latin typeface="Arial" charset="0"/>
                <a:cs typeface="Arial" charset="0"/>
              </a:rPr>
              <a:t>Melhorar a adesão dos hipertensos e/ou diabéticos</a:t>
            </a:r>
          </a:p>
          <a:p>
            <a:pPr marL="0" indent="0" algn="just">
              <a:buFont typeface="Arial" charset="0"/>
              <a:buNone/>
            </a:pPr>
            <a:r>
              <a:rPr lang="pt-BR" altLang="es-ES" sz="2000" b="1" dirty="0" smtClean="0">
                <a:latin typeface="Arial" charset="0"/>
                <a:cs typeface="Arial" charset="0"/>
              </a:rPr>
              <a:t>Meta 2.5/2.6: </a:t>
            </a:r>
            <a:r>
              <a:rPr lang="pt-BR" altLang="es-ES" sz="2000" dirty="0" smtClean="0">
                <a:latin typeface="Arial" charset="0"/>
                <a:cs typeface="Arial" charset="0"/>
              </a:rPr>
              <a:t>Priorizar a prescrição de medicamentos da farmácia popular para 100% dos hipertensos cadastrados na unidade de saúde.</a:t>
            </a:r>
          </a:p>
          <a:p>
            <a:pPr marL="0" indent="0" algn="just">
              <a:buFont typeface="Arial" charset="0"/>
              <a:buNone/>
            </a:pPr>
            <a:endParaRPr lang="pt-BR" altLang="es-ES" sz="2000" dirty="0" smtClean="0">
              <a:latin typeface="Arial" charset="0"/>
              <a:cs typeface="Arial" charset="0"/>
            </a:endParaRP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61" y="1844824"/>
            <a:ext cx="4022569" cy="256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30188" y="5746030"/>
            <a:ext cx="8734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Font typeface="Arial" charset="0"/>
              <a:buNone/>
            </a:pPr>
            <a:r>
              <a:rPr lang="pt-BR" altLang="es-ES" dirty="0">
                <a:latin typeface="Arial" charset="0"/>
              </a:rPr>
              <a:t>Meta atingida. Foi revisada a disponibilidade de medicamentos da farmácia popular assim como a lista das farmácia popular próximo a comunidade. O pedido de reposição dos medicamentos foi feito com anelação. </a:t>
            </a:r>
            <a:endParaRPr lang="es-ES" altLang="es-ES" dirty="0">
              <a:latin typeface="Arial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16016" y="2780928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meses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66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58187" y="4547023"/>
            <a:ext cx="406704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1º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2º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88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3º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716016" y="1797549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Proporção de diabéticos </a:t>
            </a: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prescrição de medicamentos da Farmácia </a:t>
            </a: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popular</a:t>
            </a:r>
            <a:endParaRPr lang="pt-B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950" y="188913"/>
            <a:ext cx="8578850" cy="1655911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Objetivo 2.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do atendimento ao usuário hipertenso e/ou diabético realizado na unidade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2.7/ 2.8: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Realizar avaliação da necessidade de atendimento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odontológico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100% dos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diabéticos.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72816"/>
            <a:ext cx="3816423" cy="2458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635" y="1782561"/>
            <a:ext cx="3960813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539552" y="5818038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parcialmente atingida devido a grande demanda de consultas odontológicas além de reconhecer o grande esforço dos colegas de odontologia. Esperamos melhorar nos próximos meses. </a:t>
            </a:r>
          </a:p>
        </p:txBody>
      </p:sp>
      <p:sp>
        <p:nvSpPr>
          <p:cNvPr id="6" name="Retângulo 5"/>
          <p:cNvSpPr/>
          <p:nvPr/>
        </p:nvSpPr>
        <p:spPr>
          <a:xfrm>
            <a:off x="324334" y="4509120"/>
            <a:ext cx="38890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73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</a:p>
        </p:txBody>
      </p:sp>
      <p:sp>
        <p:nvSpPr>
          <p:cNvPr id="7" name="Retângulo 6"/>
          <p:cNvSpPr/>
          <p:nvPr/>
        </p:nvSpPr>
        <p:spPr>
          <a:xfrm>
            <a:off x="4859389" y="4521894"/>
            <a:ext cx="38890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55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29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2"/>
          <p:cNvSpPr>
            <a:spLocks noGrp="1"/>
          </p:cNvSpPr>
          <p:nvPr>
            <p:ph idx="1"/>
          </p:nvPr>
        </p:nvSpPr>
        <p:spPr>
          <a:xfrm>
            <a:off x="250825" y="475928"/>
            <a:ext cx="8713788" cy="158492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t-BR" altLang="es-ES" sz="2000" b="1" dirty="0" smtClean="0">
                <a:latin typeface="Arial" charset="0"/>
                <a:cs typeface="Arial" charset="0"/>
              </a:rPr>
              <a:t>Objetivo 3: </a:t>
            </a:r>
            <a:r>
              <a:rPr lang="pt-BR" altLang="es-ES" sz="2000" dirty="0" smtClean="0">
                <a:latin typeface="Arial" charset="0"/>
                <a:cs typeface="Arial" charset="0"/>
              </a:rPr>
              <a:t>Melhorar a adesão do hipertenso e/ou diabético ao programa.</a:t>
            </a:r>
          </a:p>
          <a:p>
            <a:pPr marL="0" indent="0">
              <a:buFont typeface="Arial" charset="0"/>
              <a:buNone/>
            </a:pPr>
            <a:r>
              <a:rPr lang="pt-BR" altLang="es-ES" sz="2000" b="1" dirty="0" smtClean="0">
                <a:latin typeface="Arial" charset="0"/>
                <a:cs typeface="Arial" charset="0"/>
              </a:rPr>
              <a:t>Meta 3.1/3.2: </a:t>
            </a:r>
            <a:r>
              <a:rPr lang="pt-BR" altLang="es-ES" sz="2000" dirty="0" smtClean="0">
                <a:latin typeface="Arial" charset="0"/>
                <a:cs typeface="Arial" charset="0"/>
              </a:rPr>
              <a:t>Buscar 100% dos hipertensos e diabéticos faltosos às consultas na unidade de saúde conforme a periodicidade recomendada.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4033897" cy="2301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356" y="1988840"/>
            <a:ext cx="4136116" cy="2301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468350" y="4509120"/>
            <a:ext cx="38890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55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53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003405" y="4521894"/>
            <a:ext cx="38890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</a:p>
        </p:txBody>
      </p:sp>
      <p:sp>
        <p:nvSpPr>
          <p:cNvPr id="2" name="Retângulo 1"/>
          <p:cNvSpPr/>
          <p:nvPr/>
        </p:nvSpPr>
        <p:spPr>
          <a:xfrm>
            <a:off x="446645" y="5805264"/>
            <a:ext cx="83020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charset="0"/>
              <a:buNone/>
            </a:pPr>
            <a:r>
              <a:rPr lang="pt-BR" altLang="es-ES" dirty="0">
                <a:latin typeface="Arial" charset="0"/>
              </a:rPr>
              <a:t>Meta parcialmente atingida. A falta de profissional, a diminuição dos agentes comunitários de saúde assim como a inacessibilidade de algumas ruas são entre outras causas.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1728043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4.1/4.2: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Manter ficha de acompanhamento de 100% dos hipertensos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 diabéticos cadastrados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na unidade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31" y="2026696"/>
            <a:ext cx="4032894" cy="249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392" y="1988840"/>
            <a:ext cx="4058296" cy="249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86320" y="5818038"/>
            <a:ext cx="82621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quase atingida aos 100%. A revisão sistemática dos prontuários clínicos pela enfermeira e pelo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médico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A contribuição das técnicas foram muito importante para alcançar essa meta </a:t>
            </a:r>
          </a:p>
        </p:txBody>
      </p:sp>
      <p:sp>
        <p:nvSpPr>
          <p:cNvPr id="6" name="Retângulo 5"/>
          <p:cNvSpPr/>
          <p:nvPr/>
        </p:nvSpPr>
        <p:spPr>
          <a:xfrm>
            <a:off x="468350" y="4509120"/>
            <a:ext cx="38890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85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88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38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003405" y="4521894"/>
            <a:ext cx="38890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59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1799481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t-BR" altLang="es-ES" sz="2000" b="1" dirty="0" smtClean="0">
                <a:latin typeface="Arial" charset="0"/>
                <a:cs typeface="Arial" charset="0"/>
              </a:rPr>
              <a:t>Objetivo 5: </a:t>
            </a:r>
            <a:r>
              <a:rPr lang="pt-BR" altLang="es-ES" sz="2000" dirty="0" smtClean="0">
                <a:latin typeface="Arial" charset="0"/>
                <a:cs typeface="Arial" charset="0"/>
              </a:rPr>
              <a:t>Mapear hipertensos e diabéticos de risco para doença cardiovascular.</a:t>
            </a:r>
          </a:p>
          <a:p>
            <a:pPr marL="0" indent="0">
              <a:buFont typeface="Arial" charset="0"/>
              <a:buNone/>
            </a:pPr>
            <a:r>
              <a:rPr lang="pt-BR" altLang="es-ES" sz="2000" b="1" dirty="0" smtClean="0">
                <a:latin typeface="Arial" charset="0"/>
                <a:cs typeface="Arial" charset="0"/>
              </a:rPr>
              <a:t>Meta 5.1/5.2: </a:t>
            </a:r>
            <a:r>
              <a:rPr lang="pt-BR" altLang="es-ES" sz="2000" dirty="0" smtClean="0">
                <a:latin typeface="Arial" charset="0"/>
                <a:cs typeface="Arial" charset="0"/>
              </a:rPr>
              <a:t>Realizar estratificação do risco cardiovascular em 100% dos hipertensos e diabéticos cadastrados na unidade de saúde.</a:t>
            </a:r>
          </a:p>
          <a:p>
            <a:pPr marL="0" indent="0">
              <a:buFont typeface="Arial" charset="0"/>
              <a:buNone/>
            </a:pPr>
            <a:endParaRPr lang="pt-BR" altLang="es-ES" sz="2400" dirty="0" smtClean="0">
              <a:latin typeface="Arial" charset="0"/>
              <a:cs typeface="Arial" charset="0"/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97" y="2060848"/>
            <a:ext cx="4247703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87550" y="5951021"/>
            <a:ext cx="81889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charset="0"/>
              <a:buNone/>
            </a:pPr>
            <a:r>
              <a:rPr lang="pt-BR" altLang="es-ES" dirty="0">
                <a:latin typeface="Arial" charset="0"/>
              </a:rPr>
              <a:t>Meta atingida. Só um paciente faltoso que não foi realizado a estratificação do risco cardiovascular.</a:t>
            </a:r>
            <a:endParaRPr lang="es-ES" altLang="es-ES" dirty="0">
              <a:latin typeface="Arial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88024" y="3186842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meses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66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30195" y="4799474"/>
            <a:ext cx="406704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1º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2º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88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3º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788024" y="1844824"/>
            <a:ext cx="3880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Proporção de diabéticos com estratificação de risco cardiovascular por exame clínico em dia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404664"/>
            <a:ext cx="8686800" cy="1584176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6: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Promoção da saúde.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6.1/6.2: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nutricional sobre alimentação saudável a 100% dos hipertensos.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800" dirty="0" smtClean="0"/>
          </a:p>
        </p:txBody>
      </p:sp>
      <p:sp>
        <p:nvSpPr>
          <p:cNvPr id="2" name="Retângulo 1"/>
          <p:cNvSpPr/>
          <p:nvPr/>
        </p:nvSpPr>
        <p:spPr>
          <a:xfrm>
            <a:off x="395536" y="5373216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Foi realizado palestras de orientação para nossos usuários. Desde o acolhimento se enfatiza sobre alimentação saudável, em fim a contribuição de todos foi importante.  </a:t>
            </a:r>
          </a:p>
        </p:txBody>
      </p:sp>
      <p:sp>
        <p:nvSpPr>
          <p:cNvPr id="6" name="Retângulo 5"/>
          <p:cNvSpPr/>
          <p:nvPr/>
        </p:nvSpPr>
        <p:spPr>
          <a:xfrm rot="10800000" flipV="1">
            <a:off x="4788024" y="1806026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Proporção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orientação nutricional sobre alimentação saudável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860032" y="3042826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meses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66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 rot="10800000" flipV="1">
            <a:off x="539552" y="1844824"/>
            <a:ext cx="3744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Proporção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orientação nutricional sobre alimentação saudável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83568" y="3081624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meses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88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88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38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165576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pt-BR" altLang="es-ES" sz="2000" b="1" dirty="0" smtClean="0">
                <a:latin typeface="Arial" charset="0"/>
                <a:cs typeface="Arial" charset="0"/>
              </a:rPr>
              <a:t>Objetivo 6: </a:t>
            </a:r>
            <a:r>
              <a:rPr lang="pt-BR" altLang="es-ES" sz="2000" dirty="0" smtClean="0">
                <a:latin typeface="Arial" charset="0"/>
                <a:cs typeface="Arial" charset="0"/>
              </a:rPr>
              <a:t>Promoção da saúde</a:t>
            </a:r>
          </a:p>
          <a:p>
            <a:pPr marL="0" indent="0" algn="just">
              <a:buFont typeface="Arial" charset="0"/>
              <a:buNone/>
            </a:pPr>
            <a:r>
              <a:rPr lang="pt-BR" altLang="es-ES" sz="2000" b="1" dirty="0" smtClean="0">
                <a:latin typeface="Arial" charset="0"/>
                <a:cs typeface="Arial" charset="0"/>
              </a:rPr>
              <a:t>Meta 6.3/6.4: </a:t>
            </a:r>
            <a:r>
              <a:rPr lang="pt-BR" altLang="es-ES" sz="2000" dirty="0" smtClean="0">
                <a:latin typeface="Arial" charset="0"/>
                <a:cs typeface="Arial" charset="0"/>
              </a:rPr>
              <a:t>Garantir orientação em relação à prática de atividade física regular a 100% dos diabéticos.</a:t>
            </a:r>
          </a:p>
          <a:p>
            <a:pPr marL="0" indent="0">
              <a:buFont typeface="Arial" charset="0"/>
              <a:buNone/>
            </a:pPr>
            <a:endParaRPr lang="pt-BR" altLang="es-ES" sz="2800" dirty="0" smtClean="0"/>
          </a:p>
        </p:txBody>
      </p:sp>
      <p:sp>
        <p:nvSpPr>
          <p:cNvPr id="2" name="Retângulo 1"/>
          <p:cNvSpPr/>
          <p:nvPr/>
        </p:nvSpPr>
        <p:spPr>
          <a:xfrm>
            <a:off x="295250" y="5661248"/>
            <a:ext cx="85972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Font typeface="Arial" charset="0"/>
              <a:buNone/>
            </a:pPr>
            <a:r>
              <a:rPr lang="pt-BR" altLang="es-ES" dirty="0">
                <a:latin typeface="Arial" panose="020B0604020202020204" pitchFamily="34" charset="0"/>
                <a:cs typeface="Arial" panose="020B0604020202020204" pitchFamily="34" charset="0"/>
              </a:rPr>
              <a:t>Essa meta foi atingida pelo empenho da equipe para procurar estratégias de orientação para uma população carente. Foi montado dois grupos para facilitar a pratica de atividade </a:t>
            </a:r>
            <a:r>
              <a:rPr lang="pt-BR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física</a:t>
            </a:r>
            <a:r>
              <a:rPr lang="pt-BR" altLang="es-ES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s-ES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 rot="10800000" flipV="1">
            <a:off x="4572000" y="1931347"/>
            <a:ext cx="3888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Proporção de diabéticos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 orientação sobre a pratica de atividade física regular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644008" y="322749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meses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60 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66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38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 rot="10800000" flipV="1">
            <a:off x="395536" y="1931348"/>
            <a:ext cx="3888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Proporção de hipertensos com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orientação sobre a pratica de atividade física regular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11560" y="322749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meses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88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88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38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393973"/>
            <a:ext cx="8229600" cy="1666875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pt-BR" altLang="es-ES" sz="2000" b="1" dirty="0" smtClean="0">
                <a:latin typeface="Arial" charset="0"/>
                <a:cs typeface="Arial" charset="0"/>
              </a:rPr>
              <a:t>Objetivo 6: </a:t>
            </a:r>
            <a:r>
              <a:rPr lang="pt-BR" altLang="es-ES" sz="2000" dirty="0" smtClean="0">
                <a:latin typeface="Arial" charset="0"/>
                <a:cs typeface="Arial" charset="0"/>
              </a:rPr>
              <a:t>Promoção da saúde. </a:t>
            </a:r>
          </a:p>
          <a:p>
            <a:pPr marL="0" indent="0" algn="just">
              <a:buFont typeface="Arial" charset="0"/>
              <a:buNone/>
            </a:pPr>
            <a:r>
              <a:rPr lang="pt-BR" altLang="es-ES" sz="2000" b="1" dirty="0" smtClean="0">
                <a:latin typeface="Arial" charset="0"/>
                <a:cs typeface="Arial" charset="0"/>
              </a:rPr>
              <a:t>Meta 6.5/6.6: </a:t>
            </a:r>
            <a:r>
              <a:rPr lang="pt-BR" altLang="es-ES" sz="2000" dirty="0" smtClean="0">
                <a:latin typeface="Arial" charset="0"/>
                <a:cs typeface="Arial" charset="0"/>
              </a:rPr>
              <a:t>Garantir orientação sobre os riscos do tabagismo a 100% dos hipertensos e diabéticos.</a:t>
            </a:r>
          </a:p>
        </p:txBody>
      </p:sp>
      <p:sp>
        <p:nvSpPr>
          <p:cNvPr id="2" name="Retângulo 1"/>
          <p:cNvSpPr/>
          <p:nvPr/>
        </p:nvSpPr>
        <p:spPr>
          <a:xfrm>
            <a:off x="325740" y="5229200"/>
            <a:ext cx="84947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Font typeface="Arial" charset="0"/>
              <a:buNone/>
            </a:pPr>
            <a:r>
              <a:rPr lang="pt-BR" altLang="es-ES" dirty="0">
                <a:latin typeface="Arial" charset="0"/>
              </a:rPr>
              <a:t>A dinâmica da equipe para orientar aos usuários tanto nas rodas de conversa, palestras como nas consultas e visitas domiciliares favorecerem chegar a orientar a todos os usuários sobre os riscos do </a:t>
            </a:r>
            <a:r>
              <a:rPr lang="pt-BR" altLang="es-ES" dirty="0" smtClean="0">
                <a:latin typeface="Arial" charset="0"/>
              </a:rPr>
              <a:t>tabagismo</a:t>
            </a:r>
            <a:r>
              <a:rPr lang="pt-BR" altLang="es-ES" dirty="0">
                <a:latin typeface="Arial" charset="0"/>
              </a:rPr>
              <a:t>. </a:t>
            </a:r>
          </a:p>
        </p:txBody>
      </p:sp>
      <p:sp>
        <p:nvSpPr>
          <p:cNvPr id="6" name="Espaço Reservado para Conteúdo 3"/>
          <p:cNvSpPr txBox="1">
            <a:spLocks/>
          </p:cNvSpPr>
          <p:nvPr/>
        </p:nvSpPr>
        <p:spPr>
          <a:xfrm>
            <a:off x="4514800" y="2035409"/>
            <a:ext cx="3801616" cy="7311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Arial" charset="0"/>
              <a:buNone/>
            </a:pPr>
            <a:r>
              <a:rPr lang="pt-BR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Proporção diabéticos com orientação sobre risco do tabagismo</a:t>
            </a:r>
          </a:p>
          <a:p>
            <a:pPr marL="0" indent="0" algn="just">
              <a:buFont typeface="Arial" charset="0"/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>
          <a:xfrm>
            <a:off x="395536" y="2060848"/>
            <a:ext cx="3657600" cy="10081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Arial" charset="0"/>
              <a:buNone/>
            </a:pPr>
            <a:r>
              <a:rPr lang="pt-BR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Proporção hipertensos com orientação sobre risco do tabagismo</a:t>
            </a:r>
          </a:p>
          <a:p>
            <a:pPr marL="0" indent="0" algn="just">
              <a:buFont typeface="Arial" charset="0"/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44008" y="322749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meses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66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11560" y="3227492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meses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88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88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38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3375"/>
            <a:ext cx="8578850" cy="1511449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6: </a:t>
            </a:r>
            <a:r>
              <a:rPr lang="pt-B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Promoção da saúde.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6.7/6.8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higiene bucal a 100% dos pacientes diabéticos.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800" dirty="0" smtClean="0"/>
          </a:p>
        </p:txBody>
      </p:sp>
      <p:sp>
        <p:nvSpPr>
          <p:cNvPr id="2" name="Retângulo 1"/>
          <p:cNvSpPr/>
          <p:nvPr/>
        </p:nvSpPr>
        <p:spPr>
          <a:xfrm>
            <a:off x="437838" y="5517232"/>
            <a:ext cx="84546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colaboração de toda a equipe, a capacitação pela dentista, as orientações através de visitas domiciliares são as contribuições para atingir essa meta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644008" y="3371508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meses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60 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66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11560" y="3371508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meses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88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88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38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>
          <a:xfrm>
            <a:off x="4514800" y="2035409"/>
            <a:ext cx="3801616" cy="7311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Arial" charset="0"/>
              <a:buNone/>
            </a:pPr>
            <a:r>
              <a:rPr lang="pt-BR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Proporção diabéticos com orientação sobre higiene bucal </a:t>
            </a:r>
          </a:p>
          <a:p>
            <a:pPr marL="0" indent="0" algn="just">
              <a:buFont typeface="Arial" charset="0"/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spaço Reservado para Conteúdo 3"/>
          <p:cNvSpPr txBox="1">
            <a:spLocks/>
          </p:cNvSpPr>
          <p:nvPr/>
        </p:nvSpPr>
        <p:spPr>
          <a:xfrm>
            <a:off x="395536" y="2060848"/>
            <a:ext cx="3657600" cy="10081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Arial" charset="0"/>
              <a:buNone/>
            </a:pPr>
            <a:r>
              <a:rPr lang="pt-BR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Indicador: </a:t>
            </a:r>
            <a:r>
              <a:rPr lang="pt-BR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Proporção hipertensos com orientação sobre higiene bucal</a:t>
            </a:r>
          </a:p>
          <a:p>
            <a:pPr marL="0" indent="0" algn="just">
              <a:buFont typeface="Arial" charset="0"/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36069" y="1700808"/>
            <a:ext cx="8155185" cy="3888433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pt-BR" sz="2400" kern="100" dirty="0" smtClean="0">
                <a:latin typeface="Arial"/>
              </a:rPr>
              <a:t>D</a:t>
            </a:r>
            <a:r>
              <a:rPr lang="pt-BR" sz="2400" kern="100" dirty="0" smtClean="0">
                <a:latin typeface="Arial"/>
                <a:ea typeface="Calibri"/>
              </a:rPr>
              <a:t>oenças cardiovasculares: principal </a:t>
            </a:r>
            <a:r>
              <a:rPr lang="pt-BR" sz="2400" kern="100" dirty="0">
                <a:latin typeface="Arial"/>
                <a:ea typeface="Calibri"/>
              </a:rPr>
              <a:t>causa de morbimortalidade na população brasileira. </a:t>
            </a:r>
            <a:r>
              <a:rPr lang="pt-BR" sz="2400" kern="100" dirty="0" smtClean="0">
                <a:latin typeface="Arial"/>
                <a:ea typeface="Calibri"/>
              </a:rPr>
              <a:t/>
            </a:r>
            <a:br>
              <a:rPr lang="pt-BR" sz="2400" kern="100" dirty="0" smtClean="0">
                <a:latin typeface="Arial"/>
                <a:ea typeface="Calibri"/>
              </a:rPr>
            </a:br>
            <a:r>
              <a:rPr lang="pt-BR" sz="2400" kern="100" dirty="0">
                <a:latin typeface="Arial"/>
                <a:ea typeface="Calibri"/>
              </a:rPr>
              <a:t/>
            </a:r>
            <a:br>
              <a:rPr lang="pt-BR" sz="2400" kern="100" dirty="0">
                <a:latin typeface="Arial"/>
                <a:ea typeface="Calibri"/>
              </a:rPr>
            </a:br>
            <a:r>
              <a:rPr lang="pt-BR" sz="2400" kern="100" dirty="0" smtClean="0">
                <a:latin typeface="Arial"/>
                <a:ea typeface="Calibri"/>
              </a:rPr>
              <a:t>Hipertensão </a:t>
            </a:r>
            <a:r>
              <a:rPr lang="pt-BR" sz="2400" kern="100" dirty="0">
                <a:latin typeface="Arial"/>
                <a:ea typeface="Calibri"/>
              </a:rPr>
              <a:t>Arterial Sistêmica (HAS) e o Diabetes Mellitus (</a:t>
            </a:r>
            <a:r>
              <a:rPr lang="pt-BR" sz="2400" kern="100" dirty="0" smtClean="0">
                <a:latin typeface="Arial"/>
                <a:ea typeface="Calibri"/>
              </a:rPr>
              <a:t>DM): principais </a:t>
            </a:r>
            <a:r>
              <a:rPr lang="pt-BR" sz="2400" kern="100" dirty="0">
                <a:latin typeface="Arial"/>
                <a:ea typeface="Calibri"/>
              </a:rPr>
              <a:t>fatores de risco para o agravamento desse cenário, </a:t>
            </a:r>
            <a:r>
              <a:rPr lang="pt-BR" sz="2400" kern="100" dirty="0" smtClean="0">
                <a:latin typeface="Arial"/>
                <a:ea typeface="Calibri"/>
              </a:rPr>
              <a:t/>
            </a:r>
            <a:br>
              <a:rPr lang="pt-BR" sz="2400" kern="100" dirty="0" smtClean="0">
                <a:latin typeface="Arial"/>
                <a:ea typeface="Calibri"/>
              </a:rPr>
            </a:br>
            <a:r>
              <a:rPr lang="pt-BR" sz="2400" kern="100" dirty="0" smtClean="0">
                <a:latin typeface="Arial"/>
                <a:ea typeface="Calibri"/>
              </a:rPr>
              <a:t/>
            </a:r>
            <a:br>
              <a:rPr lang="pt-BR" sz="2400" kern="100" dirty="0" smtClean="0">
                <a:latin typeface="Arial"/>
                <a:ea typeface="Calibri"/>
              </a:rPr>
            </a:br>
            <a:r>
              <a:rPr lang="pt-BR" sz="2400" kern="100" dirty="0" smtClean="0">
                <a:latin typeface="Arial"/>
                <a:ea typeface="Calibri"/>
              </a:rPr>
              <a:t>Estão relacionadas ao </a:t>
            </a:r>
            <a:r>
              <a:rPr lang="pt-BR" sz="2400" kern="100" dirty="0">
                <a:latin typeface="Arial"/>
                <a:ea typeface="Calibri"/>
              </a:rPr>
              <a:t>surgimento de outras doenças crônicas não transmissíveis, que trazem repercussões negativas para a qualidade de </a:t>
            </a:r>
            <a:r>
              <a:rPr lang="pt-BR" sz="2400" kern="100" dirty="0" smtClean="0">
                <a:latin typeface="Arial"/>
                <a:ea typeface="Calibri"/>
              </a:rPr>
              <a:t>vida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dirty="0"/>
          </a:p>
        </p:txBody>
      </p:sp>
      <p:sp>
        <p:nvSpPr>
          <p:cNvPr id="2" name="Retângulo 1"/>
          <p:cNvSpPr/>
          <p:nvPr/>
        </p:nvSpPr>
        <p:spPr>
          <a:xfrm>
            <a:off x="3203848" y="529516"/>
            <a:ext cx="26196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800" b="1" dirty="0"/>
          </a:p>
        </p:txBody>
      </p:sp>
      <p:sp>
        <p:nvSpPr>
          <p:cNvPr id="3" name="Retângulo 2"/>
          <p:cNvSpPr/>
          <p:nvPr/>
        </p:nvSpPr>
        <p:spPr>
          <a:xfrm>
            <a:off x="5508104" y="6361583"/>
            <a:ext cx="32415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kern="100" dirty="0" smtClean="0">
                <a:latin typeface="Arial"/>
                <a:ea typeface="Calibri"/>
              </a:rPr>
              <a:t> </a:t>
            </a:r>
            <a:r>
              <a:rPr lang="pt-BR" sz="1600" kern="100" dirty="0">
                <a:latin typeface="Arial"/>
                <a:ea typeface="Calibri"/>
              </a:rPr>
              <a:t>Silva et </a:t>
            </a:r>
            <a:r>
              <a:rPr lang="pt-BR" sz="1600" kern="100" dirty="0" smtClean="0">
                <a:latin typeface="Arial"/>
                <a:ea typeface="Calibri"/>
              </a:rPr>
              <a:t>al., 2008; ROCHA</a:t>
            </a:r>
            <a:r>
              <a:rPr lang="pt-BR" sz="1600" kern="100" dirty="0">
                <a:latin typeface="Arial"/>
                <a:ea typeface="Calibri"/>
              </a:rPr>
              <a:t>, </a:t>
            </a:r>
            <a:r>
              <a:rPr lang="pt-BR" sz="1600" kern="100" dirty="0" smtClean="0">
                <a:latin typeface="Arial"/>
                <a:ea typeface="Calibri"/>
              </a:rPr>
              <a:t>2010</a:t>
            </a:r>
            <a:endParaRPr lang="pt-BR"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s-ES" sz="3200" b="1" dirty="0" smtClean="0">
                <a:latin typeface="Arial" charset="0"/>
                <a:cs typeface="Arial" charset="0"/>
              </a:rPr>
              <a:t>Discussão</a:t>
            </a:r>
            <a:endParaRPr lang="es-ES" altLang="es-ES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Ampliação da cobertura da atenção aos hipertensos e diabéticos.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Sistematização do atendimento.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dos registros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Qualificação da assistência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Impactos positivos para a equipe: discussões, novos conhecimentos,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elhora na atenção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Impactos para a comunidade: obtenção de informações necessárias com maior acessibilidade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Mais vinculo com a equipe 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ontinuidade no acompanhamento com ajustes na planilha de coleção de dados. 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s-ES" sz="2400" b="1" dirty="0" smtClean="0">
                <a:latin typeface="Arial" charset="0"/>
                <a:cs typeface="Arial" charset="0"/>
              </a:rPr>
              <a:t>Reflexão critica sobre o processo pessoal de aprendizagem e na implementação da intervenção </a:t>
            </a:r>
            <a:endParaRPr lang="es-ES" altLang="es-ES" sz="2400" b="1" dirty="0" smtClean="0">
              <a:latin typeface="Arial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Aquisição de novos e conhecimento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esenvolvimento profissional e pessoal.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Melhor pratica profissional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Apoio a atuação dos profissionais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Superação de obstáculos diários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Familiarização com a Atenção Primaria de Saúde brasileira.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Importância dos registros para planejar novas ações.   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79165"/>
            <a:ext cx="8229600" cy="5362203"/>
          </a:xfrm>
        </p:spPr>
        <p:txBody>
          <a:bodyPr rtlCol="0">
            <a:no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intervenção permitiu: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Ampliar a cobertura aos usuários cadastrando 214 usuários hipertensos e 156 usuários diabéticos 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Capacitação da equipe para acolher, atender e acompanhar aos hipertensos e diabéticos da área 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a qualidade do atendimento 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Formação de grupos de hipertensos para promover a saúde, prevenir doenças e complicações e praticar atividade física regular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 do risco cardiovascular em todos os pacientes atendidos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Orientar sobre o risco do tabagismo a todos os usuários hipertensos e diabéticos atendidos</a:t>
            </a: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Reorganizar o programa de atenção ao hipertenso e diabético obtendo o engajamento tanto dos profissionais como dos comunitários.</a:t>
            </a:r>
          </a:p>
        </p:txBody>
      </p:sp>
      <p:sp>
        <p:nvSpPr>
          <p:cNvPr id="2" name="Retângulo 1"/>
          <p:cNvSpPr/>
          <p:nvPr/>
        </p:nvSpPr>
        <p:spPr>
          <a:xfrm>
            <a:off x="3294417" y="548680"/>
            <a:ext cx="19976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s-ES" smtClean="0"/>
              <a:t>Referências bibliograficas </a:t>
            </a:r>
            <a:endParaRPr lang="es-ES" altLang="es-ES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457200" indent="-457200" algn="just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Ministério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Saúde. Secretaria de Atenção à Saúde. Departamento de Atenção Básica. Estratégias para o cuidado da pessoa com doença crônica diabetes mellitus. Cadernos de Atenção Básica, n° 36, Brasília – DF, 2013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2. Ministério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Saúde. Secretaria de Atenção à Saúde. Departamento de Atenção Básica. Estratégias para o cuidado da pessoa com doença crônica hipertensão arterial sistêmica. Cadernos de Atenção Básica, n° 37, Brasília – DF, 2013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3. Ministério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Saúde. Secretaria de Atenção à Saúde. Departamento de Atenção Básica. Hipertensão arterial sistêmica para o Sistema Único de Saúde. Caderno de Atenção Básica nº 15. Brasília: Ministério da Saúde, 2006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4. Ministério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Saúde. Secretaria de Atenção à Saúde. Departamento de Atenção Básica. Diabetes Mellitus Caderno de Atenção Básica nº 16. Brasília: Ministério da Saúde, 2006.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5. Ministério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Saúde. Secretaria de Atenção à Saúde. Cadernos de Atenção Básica 14. Prevenção clínica de doenças cardiovasculares, cerebrovasculares e renais. Brasília; 2006.6.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AGRADECIMENTOS 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pt-BR" dirty="0" smtClean="0"/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Deus por tudo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 equipe da UBSF L09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UFPEL pela oportunidade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Camila pelo acompanhamento e as orientações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Dr. Jefferson pela supervisão e acompanhamento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Ao Ernande pelo apoio oferecido durante o curso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todos que me ajudaram de uma ou outra maneira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973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/>
          <a:lstStyle/>
          <a:p>
            <a:r>
              <a:rPr lang="pt-BR" alt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CARACTERIZAÇÃO DO MUNICIPIO</a:t>
            </a:r>
            <a:endParaRPr lang="es-ES" alt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s-ES" dirty="0" smtClean="0"/>
              <a:t>Manaus</a:t>
            </a:r>
            <a:r>
              <a:rPr lang="es-ES" dirty="0"/>
              <a:t>:</a:t>
            </a:r>
            <a:r>
              <a:rPr lang="es-ES" dirty="0" smtClean="0"/>
              <a:t> 2 </a:t>
            </a:r>
            <a:r>
              <a:rPr lang="es-ES" dirty="0"/>
              <a:t>020 301 </a:t>
            </a:r>
            <a:r>
              <a:rPr lang="es-ES" dirty="0" smtClean="0"/>
              <a:t>habitantes (IBGE 2014)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dirty="0"/>
              <a:t> Região Norte do </a:t>
            </a:r>
            <a:r>
              <a:rPr lang="pt-BR" dirty="0" smtClean="0"/>
              <a:t>Brasil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dirty="0"/>
              <a:t> </a:t>
            </a:r>
            <a:r>
              <a:rPr lang="pt-BR" dirty="0" smtClean="0"/>
              <a:t>158 Unidades Básicas de Saúde da Família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dirty="0"/>
              <a:t> </a:t>
            </a:r>
            <a:r>
              <a:rPr lang="pt-BR" dirty="0" smtClean="0"/>
              <a:t>10 Maternidades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dirty="0"/>
              <a:t> </a:t>
            </a:r>
            <a:r>
              <a:rPr lang="pt-BR" dirty="0" smtClean="0"/>
              <a:t>16 Hospitais de grande porte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dirty="0"/>
              <a:t> </a:t>
            </a:r>
            <a:r>
              <a:rPr lang="pt-BR" dirty="0" smtClean="0"/>
              <a:t>8 Policlínicas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pt-BR" dirty="0"/>
              <a:t> </a:t>
            </a:r>
            <a:r>
              <a:rPr lang="pt-BR" dirty="0" smtClean="0"/>
              <a:t>10 Serviços de Pronto Atendimento </a:t>
            </a:r>
          </a:p>
        </p:txBody>
      </p:sp>
      <p:sp>
        <p:nvSpPr>
          <p:cNvPr id="4" name="Retângulo 3"/>
          <p:cNvSpPr/>
          <p:nvPr/>
        </p:nvSpPr>
        <p:spPr>
          <a:xfrm>
            <a:off x="3203848" y="529516"/>
            <a:ext cx="26196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/>
          <a:lstStyle/>
          <a:p>
            <a:r>
              <a:rPr lang="es-ES" alt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CARACTERIZAÇÃO DA UBSF L09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BR" altLang="es-ES" dirty="0" smtClean="0"/>
              <a:t> 1 Equipe de ESF com Saúde bucal </a:t>
            </a:r>
          </a:p>
          <a:p>
            <a:pPr>
              <a:buFont typeface="Wingdings" pitchFamily="2" charset="2"/>
              <a:buChar char="v"/>
            </a:pPr>
            <a:r>
              <a:rPr lang="pt-BR" altLang="es-ES" dirty="0" smtClean="0"/>
              <a:t> 3977 comunitários na área de abrangência</a:t>
            </a:r>
          </a:p>
          <a:p>
            <a:pPr>
              <a:buFont typeface="Wingdings" pitchFamily="2" charset="2"/>
              <a:buChar char="v"/>
            </a:pPr>
            <a:r>
              <a:rPr lang="pt-BR" altLang="es-ES" dirty="0" smtClean="0"/>
              <a:t>Um médico, uma enfermeira, uma cirurgião-dentista, duas técnicas de enfermagem, um administrador e seis agentes comunitários de saúde.  </a:t>
            </a:r>
          </a:p>
          <a:p>
            <a:pPr>
              <a:buFont typeface="Wingdings" pitchFamily="2" charset="2"/>
              <a:buChar char="v"/>
            </a:pPr>
            <a:r>
              <a:rPr lang="pt-BR" altLang="es-ES" dirty="0" smtClean="0"/>
              <a:t> Sem apoio de NASF</a:t>
            </a:r>
          </a:p>
          <a:p>
            <a:pPr>
              <a:buFont typeface="Wingdings" pitchFamily="2" charset="2"/>
              <a:buChar char="v"/>
            </a:pPr>
            <a:r>
              <a:rPr lang="pt-BR" altLang="es-ES" dirty="0" smtClean="0"/>
              <a:t> 2243 pessoas com 20 anos ou mais</a:t>
            </a:r>
          </a:p>
        </p:txBody>
      </p:sp>
      <p:sp>
        <p:nvSpPr>
          <p:cNvPr id="4" name="Retângulo 3"/>
          <p:cNvSpPr/>
          <p:nvPr/>
        </p:nvSpPr>
        <p:spPr>
          <a:xfrm>
            <a:off x="3203848" y="529516"/>
            <a:ext cx="26196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80528" y="1072405"/>
            <a:ext cx="9145016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SITUAÇÃO DA AÇAO PROGRAMATICA ANTES DA INTERVENÇÃO 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359421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Estimativa de 702 hipertensos, 207 foram acompanhados na UBSF 29%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/>
              <a:t>Estimativa de 202 </a:t>
            </a:r>
            <a:r>
              <a:rPr lang="pt-BR" dirty="0" smtClean="0"/>
              <a:t>diabéticos na área, 135 cadastrados 67%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Não  havia sistematização do atendimento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Não existia busca ativa dos usuários faltosos a consultas programadas.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dirty="0"/>
          </a:p>
        </p:txBody>
      </p:sp>
      <p:sp>
        <p:nvSpPr>
          <p:cNvPr id="4" name="Retângulo 3"/>
          <p:cNvSpPr/>
          <p:nvPr/>
        </p:nvSpPr>
        <p:spPr>
          <a:xfrm>
            <a:off x="3203848" y="529516"/>
            <a:ext cx="26196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atenção aos adultos portadores de hipertensão arterial sistêmica e/ou diabetes mellitus na zona abrangência da UBS L09, Bairro Armando Mendes, Manaus/AM.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1. Ampliar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cobertura dos hipertensos e/ou diabéticos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2. Melhorar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qualidade do atendimento ao usuário hipertenso e/ou diabético realizado na unidade de saúde.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3. Melhorar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adesão dos hipertensos e/ou diabéticos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4. Melhorar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registro das informações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5. Mapear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hipertensos e diabéticos de risco para doença cardiovascular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6. Promoção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saúde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s-ES" smtClean="0"/>
              <a:t>Metodologia</a:t>
            </a:r>
            <a:endParaRPr lang="es-ES" altLang="es-ES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dirty="0"/>
              <a:t>P</a:t>
            </a:r>
            <a:r>
              <a:rPr lang="pt-BR" sz="2800" dirty="0" smtClean="0"/>
              <a:t>eríodo </a:t>
            </a:r>
            <a:r>
              <a:rPr lang="pt-BR" sz="2800" dirty="0"/>
              <a:t>de 12 semanas </a:t>
            </a:r>
            <a:endParaRPr lang="pt-BR" sz="2800" dirty="0" smtClean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800" dirty="0" smtClean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dirty="0" smtClean="0"/>
              <a:t>Registros: Ficha-espelho, planilha de coleta de dados.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800" dirty="0" smtClean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dirty="0" smtClean="0"/>
              <a:t>Ações de acordo com os </a:t>
            </a:r>
            <a:r>
              <a:rPr lang="pt-BR" sz="2800" dirty="0"/>
              <a:t>eixos pedagógicos do curso de especialização que são: monitoramento e avaliação, organização e gestão do serviço, engajamento público e qualificação da prática clínica.</a:t>
            </a:r>
            <a:endParaRPr lang="es-E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r>
              <a:rPr lang="pt-BR" altLang="es-ES" smtClean="0"/>
              <a:t>Resultados </a:t>
            </a:r>
            <a:endParaRPr lang="es-ES" altLang="es-ES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051"/>
            <a:ext cx="8229600" cy="1944886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1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Ampliar a cobertura dos hipertensos e/ou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diabéticos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1.1 / 1.2 :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Cadastrar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100% dos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diabéticos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 área de abrangência no Programa de Atenção à Hipertensão Arterial e à Diabetes Mellitus da unidade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saúde. 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08920"/>
            <a:ext cx="3527425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08920"/>
            <a:ext cx="3672408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>
            <a:off x="937005" y="5375538"/>
            <a:ext cx="406704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1º mês : 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88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2º mês 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88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3º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257485" y="5375538"/>
            <a:ext cx="341897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1º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2º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3º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21464" y="6309320"/>
            <a:ext cx="7350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foi atingindo a meta devido a falta de recursos humanos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4608363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2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Melhorar a qualidade do atendimento ao usuário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 2.1/2.2: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Realizar exame clínico apropriado em 100% dos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hipertensos.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400" dirty="0" smtClean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213"/>
            <a:ext cx="395605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>
            <a:off x="4644008" y="1590472"/>
            <a:ext cx="4176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Indicador: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Proporção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 hipertensos com o exame clínico em dia de acordo com o protocolo.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716016" y="2754794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em todos os 3 meses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66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3º: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5536" y="5746030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Meta atingida graças a avaliação integral por toda a equipe, a revisão sistemática dos prontuários clínicos pelo medico e a enfermeira assim como a capacitação dos profissionais da equipe.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58187" y="4520889"/>
            <a:ext cx="406704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1º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87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2º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88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3º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usuários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1995</Words>
  <Application>Microsoft Office PowerPoint</Application>
  <PresentationFormat>Apresentação na tela (4:3)</PresentationFormat>
  <Paragraphs>260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Apresentação do PowerPoint</vt:lpstr>
      <vt:lpstr>Doenças cardiovasculares: principal causa de morbimortalidade na população brasileira.   Hipertensão Arterial Sistêmica (HAS) e o Diabetes Mellitus (DM): principais fatores de risco para o agravamento desse cenário,   Estão relacionadas ao surgimento de outras doenças crônicas não transmissíveis, que trazem repercussões negativas para a qualidade de vida  </vt:lpstr>
      <vt:lpstr>CARACTERIZAÇÃO DO MUNICIPIO</vt:lpstr>
      <vt:lpstr>CARACTERIZAÇÃO DA UBSF L09</vt:lpstr>
      <vt:lpstr>SITUAÇÃO DA AÇAO PROGRAMATICA ANTES DA INTERVENÇÃO </vt:lpstr>
      <vt:lpstr>Apresentação do PowerPoint</vt:lpstr>
      <vt:lpstr>Metodologia</vt:lpstr>
      <vt:lpstr>Resultados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Reflexão critica sobre o processo pessoal de aprendizagem e na implementação da intervenção </vt:lpstr>
      <vt:lpstr>Apresentação do PowerPoint</vt:lpstr>
      <vt:lpstr>Referências bibliograficas </vt:lpstr>
      <vt:lpstr>AGRADECIMENTOS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132</cp:revision>
  <dcterms:created xsi:type="dcterms:W3CDTF">2015-08-15T10:43:45Z</dcterms:created>
  <dcterms:modified xsi:type="dcterms:W3CDTF">2015-08-21T04:32:17Z</dcterms:modified>
</cp:coreProperties>
</file>