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0" r:id="rId14"/>
    <p:sldId id="274" r:id="rId15"/>
    <p:sldId id="291" r:id="rId16"/>
    <p:sldId id="275" r:id="rId17"/>
    <p:sldId id="276" r:id="rId18"/>
    <p:sldId id="292" r:id="rId19"/>
    <p:sldId id="277" r:id="rId20"/>
    <p:sldId id="293" r:id="rId21"/>
    <p:sldId id="278" r:id="rId22"/>
    <p:sldId id="294" r:id="rId23"/>
    <p:sldId id="279" r:id="rId24"/>
    <p:sldId id="295" r:id="rId25"/>
    <p:sldId id="280" r:id="rId26"/>
    <p:sldId id="296" r:id="rId27"/>
    <p:sldId id="281" r:id="rId28"/>
    <p:sldId id="297" r:id="rId29"/>
    <p:sldId id="282" r:id="rId30"/>
    <p:sldId id="298" r:id="rId31"/>
    <p:sldId id="283" r:id="rId32"/>
    <p:sldId id="299" r:id="rId33"/>
    <p:sldId id="284" r:id="rId34"/>
    <p:sldId id="300" r:id="rId35"/>
    <p:sldId id="285" r:id="rId36"/>
    <p:sldId id="301" r:id="rId37"/>
    <p:sldId id="286" r:id="rId38"/>
    <p:sldId id="302" r:id="rId39"/>
    <p:sldId id="287" r:id="rId40"/>
    <p:sldId id="288" r:id="rId41"/>
    <p:sldId id="289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&#193;BIO\Desktop\Especializa&#231;&#227;o%20-%20PROVAB\Avalia&#231;&#227;o%20da%20Interven&#231;&#227;o\Semana%2013\F&#225;bio%20Duarte%20da%20Silva%20-%20PROVAB%20-Coleta%20de%20dados%20Idosos%20+%20Sa&#250;de%20Buc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&#193;BIO\Desktop\Especializa&#231;&#227;o%20-%20PROVAB\Avalia&#231;&#227;o%20da%20Interven&#231;&#227;o\Semana%2013\F&#225;bio%20Duarte%20da%20Silva%20-%20PROVAB%20-Coleta%20de%20dados%20Idosos%20+%20Sa&#250;de%20Bucal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&#193;BIO\Desktop\Especializa&#231;&#227;o%20-%20PROVAB\Avalia&#231;&#227;o%20da%20Interven&#231;&#227;o\Semana%2013\F&#225;bio%20Duarte%20da%20Silva%20-%20PROVAB%20-Coleta%20de%20dados%20Idosos%20+%20Sa&#250;de%20Buc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y\Desktop\UFPEL%20-%20T4\AVALIA&#199;&#195;O%20PROVAB\f&#193;BIO\F&#225;bio%20Duarte%20da%20Silva%20-%20PROVAB%20-Coleta%20de%20dados%20Idosos%20+%20Sa&#250;de%20Buca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9.473867096602083E-2"/>
          <c:y val="4.772240684672651E-2"/>
          <c:w val="0.90526132903397927"/>
          <c:h val="0.825199960821068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0.32300884955752301</c:v>
                </c:pt>
                <c:pt idx="1">
                  <c:v>0.5663716814159292</c:v>
                </c:pt>
                <c:pt idx="2">
                  <c:v>0.7610619469026545</c:v>
                </c:pt>
              </c:numCache>
            </c:numRef>
          </c:val>
        </c:ser>
        <c:axId val="61379712"/>
        <c:axId val="61381248"/>
      </c:barChart>
      <c:catAx>
        <c:axId val="61379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381248"/>
        <c:crosses val="autoZero"/>
        <c:auto val="1"/>
        <c:lblAlgn val="ctr"/>
        <c:lblOffset val="100"/>
      </c:catAx>
      <c:valAx>
        <c:axId val="613812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379712"/>
        <c:crosses val="autoZero"/>
        <c:crossBetween val="between"/>
        <c:majorUnit val="0.2"/>
        <c:minorUnit val="4.00000000000001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387969360972735"/>
          <c:y val="7.7455030163114461E-2"/>
          <c:w val="0.84489880111887428"/>
          <c:h val="0.730077640818457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Indicadores!$C$70</c:f>
              <c:strCache>
                <c:ptCount val="1"/>
                <c:pt idx="0">
                  <c:v>Proporção de idosos com avaliação de alterações de mucosa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Indicadores!$D$69:$F$69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Indicadores!$D$70:$F$70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658048"/>
        <c:axId val="64696704"/>
      </c:barChart>
      <c:catAx>
        <c:axId val="64658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696704"/>
        <c:crosses val="autoZero"/>
        <c:auto val="1"/>
        <c:lblAlgn val="ctr"/>
        <c:lblOffset val="100"/>
      </c:catAx>
      <c:valAx>
        <c:axId val="64696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65804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60964382358079"/>
          <c:y val="0.13983918676832133"/>
          <c:w val="0.8445824637782382"/>
          <c:h val="0.666292269021927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idosos com avaliação da necessidade de prótese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703872"/>
        <c:axId val="64726144"/>
      </c:barChart>
      <c:catAx>
        <c:axId val="64703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726144"/>
        <c:crosses val="autoZero"/>
        <c:auto val="1"/>
        <c:lblAlgn val="ctr"/>
        <c:lblOffset val="100"/>
      </c:catAx>
      <c:valAx>
        <c:axId val="64726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70387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75317479254492"/>
          <c:y val="8.2835739282589693E-2"/>
          <c:w val="0.84646631641871162"/>
          <c:h val="0.71938046806649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831872"/>
        <c:axId val="64833408"/>
      </c:barChart>
      <c:catAx>
        <c:axId val="64831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833408"/>
        <c:crosses val="autoZero"/>
        <c:auto val="1"/>
        <c:lblAlgn val="ctr"/>
        <c:lblOffset val="100"/>
      </c:catAx>
      <c:valAx>
        <c:axId val="648334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83187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99942618508719"/>
          <c:y val="0.12299438030368925"/>
          <c:w val="0.84615384615385503"/>
          <c:h val="0.6522132586187480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idosos acamados ou com dificuldade de locomoção que receberam visita domiciliar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Indicadores!$D$34:$F$34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Indicadores!$D$35:$F$35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64869504"/>
        <c:axId val="64871040"/>
      </c:barChart>
      <c:catAx>
        <c:axId val="64869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871040"/>
        <c:crosses val="autoZero"/>
        <c:auto val="1"/>
        <c:lblAlgn val="ctr"/>
        <c:lblOffset val="100"/>
      </c:catAx>
      <c:valAx>
        <c:axId val="64871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8695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291691674177399"/>
          <c:y val="7.0992664378491416E-2"/>
          <c:w val="0.83958504147348045"/>
          <c:h val="0.741103977387441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Indicadores!$C$80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Indicadores!$D$79:$F$79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Indicadores!$D$80:$F$80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796544"/>
        <c:axId val="64798080"/>
      </c:barChart>
      <c:catAx>
        <c:axId val="64796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798080"/>
        <c:crosses val="autoZero"/>
        <c:auto val="1"/>
        <c:lblAlgn val="ctr"/>
        <c:lblOffset val="100"/>
      </c:catAx>
      <c:valAx>
        <c:axId val="64798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79654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291691674177399"/>
          <c:y val="7.0992664378491444E-2"/>
          <c:w val="0.83958504147348079"/>
          <c:h val="0.741103977387441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Indicadores!$C$80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Indicadores!$D$79:$F$79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Indicadores!$D$80:$F$80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7021056"/>
        <c:axId val="47027328"/>
      </c:barChart>
      <c:catAx>
        <c:axId val="47021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7027328"/>
        <c:crosses val="autoZero"/>
        <c:auto val="1"/>
        <c:lblAlgn val="ctr"/>
        <c:lblOffset val="100"/>
      </c:catAx>
      <c:valAx>
        <c:axId val="470273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70210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1500187993467"/>
          <c:y val="7.1163232255542594E-2"/>
          <c:w val="0.84188996114801362"/>
          <c:h val="0.733937007874015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Indicadores!$C$93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Indicadores!$D$92:$F$92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Indicadores!$D$93:$F$93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145152"/>
        <c:axId val="68146688"/>
      </c:barChart>
      <c:catAx>
        <c:axId val="68145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146688"/>
        <c:crosses val="autoZero"/>
        <c:auto val="1"/>
        <c:lblAlgn val="ctr"/>
        <c:lblOffset val="100"/>
      </c:catAx>
      <c:valAx>
        <c:axId val="681466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1451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60964382358079"/>
          <c:y val="7.7807343047636549E-2"/>
          <c:w val="0.8445824637782382"/>
          <c:h val="0.711611307207288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068096"/>
        <c:axId val="68069632"/>
      </c:barChart>
      <c:catAx>
        <c:axId val="68068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069632"/>
        <c:crosses val="autoZero"/>
        <c:auto val="1"/>
        <c:lblAlgn val="ctr"/>
        <c:lblOffset val="100"/>
      </c:catAx>
      <c:valAx>
        <c:axId val="680696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06809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8.5308468020444866E-2"/>
          <c:w val="0.84426229508195727"/>
          <c:h val="0.721843348528804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158976"/>
        <c:axId val="68160512"/>
      </c:barChart>
      <c:catAx>
        <c:axId val="6815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160512"/>
        <c:crosses val="autoZero"/>
        <c:auto val="1"/>
        <c:lblAlgn val="ctr"/>
        <c:lblOffset val="100"/>
      </c:catAx>
      <c:valAx>
        <c:axId val="681605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15897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9.1690179352581044E-2"/>
          <c:w val="0.84426229508195705"/>
          <c:h val="0.717470472440945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idosos com avaliação de risco em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184320"/>
        <c:axId val="68214784"/>
      </c:barChart>
      <c:catAx>
        <c:axId val="68184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214784"/>
        <c:crosses val="autoZero"/>
        <c:auto val="1"/>
        <c:lblAlgn val="ctr"/>
        <c:lblOffset val="100"/>
      </c:catAx>
      <c:valAx>
        <c:axId val="68214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1843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50749301498601"/>
          <c:y val="5.7692307692307723E-2"/>
          <c:w val="0.8467750271459128"/>
          <c:h val="0.733880953323047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0.43675751222921111</c:v>
                </c:pt>
                <c:pt idx="1">
                  <c:v>0.64057768460284181</c:v>
                </c:pt>
                <c:pt idx="2">
                  <c:v>0.69881201956673655</c:v>
                </c:pt>
              </c:numCache>
            </c:numRef>
          </c:val>
        </c:ser>
        <c:axId val="61450112"/>
        <c:axId val="61451648"/>
      </c:barChart>
      <c:catAx>
        <c:axId val="6145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51648"/>
        <c:crosses val="autoZero"/>
        <c:auto val="1"/>
        <c:lblAlgn val="ctr"/>
        <c:lblOffset val="100"/>
      </c:catAx>
      <c:valAx>
        <c:axId val="614516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1450112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7"/>
          <c:y val="6.999125109361351E-2"/>
          <c:w val="0.84677502714591246"/>
          <c:h val="0.744952411251623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254720"/>
        <c:axId val="68260608"/>
      </c:barChart>
      <c:catAx>
        <c:axId val="68254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260608"/>
        <c:crosses val="autoZero"/>
        <c:auto val="1"/>
        <c:lblAlgn val="ctr"/>
        <c:lblOffset val="100"/>
      </c:catAx>
      <c:valAx>
        <c:axId val="682606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2547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70020120724379"/>
          <c:y val="7.9018280609660832E-2"/>
          <c:w val="0.84708249496981891"/>
          <c:h val="0.706705960000613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284800"/>
        <c:axId val="68286336"/>
      </c:barChart>
      <c:catAx>
        <c:axId val="68284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286336"/>
        <c:crosses val="autoZero"/>
        <c:auto val="1"/>
        <c:lblAlgn val="ctr"/>
        <c:lblOffset val="100"/>
      </c:catAx>
      <c:valAx>
        <c:axId val="682863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2848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36746489104664"/>
          <c:y val="0.10082185039370065"/>
          <c:w val="0.84489880111887827"/>
          <c:h val="0.708338801399825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Indicadores!$C$118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cat>
            <c:strRef>
              <c:f>Indicadores!$D$117:$F$117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Indicadores!$D$118:$F$118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317952"/>
        <c:axId val="68319488"/>
      </c:barChart>
      <c:catAx>
        <c:axId val="68317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319488"/>
        <c:crosses val="autoZero"/>
        <c:auto val="1"/>
        <c:lblAlgn val="ctr"/>
        <c:lblOffset val="100"/>
      </c:catAx>
      <c:valAx>
        <c:axId val="683194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317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89"/>
          <c:y val="5.5159552424367861E-2"/>
          <c:w val="0.84677502714591502"/>
          <c:h val="0.751992264124881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Indicadores!$C$123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Indicadores!$D$122:$F$122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Indicadores!$D$123:$F$123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429312"/>
        <c:axId val="68430848"/>
      </c:barChart>
      <c:catAx>
        <c:axId val="68429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430848"/>
        <c:crosses val="autoZero"/>
        <c:auto val="1"/>
        <c:lblAlgn val="ctr"/>
        <c:lblOffset val="100"/>
      </c:catAx>
      <c:valAx>
        <c:axId val="684308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429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5123668692991504"/>
          <c:y val="0.1181448765604808"/>
          <c:w val="0.84677502714591246"/>
          <c:h val="0.6890912240030933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Indicadores!$C$131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Indicadores!$D$130:$F$130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Indicadores!$D$131:$F$131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467712"/>
        <c:axId val="69141248"/>
      </c:barChart>
      <c:catAx>
        <c:axId val="68467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141248"/>
        <c:crosses val="autoZero"/>
        <c:auto val="1"/>
        <c:lblAlgn val="ctr"/>
        <c:lblOffset val="100"/>
      </c:catAx>
      <c:valAx>
        <c:axId val="691412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846771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36746489104656"/>
          <c:y val="9.8327460448659934E-2"/>
          <c:w val="0.84489880111887927"/>
          <c:h val="0.699235219906903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idosos com participação em ações coletivas de educação em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69168128"/>
        <c:axId val="69169920"/>
      </c:barChart>
      <c:catAx>
        <c:axId val="69168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169920"/>
        <c:crosses val="autoZero"/>
        <c:auto val="1"/>
        <c:lblAlgn val="ctr"/>
        <c:lblOffset val="100"/>
      </c:catAx>
      <c:valAx>
        <c:axId val="691699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168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7"/>
          <c:y val="0.10053489467662696"/>
          <c:w val="0.84677502714591246"/>
          <c:h val="0.71156174708930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166528"/>
        <c:axId val="64184704"/>
      </c:barChart>
      <c:catAx>
        <c:axId val="64166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184704"/>
        <c:crosses val="autoZero"/>
        <c:auto val="1"/>
        <c:lblAlgn val="ctr"/>
        <c:lblOffset val="100"/>
      </c:catAx>
      <c:valAx>
        <c:axId val="64184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16652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507958806033768"/>
          <c:y val="7.880529993991732E-2"/>
          <c:w val="0.84920799465214769"/>
          <c:h val="0.700464851532112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229760"/>
        <c:axId val="64231296"/>
      </c:barChart>
      <c:catAx>
        <c:axId val="64229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231296"/>
        <c:crosses val="autoZero"/>
        <c:auto val="1"/>
        <c:lblAlgn val="ctr"/>
        <c:lblOffset val="100"/>
      </c:catAx>
      <c:valAx>
        <c:axId val="642312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2297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7144284479233"/>
          <c:y val="6.182994567539514E-2"/>
          <c:w val="0.8501002567574597"/>
          <c:h val="0.7251400842336568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268160"/>
        <c:axId val="64269696"/>
      </c:barChart>
      <c:catAx>
        <c:axId val="64268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269696"/>
        <c:crosses val="autoZero"/>
        <c:auto val="1"/>
        <c:lblAlgn val="ctr"/>
        <c:lblOffset val="100"/>
      </c:catAx>
      <c:valAx>
        <c:axId val="642696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26816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507958806033768"/>
          <c:y val="7.1307625008412423E-2"/>
          <c:w val="0.84920799465214769"/>
          <c:h val="0.740789016757522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4299008"/>
        <c:axId val="64300544"/>
      </c:barChart>
      <c:catAx>
        <c:axId val="64299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00544"/>
        <c:crosses val="autoZero"/>
        <c:auto val="1"/>
        <c:lblAlgn val="ctr"/>
        <c:lblOffset val="100"/>
      </c:catAx>
      <c:valAx>
        <c:axId val="64300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9900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50749301498601"/>
          <c:y val="5.0597008707244928E-2"/>
          <c:w val="0.8467750271459128"/>
          <c:h val="0.7273157521976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com acesso aos medicamentos prescritos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0.9452054794520548</c:v>
                </c:pt>
                <c:pt idx="1">
                  <c:v>0.89843749999999956</c:v>
                </c:pt>
                <c:pt idx="2">
                  <c:v>0.87790697674418805</c:v>
                </c:pt>
              </c:numCache>
            </c:numRef>
          </c:val>
        </c:ser>
        <c:axId val="64340736"/>
        <c:axId val="64342272"/>
      </c:barChart>
      <c:catAx>
        <c:axId val="64340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42272"/>
        <c:crosses val="autoZero"/>
        <c:auto val="1"/>
        <c:lblAlgn val="ctr"/>
        <c:lblOffset val="100"/>
      </c:catAx>
      <c:valAx>
        <c:axId val="643422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40736"/>
        <c:crosses val="autoZero"/>
        <c:crossBetween val="between"/>
        <c:majorUnit val="0.2"/>
        <c:minorUnit val="4.000000000000011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7"/>
          <c:y val="7.8002161494519079E-2"/>
          <c:w val="0.84677502714591246"/>
          <c:h val="0.706461633472286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0</c:v>
                </c:pt>
                <c:pt idx="1">
                  <c:v>3.125E-2</c:v>
                </c:pt>
                <c:pt idx="2">
                  <c:v>7.5581395348837233E-2</c:v>
                </c:pt>
              </c:numCache>
            </c:numRef>
          </c:val>
        </c:ser>
        <c:axId val="64111744"/>
        <c:axId val="64113280"/>
      </c:barChart>
      <c:catAx>
        <c:axId val="641117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113280"/>
        <c:crosses val="autoZero"/>
        <c:auto val="1"/>
        <c:lblAlgn val="ctr"/>
        <c:lblOffset val="100"/>
      </c:catAx>
      <c:valAx>
        <c:axId val="64113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111744"/>
        <c:crosses val="autoZero"/>
        <c:crossBetween val="between"/>
        <c:majorUnit val="0.2"/>
        <c:minorUnit val="2.0000000000000052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15001879934664"/>
          <c:y val="7.2398190045249139E-2"/>
          <c:w val="0.84188996114801362"/>
          <c:h val="0.761804729159986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idosos com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0.3846153846153848</c:v>
                </c:pt>
              </c:numCache>
            </c:numRef>
          </c:val>
        </c:ser>
        <c:axId val="64644992"/>
        <c:axId val="64646528"/>
      </c:barChart>
      <c:catAx>
        <c:axId val="64644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646528"/>
        <c:crosses val="autoZero"/>
        <c:auto val="1"/>
        <c:lblAlgn val="ctr"/>
        <c:lblOffset val="100"/>
      </c:catAx>
      <c:valAx>
        <c:axId val="646465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644992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1E56D-F0E0-4535-A042-4330E059976C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9D06-081B-479F-A291-7826E86D6C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9D06-081B-479F-A291-7826E86D6CE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9D06-081B-479F-A291-7826E86D6CE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9D06-081B-479F-A291-7826E86D6CE5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9D06-081B-479F-A291-7826E86D6CE5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9D06-081B-479F-A291-7826E86D6CE5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928825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UNIVERSIDADE ABERTA DO SUS – UNASUS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UNIVERSIDADE FEDERAL DE PELOTAS - UFPEL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Especialização em Saúde da Família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Modalidade a Distância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Turma 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143932" cy="3495684"/>
          </a:xfrm>
        </p:spPr>
        <p:txBody>
          <a:bodyPr>
            <a:normAutofit fontScale="92500" lnSpcReduction="10000"/>
          </a:bodyPr>
          <a:lstStyle/>
          <a:p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r>
              <a:rPr lang="pt-BR" sz="2800" b="1" dirty="0" smtClean="0">
                <a:solidFill>
                  <a:schemeClr val="tx1"/>
                </a:solidFill>
              </a:rPr>
              <a:t>Qualificação do cuidado à saúde de pessoas idosas 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b="1" dirty="0" smtClean="0">
                <a:solidFill>
                  <a:schemeClr val="tx1"/>
                </a:solidFill>
              </a:rPr>
              <a:t>numa UBSF de Rio Grande-RS</a:t>
            </a:r>
          </a:p>
          <a:p>
            <a:endParaRPr lang="pt-BR" sz="2800" b="1" dirty="0" smtClean="0">
              <a:solidFill>
                <a:schemeClr val="tx1"/>
              </a:solidFill>
            </a:endParaRPr>
          </a:p>
          <a:p>
            <a:endParaRPr lang="pt-BR" sz="1800" b="1" dirty="0" smtClean="0">
              <a:solidFill>
                <a:schemeClr val="tx1"/>
              </a:solidFill>
            </a:endParaRPr>
          </a:p>
          <a:p>
            <a:r>
              <a:rPr lang="pt-BR" sz="1800" b="1" dirty="0" smtClean="0">
                <a:solidFill>
                  <a:schemeClr val="tx1"/>
                </a:solidFill>
              </a:rPr>
              <a:t>Fábio Duarte da Silva</a:t>
            </a:r>
          </a:p>
          <a:p>
            <a:endParaRPr lang="pt-BR" sz="1800" b="1" dirty="0" smtClean="0">
              <a:solidFill>
                <a:schemeClr val="tx1"/>
              </a:solidFill>
            </a:endParaRPr>
          </a:p>
          <a:p>
            <a:r>
              <a:rPr lang="pt-BR" sz="1800" b="1" dirty="0" smtClean="0">
                <a:solidFill>
                  <a:schemeClr val="tx1"/>
                </a:solidFill>
              </a:rPr>
              <a:t>2014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1028" name="AutoShape 4" descr="data:image/jpeg;base64,/9j/4AAQSkZJRgABAQAAAQABAAD/2wCEAAkGBxETEhQSEhMTFRUXExoYGBUYFhYYGRgWGBgWGRcYHBUZKCggGBolGxQXITIhJSkrLi4uFx8zODMsNygtLisBCgoKDg0OGxAQGzckICQyNS0wNywvNDQvLzUsOCwsLCwsLC83LCwsNCw0LC0sLCwsLCwsLCwsLCwsLCwsLCwsLP/AABEIAKAA8AMBEQACEQEDEQH/xAAcAAEAAgMBAQEAAAAAAAAAAAAABAUDBgcCAQj/xABIEAABAwIDAgcPAgUCBAcAAAABAAIDBBEFEiEGMQdBUVORsdETFhciMjQ1VGFxcnOBk7KhwRQkQlKSI2IzQ4LSFWOUoqTh4//EABoBAQACAwEAAAAAAAAAAAAAAAADBAECBQb/xAA1EQACAQMABwUHBAMBAQAAAAAAAQIDBBESFCExQVFxBTM0UqETFTJhgbHBIpHR8CRCcuEj/9oADAMBAAIRAxEAPwDfNkdl6KWjgkkp43OdHcuN7k3K6V3d1oVpRjJ4yUba2pOlFuKzgt+83D/VYugqvrtx52TarR8qHebh/qsXQU12487Gq0fKh3m4f6rF0FNduPOxqtHyod5uH+qxdBTXbjzsarR8qHebh/qsXQU12487Gq0fKh3m4f6rF0FNduPOxqtHyod5uH+qxdBTXbjzsarR8qHebh/qsXQU12487Gq0fKh3m4f6rF0FNduPOxqtHyod5uH+qxdBTXbjzsarR8qHebh/qsXQU12487Gq0fKh3m4f6rF0FNduPOxqtHyod5uH+qxdBTXbjzsarR8qHebh/qsXQU12487Gq0fKh3m4f6rF0FNduPOxqtHyod5uH+qxdBTXbjzsarR8qHebh/qsXQU12487Gq0fKh3m4f6rF0FNduPOxqtHyod5uH+qxdBTXbjzsarR8qHebh/qsXQU12487Gq0fKh3m4f6rF0FNduPOxqtHyod5uH+qxdBTXbjzsarR8qHebh/qsXQU12487Gq0fKh3m4f6rF0FNduPOxqtHyod5uH+qxdBTXbjzsarR8qHebh/qsXQU12487Gq0fKh3m4f6rF0FNduPOxqtHyod5uH+qxdBTXbjzsarR8qNb4QtnKSGifJFAxjw9gDhe9i4A/orvZ91WqV1GUsraVb2hTjRbjHDNk2F8wpvlDrKpXviJ9S1a9zHoXyqlgIAgCAIAgCAIAgCAIAgCAIAgCAIAgCAIAgCAIAgCAIAgCA1LhR9HyfHH+YXQ7M8Qvr9inf9wyfsL5hTfKHWVDe+In1JLXuY9C+VUsBAEAQBAEAQBAEAQBAEAQBAEAQBAEAQBAEAQBAEAQBAEAQGpcKPo+T44/zC6HZniF9fsU7/uGT9hfMKb5Q6yob3xE+pJa9zHoXyqlgIAgCAIAgCAIAgCAIAgCAIAgCAIAgCAIAgCAIAgCAIAgCA1LhR9HyfHH+YXQ7M8Qvr9inf8AcMn7C+YU3yh1lQ3viJ9SS17mPQvlVLAQGGrqGRsdI8hrWtLnE8QAuSm8HEsb21qqqRxa98UVzljacpy8Rc4aknk3K7GlGJC5Nn3B9p6qnILJXOaN8b3FzSOTXd7wsSpxkE2jsuD4kyohZNH5Lhu4weNp9oOiqOLTwyVPJNWDIQBAEAQBAEAQBAEAQBAEAQBAEAQBAEAQBAEBqXCj6Pk+OP8AMLodmeIX1+xTv+4ZP2F8wpvlDrKhvfET6klr3MehfKqWAgNd4QKZ8mH1LIwXO7new3nKQT79At6bSmjWW44PRyCwV5kJJfIsYB17goge2hzOBAfK5zb8bTYA+42KqVn+olhuNzURuEAQBAEAQBAEAQBAEAQBAEAQBAEAQBAEAQBAalwo+j5Pjj/MLodmeIX1+xTv+4ZP2G8wpvlDrKhvvET6klr3Mehe3VUsEWTE4GmxmiB5C9o/dZwxk+DE4D/zov8ANvami+RjKObbRbAwvkdLSVUDA4lxie4WBOviuB0F76EKxCs8YaNHBcCNg/B80ua6qqoAwb443gl3sLyRlHuB+izKtyRhQ5nUYa2na0NbJEGgAAB7bADQAa7lWwyTYe//ABKDnYv829qYZnIOJQc7F/m3tTD5DKM8UgcAWkEHcQbg/ULAPaAIAgCAIAgCAIAgCAIAgCAIAgCAIAgCA1LhR9HyfHH+YXQ7M8Qvr9inf9wyfsL5hTfKHWVDfeIn1JLXuY9Dh0e0VfFNMI6qcDu0lgXlwAzusAH3sFNoRaWwaTLVm3GIkePJHJ8yJjlp7KBtpMlUGJUtaDTYhFBEXG8VTHG2Mxv3WcBoWnl+h5RhxlDbAZT2MmUfBQHB0bqhrKhpJLe5BzHMvZj26g2Ntd9josO4+Wwz7MhV/BdWxXLRDKAL3acp6HAda2VeLMaDRqUdO0i9h0BSZNcHo0rOQdATSGCNUUjf7R0BZTZjB+geDltsNpAOZHWVRq/GyeO42RRmwQBAEAQBAEAQBAEAQBAEAQBAEAQBAEBqXCj6Pk+OP8wuh2Z4hfX7FO/7hk/YXzCm+UOsqG98RPqSWvcx6H5/mcO7TfOk/Nyn4IxxM4K1MghNxk3HZHasAMpqp5aG/wDAqf6oTuyuv5UZ0GvJY8ojqU+KNoy4M3XanaB0VHOyUBk5iLW28mQOs3PGTvHjat3tuPYTDCGZLG43cthxeM6K295Ae7rBkwVDtFtFGGzvfB56NpPkjrKpVfjZPD4UbEozYIAgCAIAgCAIAgCAIAgCAIAgCAIAgCA1LhR9HyfHH+YXQ7M8Qvr9inf9wyfsL5hTfKHWVDe+In1JLXuY9DSK3geLnvfHWkZnudZ0IdYucXWuHDl5EVzjgSOmQ5OCesb5NRA/3tez/uTWI8jHs2QKrYGtisZHU7QTYEzBtzyDNbVZVWLMaDIkux1XyRH3TRH91sqkTDizZMEhl7gaPEWNdTf8uQSxufC7itYk25Dxe0FVrivTor2reCahQnWl7OKyQKXYKCR4jZiILjoB/DHX/wB/sUVPtehUkox3slqdmV6cdKS2Fm7glI1/jf8A4/8A+itu6XIq+yfMo5NiaUj0m3/0zv8AvVNdt2xcfZF1yOq4DTMo6KJjpM7YoheTLluN+bLc237rlZq1o4dR7t5HTpSclTW/cfYdqKNzg0Si5IA0I1O7VVY31CTwpFqXZ9xFNuO4uVbKZSy7VUbXOa6UAtJBFjoQbEfoqkr6hF4ci7Hs64lFSUd5a01Q2RrXsN2uFweUFWYTU1pLcVJwcJOMt6MdfXRwsMkjsrRbX36Ba1KsacdKW42pUp1ZaEFllaNrKLnh0FV/eFv5i0+zblf6l1dXCifUAQBAYamqZG0vkc1jRvc4gAfUotu4xkqaLa+glkMUVTE94toDymwsdx1Sp/8AJJz2Z2G1OLqZ0FnG0m1uNU0TwyWeKNxbmDXva0lt7X19oK2UW9yNco+0eMU0pIimikI3hr2uOvsBWsv040tmTK27jNWVsUTc8r2RtvbM5waLncLlZSb3DJDj2jonOa1tTAXONmgSNJJ38vsRxaWWYTy8Isg4HXiWqeTJR1W2WHRvEbqqHOXZbBwOu7UjQLfQlhyxsRjSWccS5p52vaHMIc0i4I3EKOM4yScXsZvKLi9GSwzV+FH0fJ8cf5hdLszxC+v2KN/3DJ+wvmFN8odZUN74ifUkte5j0L5VSwEBzzhqZ/KwHiFSL/WOQKe3+JkdTccnbG224dAVnO0iwWOz0YE2gHkHi9y5Hbvg31R0uxV/l/Rm87LH+bh+I/iV5bs3xMP7wPQ3/h5nTZ/Jd8J6l66fws8vH4kcVB8X6fsvD8T2/E6njA/kH/IH4hesuPCP/k8nb+LX/Ry3IvJaR6vSOl7H413ePI8/6jAAf9zeJ37H/wC16ns279vT0X8S/uTy/aNr7GelH4X/AHBz3GWf683zn/mV565f/wBp9X9z0ltL/wCUOi+x1HZzzWD5Teperte5j0PKXnfz6s1jhGrbmOAcXju9+5o/I9C5PbFb4aa6/wAHV7GpYUqn0X5NPlpSGtcRo8Gx5bGx/VcZxkkpPczsxqptpcDqOylf3amjcfKaMjve3S/1FivV2Nb2tFPjuPKX9H2VdpbntX1LOoqWMAL3NaCbAkga/VWZ1IQWZPBWhTnN4gs9DB/4tT89H/mFHrVHzr9yTVa/kf7EqGVrgHNIIO4jUdKljJSWYvYRSjKLxJYZ+a9q8amramSSUnK17mxx3u2NrSQLDdc21PGupTgoLCKcpNsvti9iZpy2VkjWBtibi4sb6XHHp9LLi3l1rTqWsYbFsbbxh/JYOta0dVULmU9+5Jb1xy8k7hkpXd3pTIQXmnIcRuJY7fry510rHSVPE95zrnRdTMdxUcGkIFY3T+qP8iuf218dD/p/g6HZXwV/+V+TovDO2+H2/wDPj6yrtt8ZQq/CcewOlBnj99+gFY7Wno2dToT9lxzd0+pvHClisv8AoUbCWQinY5wBt3QuFgDb+kZd3HdZ7PgvYxfyRHeSbqy6s03AdmH1b+5xkN3Ddy391hYb0ve0NXnCEY6UpfRbPntM2tn7eM5yloxjv2Zf0O87H4TPSw9xmkbJY3Dmgjf5Qsfbr9VzrajKlpJ7FnKXLPDgW7uvGs4yW/GG+eOPEg8KPo+T44/zC7XZniF9fsci/wC4ZP2F8wpvlDrKhvfET6klr3MehfKqWAgNG4YY74eXf2zRnpOX91NQ+M0qbjjsT9FbaIcllgJ/1v8ApP7Lj9u+DfVHS7Gf+X9Gbvst53D8R/Ery3ZviYf3gz0N/wCHmdOn8l3wnqXrpfCzy8fiRxQeT9P2Xh+J7fidUxfzB/yB1BesuPCP/k8nb+LX/RzzCKTu0rIr2zXF+Q2JHUvMWtH21VQfE9FcVPZU3PkZKaeSmnvaz2OsW8vKPcexbU51LWtnijWcIXFLHBkfEJQ+SR40DnucB7CSf3UVaenUlJcW2S0YuMIxfBJfsdQ2fNqWG/NN6l6+17mPQ8td9/PqcyxatM88kn9zvF+Hc39F5W6q+2quXPcent6So0lB8N/5Nm2oo4hSQhj2OdFYaOBJDgA7Qe0Arq9oUqatoqLWY/1nLsas3cSck/1fLluI3B9XZJnxE6SC4+JvaD+ii7HrYm6b4/gm7Xo6VNVFw+zLfhDa8wx5Guce67mgk2yu5Ff7VoyqUkorO3+Sl2TUhTqScnjZx6o0PJUczL/g5cDUavlf7M72t0fOv3R0/ZQOFJFmBacuoIsRqeJeosoOFCMWeXv5RlcScXk5Xwi7FGmkdVQgdwe+7mjfE52/3tJ6CV2KNXS/S95zZwxtImwW1D6OXKfGikIBbfceIj26/qqt7R0c3EN6X6vml+Vw/Ys2tTTxQm9j3fJv8Mt+GGZr5KR7dQ6B5HuLmKayqKdPSjueCC5hKE9GW9ZK/gviBqhf+5v6B56wub2ttubdfOX4Oh2dst6744j+TeeF2MnDyR/TLGT7r2/ddC3+MoVfhOR4H/x2fXqKi7Y8FU/vEs9k+Lh/eB1jbfZA1lPDNEbTRRAAcUjbA5fY6+oPtI49MWdXQpxT3YRHdQzUl1ZyLDcTlp5GyxEhzTu3X9hCu3FtGvDRexranyfP+VxIKFeVGWcZT2Nc1y/g77spj7KyESNFiLZhyEi/R2FcmjVcnKEtko7H/PR8C7XoqGjKLzGSyv46oreFH0fJ8cf5hdjszxC+v2OZf9wyfsL5hTfKHWVDe+In1JLXuY9C+VUsBAa9t7hElVRSwRAGR2UtBNhcOB38W5b0pKMk2ayWUcpi4M8UH9EX3R2K37eBD7ORLw/g9xOOVryyKwOtpRexFuRVb9Qr206cd7Wwns5SoXEaj3LeSoaiSCUOAyvY7cRuO4gheFpynQqaW5o9nKnCrTw9qZsVXt090Za2IMcRYuz5rX4w2w19/wCq6tTtiUoYUcPqc2n2PGM8yllGu4LhzqiVsTQbXGY/2s4z0LnW1vKtUUV9TpXNdUKbm/p1Om7TaUk/yyvUXvh59Dy9j4iHU55sk/8Am4fiP4uXnOz1/kw/vA9H2gv8afT+Da9ucGzt/iGDxmDxx/c3l946l1e1bT2kfax3rf0OT2ZdaMvZS3Pd1/8ATQS9ebwegwb7iFf3LDI7HxnxtYPqNf0uvTVq3s7JY3tYPP0qPtb6WdyeTTMJoHzyCOO2YgnXQWG9cG3t5V56ETt3FaNGGnIu+8iq5Yv8j2K97nrc0Ufe1D5/sa5BUuika8eUx17e1p1H7Ln0pSpTUlvR0pU1Ug4vczsdLO17Gvbq1zQR7jqvZwmpxUlxPFzg4ScXwMy3NTHO8hriGlxAJDRa5IGgF+VAcJ2o4Sp62N0AhbBGT4wLi6Q5TuJsA3Uaix96v07dQec5K8qjewosDpHTStDQSA4Xt79GjlJ5FV7Tuo29Fr/aSwlx27C12fbOvVT/ANYvLZuXClhksUVE9zSWtjex7t4a9zmOaCeK+oHuWvZVP2dBU5bzHaNVVa7mtxqWz+NupZmytAdYi4va9jff0j6qa8slcaLzhxeV/D6kdrdOhpLGVJYf9+RfbYcIElbH3ERCGPMHHx8znW3A6AAX149ymp0NB5IZ1NLYUezURfOA0XIH6nQD33K5vbs9G10OMmkjo9jQzc6b3RTbOjbbbfTUMv8ACRQNu2NpEr3EggiwIjA13HeeJWbe2TgsvcVK1ZubfM5G+V0jjvc9ziTbeSTcnpKvTnCnFym8JcyvGEqklGKy2ds4KsLdFA5zgRmDWj25cxLvdd36LzdpJ1qtSu90ns6I7t8lTp06C2uK29WTeFH0fJ8cf5heg7M8Qvr9jg3/AHDJ+wvmFN8odZUN74ifUkte5j0L5VSwEBiqKhrGue8hrWi5J3ADjWspKKy9xtCMpyUYrLZ4fWxjJdwHdDZn+42vp9NVj2kdm3fuNlSm84W7f8jMStiMqpsPpKoZy1kmpbnG+7TYi45Cq06FCv8AqayWoV7i2eim1xwQ27GUYN8jj7C91lB7st+XqTvtW5axn0Ligw+KEZYmNYOOw3+88auU6UKSxBYKdWtOq8zeT3XQsfG5knkFpzcWnHqtqkYyg1Lca05yjNSjv4FTQYDRMyVETRoM7X5nEWI3+6xVWnaUIYqRW7aW6t7czzSm/lguIJmPaHsIc1wuDxEFW4yUo5W1FOcXCWjLY0Uk+zFC1rnujDWgEk5nAAdioysbaKcpLYXodoXcmoxllkufBKaaOJrm5mMb4njG1iBr7dAFNK2o1YxTWUtxDC7rUpyaeG956w7BKencXxMyktsTcnTfx+5ZpWtKi3KCwYrXdaulGbySWYlCYu7CRpjAJL76WG/VSKtBw009hG6FRT9m4/q5FZJstRvJeY7lxLicztSdb/qq7sLeT0nHeWV2jcwSipbi1oaRkTBGwWa3cLk26VZp01Tjox3FSrUlUk5y3symZoIbcZiCQOMgWubfULbSWccTXReM42Hu62MGm45wd4fPK6oe1zHE5nlrvFNhqS06A8ZKVKtTQxGejjisfk2pKCllw0s8y52fwGlp2gwNBu0WedTlO63Jf2KrQtqcHpra3xe1livcVJ/olsS4LcWVWyMscJQ0sLTmDgC23HcHiVnS0dpWScnhGkd5uC1Jc6Gzcou4RPIAHLlPF7VErt1e7qtY5Y/KZPK2lQx7Snv5/wDgZweYU0MeS8teQGkv0cXbgLcqKvNJN1Xh7t34Rj2ay4qksrfv4fUuMMo8MpZRFF3Jkt7AXu4Hkudx1UGlQVX9Usy+by/XcTaFzKjmMcQ+SwiRtNslS14Z3dpzMBDXtJa4XtcXG8XANir8ak4p6L3lHRi2m1khYPwfUVOQQ0vP+61j9Bv9ypztvayUq0nPHPd+yLiu3BNUYqGeW/8Ac2sBWioanwo+j5Pjj/MLodmeIX1+xTv+4ZP2F8wpvlDrKhvfET6klr3MehfKqWAgKjasfydR8p3Uq133MuhbsPE0+qK6sIccNAIPjh3/AEtiNz+o6VXb7lf3cWaexXGeX5MVFVVJfBK6a7X1D4jHlFsoMmU335vEWKdSrpRk5bG2sfv/AAbVadBRnBR2qKln57NnTaYqXGpI2xSyOHcjLUMeLAC7S4xnT4SPqo43MqcYze7LT/BvUtITlKEV+rEWvrjP3MUmJVRELDJI15pu7OLIw67nHxWkcTAN59q1lWqpRWXnGd392G6t7dOb0U1paO142Le18ybBV1M1Q1mcxAU7JXRgDV5Ni0k7gpY1K1SrjONiZBOlQpUXLGl+pxz8uZFwHEpi5zZnyh5heSyRjcpc3XNE9umUX3G60oVp7VJvOHvWz6Mlu6FPRUqaWMrant6SXM9/xU8zWsbL3MMomyu8VtnucDoeRotxcqzKdSa0VLCUc7t5j2dKk3JxzmbS27sfkh/xkjaWDuUsjTHSh5jYxp9xkc7QN0Om86qL2k1RjoSeyOcJerZN7KErienFNOWMt/Zc/Qk4vUTTx1B7rkbHSscY2tBzmRhc699baWFlvXnOpGX6sJRT65IreFKlOC0ctyay+GHhGOqxOoHixOeO5QQlrGxhweXNuQ939I0sFrKvUSSi8YiuGU88+RtTt6T2zS/VKW1vGMPguPzLra2v7nSPdq1zwGDlBfpu5QL6exXL2toUG+ZR7Po6dwlvS2/sa1T1sRpK+GK/c2tDmAgg5XAAix/3NP8AkqFKrCVGrCG5bvz6/c6k6VRXNCpP4m8Pqv8AxljUYjUUwkBlEt6TurbtADHAhttN7dePkU/tatJNN5/TnduK0LejcNYjo/q0X8+P7nxuJVTIqjxpHFrGPjfJGGEOc6zmkcY3W9l1hV6qhPa3hZWVgavQlUhsSy2mk89H/Jk/hpGVzS6ckilc4uc1trZzdthbxQdeXTetnCcbjLnwzuMe0hO1eIf7JYT+X3PezNZMZg10ssrHw5w6RjWAkOAuwDUNObj5AtrWpN1MNtrGdv4Nb2lTVJyjFJqWNjz+/DPQ941LM+Soa2bubIacOy2ac5eH3zX1tZvFyrNw6kpTipYSX75NbWNKEKcpRy5Sx0xjd+5GhnnfaOObuTYKOJ+5pzuc0+Vf+kZf1UelVksRlhRin1JZwpQzOcdJym10w+HzLWpnZPQF8rhE2SEFzuJpcOq6tSkqtvmWzKKkISo3ejTWk4v98FbSukZOI544jIaZ+SWMkAsaNWln1Gqqx0oz0ZpZ0XhrkWqihOlp0m8KSypc38w+QOpMOtreWD9Ab9SxVeaNH/pBRauK+eUiLWgwtllAinpjUF7wLtkY8O1ObjLXLWcHTUp7JQzn55JaTVWUae2FTRwuKax+Td2HRddHCPSyAgNS4UfR8nxx/mF0OzPEL6/Yp3/cMn7C+YU3yh1lQ3viJ9SS17mPQvlVLAQHmSMOBBFwRYjlB3hYaTWGZTaeUVOHbOU0Dw+NpzAENu5zg0HflBNh9FWp2lKnLSii1Wvq1aOjN7Om/qSY8LiAYADZkhkbqdHHNf3+WVIqEEljg8/39yJ3FRuTzvWPp/UYZcBp3QmBzSYy8vIzG+YuzE337ytXbU3D2bWzeSRva0aqqp7cY/B7xHBoZsucO8VpaC1zm+KbXaS3eNBos1LeFTGeGzka0bqpRzovft2rO3ntPcOFQteXtbYmIRW4sjdwy7llUIKWklwx9DWVxUlHRb45+pHo9n6eI3Y11g1zWtL3FrGu8oNaTZu7iWkbWnF7PnxfHeSVL2tUX6nye5bcc+YqNn6d4YHNNmMyCznC7NPFdbyhoN6Ttac0srcsCF7Wg2097zu481yPMmzdMQ1pa6wj7nYPcLsG4OsfGtc2utZWdJrGOGN5lX9ZNtPjnct/y5H2q2dp5CC5rtIxHo5wuwDQOA8q3tWZ2lKe9cMbxC+rQzh8c7uPy5HqpwCnky5mnxWtbYOcA5rfJDwPLA9qzK1pyxlfLf8AfmYheVoZw9+3duzvxyJdVQskdG54JMbszddA4i17cehUs6cZtN8CGFacFKMeOxmGuwmKUuLwSXRmM2JF2E3tp7RvWtShCby+WDelc1KSxF7nn6mOkwGnjz5WXEjcrg4lwyC/igHc3XcFpTtaUE0lv2bdptUvK08Ze7asc+Z4i2ep2teMriXhoc5z3OcQ03aMx1sORFa00nHn8zaV9WbTzu3YSS2/Ik1mFRSPbI8Eua1zdCQC129pA8oewredCE5aUuhHTualODhF7Ht+q5GHD8DhhcHsz5g3KCXud4pt4up3C2g4lrTtoU3pR39TateVaq0Zbt+7G3mMQwKCZ+eRpvlymznNDm8jgPKHvSrbU6jzLoZo3lWjHRi+Od27oY6vZymkyZ2u8RgYCHOF2C3iuI8oaca1nZ0p4yt2wzTvq1POHved3HmuRYy0zHMMbmgsLcuW2luSyncIuOi1sK8akoz009u8r8J2dp6dxcwOJIy3e4us3+0X3BQUbSnSeUvkWLi+q10lJ7N+zZ9WKPZulikEjGWLb5RmcWtJ3lrToEhaUoSUktpmpf16kNCT2dFl9WeKjZilfL3VzDcuzFuY5HO/uLNxKxOyoylpNGYdoV40/Zp/Ldtx1LoK2Uj6gCA1LhR9HyfHH+YXQ7M8Qvr9inf9wyfsL5hTfKHWVDe+In1JLXuY9C+VUsBAEAQBAEAQBAEAQBAEAQBAEAQBAEAQBAEAQBAEAQBAEAQGpcKPo+T44/zC6HZniF9fsU7/ALhk/YXzCm+UOsqG98RPqSWvcx6F8qpYCAIAgCAIAgCAIAgCAIAgCAIAgCAIAgCAIAgCAIAgCAIAgNS4UfR8nxx/mF0OzPEL6/Yp3/cMn7C+YU3yh1lQ3viJ9SS17mPQvlVLAQBAEAQBAEAQBAEAQBAEAQBAEAQBAEAQBAEAQBAEAQBAEBqXCj6Pk+OP8wuh2Z4hfX7FO/7hlVsttxQw0kEUj3B7GWcAxx1ueMDVTXNhXqVpSitjfMhoXtGNOMW9qLXwjYdzj/tv7FB7sueXqTa/Q5+g8I2Hc4/7b+xPdlzy9Rr9Dn6DwjYdzj/tv7E92XPL1Gv0OfoPCNh3OP8Atv7E92XPL1Gv0OfoPCNh3OP+2/sT3Zc8vUa/Q5+g8I2Hc4/7b+xPdlzy9Rr9Dn6DwjYdzj/tv7E92XPL1Gv0OfoPCNh3OP8Atv7E92XPL1Gv0OfoPCNh3OP+2/sT3Zc8vUa/Q5+g8I2Hc4/7b+xPdlzy9Rr9Dn6DwjYdzj/tv7E92XPL1Gv0OfoPCNh3OP8Atv7E92XPL1Gv0OfoPCNh3OP+2/sT3Zc8vUa/Q5+g8I2Hc4/7b+xPdlzy9Rr9Dn6DwjYdzj/tv7E92XPL1Gv0OfoPCNh3OP8Atv7E92XPL1Gv0OfoPCNh3OP+2/sT3Zc8vUa/Q5+g8I2Hc4/7b+xPdlzy9Rr9Dn6DwjYdzj/tv7E92XPL1Gv0OfoPCNh3OP8Atv7E92XPL1Gv0OfoPCNh3OP+2/sT3Zc8vUa/Q5+g8I2Hc4/7b+xPdlzy9Rr9Dn6DwjYdzj/tv7E92XPL1Gv0OfoPCNh3OP8Atv7E92XPL1Gv0OfoPCNh3OP+2/sT3Zc8vUa/Q5+g8I2Hc4/7b+xPdlzy9Rr9Dn6DwjYdzj/tv7E92XPL1Gv0OfoPCNh3OP8Atv7E92XPL1Gv0OfoUG3O2NHU0j4YXuLy5hALHDQOBOpHsVyxsa1KspTWzqVbu7pVKTjF7T//2Q==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https://encrypted-tbn1.gstatic.com/images?q=tbn:ANd9GcTqtOcsCm1HKJR8jEA1MpohDQRVApvOTBy3dRHKkN81o0CxHB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357322" cy="857256"/>
          </a:xfrm>
          <a:prstGeom prst="rect">
            <a:avLst/>
          </a:prstGeom>
          <a:noFill/>
        </p:spPr>
      </p:pic>
      <p:pic>
        <p:nvPicPr>
          <p:cNvPr id="1032" name="Picture 8" descr="https://encrypted-tbn3.gstatic.com/images?q=tbn:ANd9GcRNjCvcIO8ui95u299IF5KrPhVBaME9X6Nmc8bUxpw5yJhVhVU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9"/>
            <a:ext cx="122872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1514" y="1285860"/>
            <a:ext cx="7901014" cy="52149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t-BR" sz="2600" dirty="0" smtClean="0"/>
              <a:t>Eixo engajamento público: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 smtClean="0"/>
              <a:t>Esclarecer a comunidade a importância da intervenção na saúde dos idosos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 smtClean="0"/>
              <a:t>Utilizar área da UBS para divulgação, além de outros locais públicos da comunidade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 smtClean="0"/>
              <a:t>Buscar parcerias com lideres de bairro, igrejas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 smtClean="0"/>
              <a:t>Aproveitar outras campanhas coletivas para divulgar intervenção</a:t>
            </a:r>
          </a:p>
          <a:p>
            <a:pPr lvl="1" algn="just">
              <a:spcBef>
                <a:spcPts val="1800"/>
              </a:spcBef>
            </a:pPr>
            <a:r>
              <a:rPr lang="pt-BR" sz="2400" dirty="0" smtClean="0"/>
              <a:t>Prestar informações e orientações a comunidade em toda VD realizada </a:t>
            </a:r>
          </a:p>
          <a:p>
            <a:pPr lvl="1" algn="just">
              <a:spcBef>
                <a:spcPts val="1800"/>
              </a:spcBef>
            </a:pP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314"/>
            <a:ext cx="9144000" cy="1000108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6217"/>
            <a:ext cx="8229600" cy="534036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2600" dirty="0" smtClean="0"/>
              <a:t>Eixo qualificação da prática:</a:t>
            </a:r>
            <a:endParaRPr lang="pt-BR" sz="2600" dirty="0"/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Capacitar toda a equipe no acolhimento dos idosos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Capacitar </a:t>
            </a:r>
            <a:r>
              <a:rPr lang="pt-BR" sz="2400" dirty="0" err="1" smtClean="0"/>
              <a:t>ACSs</a:t>
            </a:r>
            <a:r>
              <a:rPr lang="pt-BR" sz="2400" dirty="0" smtClean="0"/>
              <a:t> para orientar, identificar situações de risco e idosos com problemas de locomoção e para aplicar questionário específico 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Pactuar com equipe o atendimento dos idosos na UBS de acordo com os protocolos adotados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Realizar atualizações teórico/práticas para os profissionais da UBS com freqüência semanal 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Criar espaço de discussão e troca de experiências</a:t>
            </a:r>
          </a:p>
          <a:p>
            <a:pPr lvl="1">
              <a:spcBef>
                <a:spcPts val="1200"/>
              </a:spcBef>
            </a:pP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314"/>
            <a:ext cx="9144000" cy="1214422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t-BR" sz="2800" dirty="0" smtClean="0"/>
              <a:t>Protocolo “Manual de Envelhecimento e Saúde da Pessoa Idosa” (CAB nº19), Ministério da Saúde, 2007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Pactuação com equipe nova forma de trabalho </a:t>
            </a:r>
            <a:r>
              <a:rPr lang="pt-BR" sz="2800" dirty="0" smtClean="0">
                <a:sym typeface="Wingdings" pitchFamily="2" charset="2"/>
              </a:rPr>
              <a:t> capacitações em reuniões semanais</a:t>
            </a:r>
            <a:endParaRPr lang="pt-BR" sz="2800" dirty="0" smtClean="0"/>
          </a:p>
          <a:p>
            <a:pPr>
              <a:spcBef>
                <a:spcPts val="1800"/>
              </a:spcBef>
            </a:pPr>
            <a:r>
              <a:rPr lang="pt-BR" sz="2800" dirty="0" smtClean="0"/>
              <a:t>Pactuação com gestores recursos necessários e garantia de acesso aos medicamentos e tratamentos prescritos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Divulgar intervenção e buscar apoio na comunidade (salas de espera, ACS)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pt-BR" dirty="0" smtClean="0"/>
              <a:t>Uso de ficha-espelho e arquivo específico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Revisão semanal (monitoramento)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Lançamento semanal na planilha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Análise mensal dos indicadores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Identificação dos idosos: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Recadastramento e uso de questionário específico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Acolhimento e agendamento dos idosos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Definição de prioridades de agendamento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Organização das agendas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Pactuar a continuidade das mudanças após a intervenção</a:t>
            </a:r>
          </a:p>
          <a:p>
            <a:pPr>
              <a:spcBef>
                <a:spcPts val="1200"/>
              </a:spcBef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/>
              <a:t>1) Aumentar a cobertura de idosos acompanhados pela UBS</a:t>
            </a:r>
          </a:p>
          <a:p>
            <a:pPr lvl="1">
              <a:buNone/>
            </a:pPr>
            <a:r>
              <a:rPr lang="pt-BR" sz="2400" dirty="0" smtClean="0"/>
              <a:t>1.1 Ampliar a cobertura para 50% dos idosos da área</a:t>
            </a:r>
          </a:p>
          <a:p>
            <a:pPr lvl="1">
              <a:buNone/>
            </a:pPr>
            <a:endParaRPr lang="pt-BR" sz="2400" dirty="0" smtClean="0"/>
          </a:p>
          <a:p>
            <a:pPr lvl="2"/>
            <a:endParaRPr lang="pt-BR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None/>
            </a:pPr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2500306"/>
          <a:ext cx="600079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43042" y="5802831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Figura 1 – Cobertura do programa de atenção ao idoso na UBSF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1357298"/>
            <a:ext cx="7901014" cy="4768865"/>
          </a:xfrm>
        </p:spPr>
        <p:txBody>
          <a:bodyPr/>
          <a:lstStyle/>
          <a:p>
            <a:pPr marL="0" lvl="1" indent="0">
              <a:buNone/>
            </a:pPr>
            <a:r>
              <a:rPr lang="pt-BR" sz="2400" dirty="0" smtClean="0"/>
              <a:t>1.2 Cadastrar 100% dos idosos acamados ou com problemas de locomoção ou com índice menor ou igual a 40% na Escala de </a:t>
            </a:r>
            <a:r>
              <a:rPr lang="pt-BR" sz="2400" dirty="0" err="1" smtClean="0"/>
              <a:t>Karnofsky</a:t>
            </a: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2643182"/>
          <a:ext cx="614366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 específicos, metas e resultados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00166" y="5802831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Figura 2 – Proporção de idosos acamados ou com problemas de locomoção cadastrados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983179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2) Melhorar a adesão dos idosos ao programa de saúde do idoso</a:t>
            </a:r>
          </a:p>
          <a:p>
            <a:pPr lvl="1">
              <a:buNone/>
            </a:pPr>
            <a:r>
              <a:rPr lang="pt-BR" sz="2600" dirty="0" smtClean="0"/>
              <a:t>2.1 Realizar busca ativa de 100% dos faltosos às consultas programadas</a:t>
            </a:r>
          </a:p>
          <a:p>
            <a:pPr lvl="1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3071810"/>
          <a:ext cx="635798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214314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específicos, metas e resultados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00166" y="5945707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Figura 3 – Proporção de idosos faltosos que receberam busca ativa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74755"/>
            <a:ext cx="8229600" cy="1982807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3) Melhorar a qualidade da atenção dada ao idoso na UBS</a:t>
            </a:r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600" dirty="0" smtClean="0"/>
              <a:t>3.1 Realizar Avaliação Multidimensional Rápida (AMR) de 100% dos idosos</a:t>
            </a:r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3214686"/>
          <a:ext cx="750099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específicos, metas e resultados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57224" y="5857892"/>
            <a:ext cx="7500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Figura 4 – Proporção de idosos com AMR em dia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142984"/>
            <a:ext cx="8143932" cy="1714512"/>
          </a:xfrm>
        </p:spPr>
        <p:txBody>
          <a:bodyPr/>
          <a:lstStyle/>
          <a:p>
            <a:pPr marL="342900" lvl="1" indent="-342900" algn="just">
              <a:buNone/>
            </a:pPr>
            <a:r>
              <a:rPr lang="pt-BR" sz="2400" dirty="0" smtClean="0"/>
              <a:t>	</a:t>
            </a:r>
            <a:r>
              <a:rPr lang="pt-BR" sz="2600" dirty="0" smtClean="0"/>
              <a:t>3.2 Realizar exame clínico apropriado em 100% das consultas, incluindo exame físico dos pés, com palpação dos pulsos tibial posterior e pedioso e medida da sensibilidade a cada 03 meses para diabéticos</a:t>
            </a:r>
          </a:p>
          <a:p>
            <a:pPr algn="just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928934"/>
          <a:ext cx="742955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específicos, metas e resultados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71538" y="5874269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Figura 5 – Proporção de idosos com exame clínico adequado em dia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11156"/>
          </a:xfrm>
        </p:spPr>
        <p:txBody>
          <a:bodyPr>
            <a:normAutofit fontScale="90000"/>
          </a:bodyPr>
          <a:lstStyle/>
          <a:p>
            <a:pPr lvl="0" algn="l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Objetivos específicos, metas e resultados</a:t>
            </a:r>
            <a:br>
              <a:rPr lang="pt-BR" sz="4000" dirty="0" smtClean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     </a:t>
            </a:r>
          </a:p>
          <a:p>
            <a:pPr>
              <a:buNone/>
            </a:pPr>
            <a:r>
              <a:rPr lang="pt-BR" sz="2400" dirty="0" smtClean="0"/>
              <a:t>     </a:t>
            </a:r>
            <a:r>
              <a:rPr lang="pt-BR" sz="2600" dirty="0" smtClean="0"/>
              <a:t>3.3 Realizar a solicitação de exames complementares periódicos em 100% dos idosos hipertensos e/ou diabéticos</a:t>
            </a:r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     </a:t>
            </a:r>
            <a:r>
              <a:rPr lang="pt-BR" sz="2200" dirty="0" smtClean="0"/>
              <a:t>Figura </a:t>
            </a:r>
            <a:r>
              <a:rPr lang="pt-BR" sz="2200" dirty="0" smtClean="0"/>
              <a:t>6: </a:t>
            </a:r>
            <a:r>
              <a:rPr lang="pt-BR" sz="2200" dirty="0" smtClean="0"/>
              <a:t>Proporção de idosos com exame clínico adequado realizado em consulta na UBS.</a:t>
            </a:r>
          </a:p>
          <a:p>
            <a:endParaRPr lang="pt-BR" sz="26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571744"/>
          <a:ext cx="700092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/>
              <a:t>Qualificação do cuidado à saúde de pessoas idosas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numa UBSF de Rio Grande-RS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Projeto de intervenção apresentado ao curso de Especialização</a:t>
            </a:r>
          </a:p>
          <a:p>
            <a:pPr algn="just">
              <a:buNone/>
            </a:pPr>
            <a:r>
              <a:rPr lang="pt-BR" sz="2400" dirty="0" smtClean="0"/>
              <a:t>em Saúde da Família – Modalidade a Distância -UFPEL/UNASUS,</a:t>
            </a:r>
          </a:p>
          <a:p>
            <a:pPr algn="just">
              <a:buNone/>
            </a:pPr>
            <a:r>
              <a:rPr lang="pt-BR" sz="2400" dirty="0" smtClean="0"/>
              <a:t>como requisito parcial para a obtenção do título de Especialista</a:t>
            </a:r>
          </a:p>
          <a:p>
            <a:pPr algn="just">
              <a:buNone/>
            </a:pPr>
            <a:r>
              <a:rPr lang="pt-BR" sz="2400" dirty="0" smtClean="0"/>
              <a:t>em Saúde da Família.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 algn="r">
              <a:buNone/>
            </a:pPr>
            <a:r>
              <a:rPr lang="pt-BR" sz="2400" dirty="0" smtClean="0"/>
              <a:t>Orientador: Daniela Alves Pereira Coutinho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sz="4000" dirty="0" smtClean="0"/>
              <a:t>Objetivos específicos, metas e resultados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sz="2400" dirty="0" smtClean="0"/>
              <a:t>    </a:t>
            </a:r>
            <a:r>
              <a:rPr lang="pt-BR" sz="2600" dirty="0" smtClean="0"/>
              <a:t> 3.4 Avaliar acesso aos medicamentos prescritos em 100% dos idosos cadastrados.</a:t>
            </a:r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200" dirty="0" smtClean="0"/>
              <a:t>      Figura </a:t>
            </a:r>
            <a:r>
              <a:rPr lang="pt-BR" sz="2200" dirty="0" smtClean="0"/>
              <a:t>7:Proporção </a:t>
            </a:r>
            <a:r>
              <a:rPr lang="pt-BR" sz="2200" dirty="0" smtClean="0"/>
              <a:t>de idosos hipertensos e/ou diabéticos com solicitação de exames complementares periódicos em dia. </a:t>
            </a:r>
          </a:p>
          <a:p>
            <a:endParaRPr lang="pt-BR" sz="26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571744"/>
          <a:ext cx="6643734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sz="2600" dirty="0" smtClean="0"/>
              <a:t>     3.5 Ampliar a cobertura de primeira consulta odontológica para 10% dos idosos cadastrados (com elaboração de plano de tratamento)</a:t>
            </a:r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400" dirty="0" smtClean="0"/>
              <a:t>Figura </a:t>
            </a:r>
            <a:r>
              <a:rPr lang="pt-BR" sz="2400" dirty="0" smtClean="0"/>
              <a:t>8</a:t>
            </a:r>
            <a:r>
              <a:rPr lang="pt-BR" sz="2400" dirty="0" smtClean="0"/>
              <a:t>: </a:t>
            </a:r>
            <a:r>
              <a:rPr lang="pt-BR" sz="2400" dirty="0" smtClean="0"/>
              <a:t>Percentual de idosos em acompanhamento atendidos em primeira consulta odontológica.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pPr marL="342900" lvl="1" indent="-342900">
              <a:buNone/>
            </a:pPr>
            <a:endParaRPr lang="pt-BR" sz="2600" dirty="0" smtClean="0"/>
          </a:p>
          <a:p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285852" y="2071678"/>
          <a:ext cx="664373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None/>
            </a:pPr>
            <a:r>
              <a:rPr lang="pt-BR" sz="2400" dirty="0" smtClean="0"/>
              <a:t>     </a:t>
            </a:r>
            <a:r>
              <a:rPr lang="pt-BR" sz="2600" dirty="0" smtClean="0"/>
              <a:t>3.6 Concluir o tratamento odontológico em 20% dos idosos com primeira consulta odontológica programática</a:t>
            </a:r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      Figura </a:t>
            </a:r>
            <a:r>
              <a:rPr lang="pt-BR" sz="2200" dirty="0" smtClean="0"/>
              <a:t>9</a:t>
            </a:r>
            <a:r>
              <a:rPr lang="pt-BR" sz="2200" dirty="0" smtClean="0"/>
              <a:t>: </a:t>
            </a:r>
            <a:r>
              <a:rPr lang="pt-BR" sz="2200" dirty="0" smtClean="0"/>
              <a:t>Percentual de idosos atendidos em primeira consulta odontológica com tratamento concluído. </a:t>
            </a:r>
          </a:p>
          <a:p>
            <a:endParaRPr lang="pt-BR" sz="26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500306"/>
          <a:ext cx="757242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     </a:t>
            </a:r>
          </a:p>
          <a:p>
            <a:pPr>
              <a:buNone/>
            </a:pPr>
            <a:r>
              <a:rPr lang="pt-BR" sz="2400" dirty="0" smtClean="0"/>
              <a:t>3.7 Avaliar alterações de mucosa bucal em 100% dos idosos com primeira consulta odontológica.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Figura </a:t>
            </a:r>
            <a:r>
              <a:rPr lang="pt-BR" sz="2200" dirty="0" smtClean="0"/>
              <a:t>10: </a:t>
            </a:r>
            <a:r>
              <a:rPr lang="pt-BR" sz="2200" dirty="0" smtClean="0"/>
              <a:t>Proporção de idosos atendidos em consulta na UBS com avaliação de alterações em mucosa bucal em dia.</a:t>
            </a:r>
          </a:p>
          <a:p>
            <a:pPr>
              <a:buNone/>
            </a:pPr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143116"/>
          <a:ext cx="7429552" cy="240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None/>
            </a:pPr>
            <a:r>
              <a:rPr lang="pt-BR" sz="2400" dirty="0" smtClean="0"/>
              <a:t>     </a:t>
            </a:r>
            <a:r>
              <a:rPr lang="pt-BR" dirty="0" smtClean="0"/>
              <a:t>3.8 Avaliar necessidade de prótese dentária em 100% dos idosos com primeira consulta odontológica.</a:t>
            </a:r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 marL="342900" lvl="1" indent="-342900"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    Figura </a:t>
            </a:r>
            <a:r>
              <a:rPr lang="pt-BR" sz="2400" dirty="0" smtClean="0"/>
              <a:t>11: </a:t>
            </a:r>
            <a:r>
              <a:rPr lang="pt-BR" sz="2400" dirty="0" smtClean="0"/>
              <a:t>Proporção de idosos com primeira consulta odontológica com avaliação da necessidade de prótese bucal em dia. </a:t>
            </a:r>
          </a:p>
          <a:p>
            <a:pPr>
              <a:buNone/>
            </a:pP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428868"/>
          <a:ext cx="700092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dirty="0" smtClean="0"/>
              <a:t>    </a:t>
            </a:r>
          </a:p>
          <a:p>
            <a:pPr marL="342900" lvl="1" indent="-342900">
              <a:buNone/>
            </a:pPr>
            <a:r>
              <a:rPr lang="pt-BR" sz="2400" dirty="0" smtClean="0"/>
              <a:t>     </a:t>
            </a:r>
            <a:r>
              <a:rPr lang="pt-BR" sz="2600" dirty="0" smtClean="0"/>
              <a:t>3.9 Realizar visita domiciliar a 100% dos idosos acamados ou com problemas de locomoção</a:t>
            </a:r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12: </a:t>
            </a:r>
            <a:r>
              <a:rPr lang="pt-BR" sz="2200" dirty="0" smtClean="0"/>
              <a:t>Proporção de idosos acamados ou com problemas de locomoção que receberam visita médica domiciliar.</a:t>
            </a:r>
          </a:p>
          <a:p>
            <a:endParaRPr lang="pt-BR" sz="2600" dirty="0" smtClean="0"/>
          </a:p>
          <a:p>
            <a:pPr>
              <a:buNone/>
            </a:pPr>
            <a:endParaRPr lang="pt-BR" sz="2800" dirty="0" smtClean="0"/>
          </a:p>
          <a:p>
            <a:pPr lvl="1">
              <a:buNone/>
            </a:pPr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428868"/>
          <a:ext cx="75009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sz="2400" dirty="0" smtClean="0"/>
              <a:t>     </a:t>
            </a:r>
            <a:r>
              <a:rPr lang="pt-BR" sz="2600" dirty="0" smtClean="0"/>
              <a:t>3.10 Fazer visita domiciliar odontológica de 30% dos idosos acamados ou com dificuldade de locomoção</a:t>
            </a:r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 marL="342900" lvl="1" indent="-342900">
              <a:buNone/>
            </a:pPr>
            <a:endParaRPr lang="pt-BR" sz="2600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13: </a:t>
            </a:r>
            <a:r>
              <a:rPr lang="pt-BR" sz="2200" dirty="0" smtClean="0"/>
              <a:t>Proporção de idosos acamados ou com problemas de locomoção que receberam visita domiciliar odontológica.</a:t>
            </a:r>
          </a:p>
          <a:p>
            <a:endParaRPr lang="pt-BR" sz="2600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500306"/>
          <a:ext cx="685804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6143644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/>
              <a:t>    4 Melhorar os registros das informações relacionadas a atenção dos idosos</a:t>
            </a:r>
          </a:p>
          <a:p>
            <a:pPr algn="just">
              <a:buNone/>
            </a:pPr>
            <a:r>
              <a:rPr lang="pt-BR" sz="2800" dirty="0" smtClean="0"/>
              <a:t>     </a:t>
            </a:r>
            <a:r>
              <a:rPr lang="pt-BR" sz="2600" dirty="0" smtClean="0"/>
              <a:t>4.1 Manter registro específico de 100% das pessoas idosas acompanhadas na UBS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800" dirty="0" smtClean="0"/>
              <a:t>     </a:t>
            </a:r>
            <a:r>
              <a:rPr lang="pt-BR" sz="2200" dirty="0" smtClean="0"/>
              <a:t>Figura </a:t>
            </a:r>
            <a:r>
              <a:rPr lang="pt-BR" sz="2200" dirty="0" smtClean="0"/>
              <a:t>14: </a:t>
            </a:r>
            <a:r>
              <a:rPr lang="pt-BR" sz="2200" dirty="0" smtClean="0"/>
              <a:t>Proporção de idosos atendidos em consulta na UBS com registro na ficha espelho em dia.</a:t>
            </a:r>
          </a:p>
          <a:p>
            <a:pPr>
              <a:buNone/>
            </a:pPr>
            <a:endParaRPr lang="pt-BR" sz="26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500306"/>
          <a:ext cx="735808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sz="2400" dirty="0" smtClean="0"/>
              <a:t>     </a:t>
            </a:r>
            <a:r>
              <a:rPr lang="pt-BR" dirty="0" smtClean="0"/>
              <a:t>4.2 Distribuir a Caderneta da Pessoa Idosa a 100% dos Idosos cadastrados na UBS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15: </a:t>
            </a:r>
            <a:r>
              <a:rPr lang="pt-BR" sz="2200" dirty="0" smtClean="0"/>
              <a:t>Percentual dos idosos atendidos que receberam carteira de saúde do idoso.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928662" y="2500306"/>
          <a:ext cx="735808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    5 Mapear os idosos de risco da área de cobertura da UBS</a:t>
            </a:r>
          </a:p>
          <a:p>
            <a:pPr lvl="1" algn="just">
              <a:buNone/>
            </a:pPr>
            <a:r>
              <a:rPr lang="pt-BR" sz="2400" dirty="0" smtClean="0"/>
              <a:t>5.1 Rastrear 50% das pessoas idosas cadastradas para risco de </a:t>
            </a:r>
            <a:r>
              <a:rPr lang="pt-BR" sz="2400" dirty="0" err="1" smtClean="0"/>
              <a:t>morbimortalidade</a:t>
            </a:r>
            <a:r>
              <a:rPr lang="pt-BR" sz="2400" dirty="0" smtClean="0"/>
              <a:t>.</a:t>
            </a:r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16: </a:t>
            </a:r>
            <a:r>
              <a:rPr lang="pt-BR" sz="2200" dirty="0" smtClean="0"/>
              <a:t>Proporção de idosos com avaliação de risco de </a:t>
            </a:r>
            <a:r>
              <a:rPr lang="pt-BR" sz="2200" dirty="0" err="1" smtClean="0"/>
              <a:t>morbimortalidade</a:t>
            </a:r>
            <a:r>
              <a:rPr lang="pt-BR" sz="2200" dirty="0" smtClean="0"/>
              <a:t> em dia.</a:t>
            </a:r>
          </a:p>
          <a:p>
            <a:pPr>
              <a:buNone/>
            </a:pPr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2643182"/>
          <a:ext cx="692948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50006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pt-BR" sz="3300" dirty="0" smtClean="0"/>
              <a:t>Importância da ação programática: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pt-BR" dirty="0" smtClean="0"/>
              <a:t>Envelhecimento da população brasileira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pt-BR" dirty="0" smtClean="0"/>
              <a:t>Necessidade de adaptação para atenção integral aos idosos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pt-BR" dirty="0" smtClean="0"/>
              <a:t>Alta incidência de doenças crônico degenerativas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pt-BR" dirty="0" smtClean="0"/>
              <a:t>Alta incidência de doenças de ordem psicológica</a:t>
            </a:r>
          </a:p>
          <a:p>
            <a:pPr lvl="2" algn="r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1600" dirty="0" smtClean="0"/>
              <a:t>BRASIL, 2009; DATASUS, Ministério da Saúde</a:t>
            </a:r>
          </a:p>
          <a:p>
            <a:pPr lvl="2" algn="r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1600" dirty="0" smtClean="0"/>
              <a:t>BRASIL, 2007; NERI </a:t>
            </a:r>
            <a:r>
              <a:rPr lang="pt-BR" sz="1600" dirty="0" err="1" smtClean="0"/>
              <a:t>et</a:t>
            </a:r>
            <a:r>
              <a:rPr lang="pt-BR" sz="1600" dirty="0" smtClean="0"/>
              <a:t> </a:t>
            </a:r>
            <a:r>
              <a:rPr lang="pt-BR" sz="1600" dirty="0" err="1" smtClean="0"/>
              <a:t>al</a:t>
            </a:r>
            <a:r>
              <a:rPr lang="pt-BR" sz="1600" dirty="0" smtClean="0"/>
              <a:t>, 2000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algn="just">
              <a:buNone/>
            </a:pPr>
            <a:r>
              <a:rPr lang="pt-BR" sz="2400" dirty="0" smtClean="0"/>
              <a:t>     </a:t>
            </a:r>
            <a:r>
              <a:rPr lang="pt-BR" sz="2600" dirty="0" smtClean="0"/>
              <a:t>5.2 Investigar a presença de indicadores de fragilização na velhice em 50% das pessoas idosas cadastradas</a:t>
            </a:r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>
              <a:buNone/>
            </a:pPr>
            <a:r>
              <a:rPr lang="pt-BR" sz="2400" dirty="0" smtClean="0"/>
              <a:t>     Figura </a:t>
            </a:r>
            <a:r>
              <a:rPr lang="pt-BR" sz="2400" dirty="0" smtClean="0"/>
              <a:t>17: </a:t>
            </a:r>
            <a:r>
              <a:rPr lang="pt-BR" sz="2400" dirty="0" smtClean="0"/>
              <a:t>Proporção de idosos com avaliação de sinais de fragilização da velhice em dia avaliados em consulta na UBS.</a:t>
            </a:r>
          </a:p>
          <a:p>
            <a:pPr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sz="26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500306"/>
          <a:ext cx="74295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5.3 Avaliar a rede social de 80% dos idosos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18</a:t>
            </a:r>
            <a:r>
              <a:rPr lang="pt-BR" sz="2200" dirty="0" smtClean="0"/>
              <a:t>: </a:t>
            </a:r>
            <a:r>
              <a:rPr lang="pt-BR" sz="2200" dirty="0" smtClean="0"/>
              <a:t>Proporção de idosos com avaliação de rede social pela equipe da UBS através de visita domiciliar e atendimentos na UBS.</a:t>
            </a:r>
          </a:p>
          <a:p>
            <a:pPr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785786" y="1571612"/>
          <a:ext cx="7286676" cy="27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>
              <a:buNone/>
            </a:pPr>
            <a:r>
              <a:rPr lang="pt-BR" dirty="0" smtClean="0"/>
              <a:t>    </a:t>
            </a:r>
            <a:r>
              <a:rPr lang="pt-BR" sz="4200" dirty="0" smtClean="0"/>
              <a:t>5.4 Realizar avaliação de risco em saúde bucal em 10% dos idosos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Figura </a:t>
            </a:r>
            <a:r>
              <a:rPr lang="pt-BR" dirty="0" smtClean="0"/>
              <a:t>19</a:t>
            </a:r>
            <a:r>
              <a:rPr lang="pt-BR" dirty="0" smtClean="0"/>
              <a:t>: </a:t>
            </a:r>
            <a:r>
              <a:rPr lang="pt-BR" dirty="0" smtClean="0"/>
              <a:t>Percentual de idosos atendidos em primeira consulta odontológica com avaliação de risco de saúde bucal.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2643182"/>
          <a:ext cx="707236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 marL="342900" lvl="1" indent="-342900" algn="just">
              <a:buNone/>
            </a:pPr>
            <a:r>
              <a:rPr lang="pt-BR" dirty="0" smtClean="0"/>
              <a:t>    5.5 Rastrear 80% dos idosos para Hipertensão Arterial Sistêmica (HAS)</a:t>
            </a:r>
          </a:p>
          <a:p>
            <a:pPr marL="342900" lvl="1" indent="-342900" algn="just"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dirty="0" smtClean="0"/>
          </a:p>
          <a:p>
            <a:pPr marL="342900" lvl="1" indent="-342900" algn="just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200" dirty="0" smtClean="0"/>
              <a:t>Figura </a:t>
            </a:r>
            <a:r>
              <a:rPr lang="pt-BR" sz="2200" dirty="0" smtClean="0"/>
              <a:t>20: </a:t>
            </a:r>
            <a:r>
              <a:rPr lang="pt-BR" sz="2200" dirty="0" smtClean="0"/>
              <a:t>Proporção de idosos com verificação da pressão arterial na última consulta médica. 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endParaRPr lang="pt-BR" sz="2400" dirty="0" smtClean="0"/>
          </a:p>
          <a:p>
            <a:pPr lvl="1"/>
            <a:endParaRPr lang="pt-BR" sz="2400" dirty="0" smtClean="0"/>
          </a:p>
          <a:p>
            <a:pPr lvl="1" algn="just">
              <a:buNone/>
            </a:pPr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1785926"/>
          <a:ext cx="743904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None/>
            </a:pPr>
            <a:r>
              <a:rPr lang="pt-BR" sz="2400" dirty="0" smtClean="0"/>
              <a:t>    </a:t>
            </a:r>
            <a:r>
              <a:rPr lang="pt-BR" dirty="0" smtClean="0"/>
              <a:t>5.6 Rastrear 80% dos idosos com pressão arterial sustentada maior que 135/80 mmHg para Diabetes Mellitus (DM)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/>
              <a:t>Figura </a:t>
            </a:r>
            <a:r>
              <a:rPr lang="pt-BR" sz="2400" dirty="0" smtClean="0"/>
              <a:t>21: </a:t>
            </a:r>
            <a:r>
              <a:rPr lang="pt-BR" sz="2400" dirty="0" smtClean="0"/>
              <a:t>Proporção de idosos hipertensos rastreados para DM.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3000372"/>
          <a:ext cx="728667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3300" dirty="0" smtClean="0"/>
              <a:t>6 Promover a saúde dos idosos</a:t>
            </a:r>
          </a:p>
          <a:p>
            <a:pPr marL="342900" lvl="1" indent="-342900">
              <a:buNone/>
            </a:pPr>
            <a:r>
              <a:rPr lang="pt-BR" sz="3300" dirty="0" smtClean="0"/>
              <a:t>     6.1Garantir orientação nutricional para hábitos alimentares saudáveis a 100% das pessoas idosas atendidas na UBS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2600" dirty="0" smtClean="0"/>
              <a:t>Figura </a:t>
            </a:r>
            <a:r>
              <a:rPr lang="pt-BR" sz="2600" dirty="0" smtClean="0"/>
              <a:t>22: </a:t>
            </a:r>
            <a:r>
              <a:rPr lang="pt-BR" sz="2600" dirty="0" smtClean="0"/>
              <a:t>Proporção de idosos atendidos na UBS que receberam orientação para adotar hábitos alimentares saudáveis.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lvl="1" algn="just">
              <a:buNone/>
            </a:pPr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857224" y="2428868"/>
          <a:ext cx="707236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None/>
            </a:pPr>
            <a:r>
              <a:rPr lang="pt-BR" sz="2400" dirty="0" smtClean="0"/>
              <a:t>     </a:t>
            </a:r>
            <a:r>
              <a:rPr lang="pt-BR" dirty="0" smtClean="0"/>
              <a:t>6.2 Garantir orientação para a prática de atividade física regular a 100% das pessoas idosas atendidas na UBS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/>
              <a:t>     Figura </a:t>
            </a:r>
            <a:r>
              <a:rPr lang="pt-BR" sz="2400" dirty="0" smtClean="0"/>
              <a:t>23: </a:t>
            </a:r>
            <a:r>
              <a:rPr lang="pt-BR" sz="2400" dirty="0" smtClean="0"/>
              <a:t>Proporção de idosos atendidos na UBS que receberam orientação para realizar atividade física regular.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2928934"/>
          <a:ext cx="728667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    6.3 Garantir orientações individuais sobre higiene bucal (incluindo higiene de próteses dentárias) para 100% dos idosos cadastrados com primeira consulta odontológica programática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     </a:t>
            </a:r>
            <a:r>
              <a:rPr lang="pt-BR" sz="2200" dirty="0" smtClean="0"/>
              <a:t>Figura </a:t>
            </a:r>
            <a:r>
              <a:rPr lang="pt-BR" sz="2200" dirty="0" smtClean="0"/>
              <a:t>24: </a:t>
            </a:r>
            <a:r>
              <a:rPr lang="pt-BR" sz="2200" dirty="0" smtClean="0"/>
              <a:t>Proporção de idosos atendidos em primeira consulta odontológica que receberam orientação individual em saúde bucal.</a:t>
            </a:r>
          </a:p>
          <a:p>
            <a:pPr>
              <a:buNone/>
            </a:pPr>
            <a:endParaRPr lang="pt-BR" sz="28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  <a:p>
            <a:pPr lvl="1" algn="just"/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071538" y="2500306"/>
          <a:ext cx="728667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Objetivos específicos, metas e resultados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pt-BR" sz="2400" dirty="0" smtClean="0"/>
              <a:t>     </a:t>
            </a:r>
            <a:r>
              <a:rPr lang="pt-BR" dirty="0" smtClean="0"/>
              <a:t>6.4 Garantir ações coletivas de educação em saúde bucal para 30% dos idosos cadastrados</a:t>
            </a:r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 marL="342900" lvl="1" indent="-342900">
              <a:buNone/>
            </a:pPr>
            <a:endParaRPr lang="pt-BR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algn="just">
              <a:buNone/>
            </a:pPr>
            <a:r>
              <a:rPr lang="pt-BR" sz="2400" dirty="0" smtClean="0"/>
              <a:t>      Figura </a:t>
            </a:r>
            <a:r>
              <a:rPr lang="pt-BR" sz="2400" dirty="0" smtClean="0"/>
              <a:t>25: </a:t>
            </a:r>
            <a:r>
              <a:rPr lang="pt-BR" sz="2400" dirty="0" smtClean="0"/>
              <a:t>Proporção de idosos atendidos na UBS que participaram de ações coletivas de educação em saúde bucal. 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428728" y="2285992"/>
          <a:ext cx="635798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3000" dirty="0" smtClean="0"/>
              <a:t>Ampliou a cobertura para 76,1%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Adoção de protocolos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Capacitação e motivação da equipe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Melhoria dos registros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Reorganização de pessoal e serviços dentro da UBS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Resultados positivos com mínimos recursos financeiros</a:t>
            </a:r>
          </a:p>
          <a:p>
            <a:pPr>
              <a:spcBef>
                <a:spcPts val="1200"/>
              </a:spcBef>
            </a:pPr>
            <a:endParaRPr lang="pt-BR" sz="3000" dirty="0" smtClean="0"/>
          </a:p>
          <a:p>
            <a:pPr>
              <a:spcBef>
                <a:spcPts val="1200"/>
              </a:spcBef>
              <a:buNone/>
            </a:pPr>
            <a:endParaRPr lang="pt-BR" sz="3000" dirty="0" smtClean="0"/>
          </a:p>
          <a:p>
            <a:pPr>
              <a:spcBef>
                <a:spcPts val="1200"/>
              </a:spcBef>
            </a:pPr>
            <a:endParaRPr lang="pt-BR" sz="3000" dirty="0" smtClean="0"/>
          </a:p>
          <a:p>
            <a:pPr>
              <a:spcBef>
                <a:spcPts val="1200"/>
              </a:spcBef>
              <a:buNone/>
            </a:pP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Do município:</a:t>
            </a:r>
          </a:p>
          <a:p>
            <a:pPr lvl="1"/>
            <a:r>
              <a:rPr lang="pt-BR" dirty="0" smtClean="0"/>
              <a:t>População de 198.842 habitantes</a:t>
            </a:r>
          </a:p>
          <a:p>
            <a:pPr lvl="1"/>
            <a:r>
              <a:rPr lang="pt-BR" dirty="0" smtClean="0"/>
              <a:t>31 UBS e 1 PAM</a:t>
            </a:r>
          </a:p>
          <a:p>
            <a:pPr lvl="1"/>
            <a:r>
              <a:rPr lang="pt-BR" dirty="0" smtClean="0"/>
              <a:t>20 são UBSF e contam com 32 ESF</a:t>
            </a:r>
          </a:p>
          <a:p>
            <a:pPr lvl="1"/>
            <a:r>
              <a:rPr lang="pt-BR" dirty="0" smtClean="0"/>
              <a:t>3 UBS são de atendimento 24h</a:t>
            </a:r>
          </a:p>
          <a:p>
            <a:r>
              <a:rPr lang="pt-BR" dirty="0" smtClean="0"/>
              <a:t>Da UBSF:</a:t>
            </a:r>
          </a:p>
          <a:p>
            <a:pPr lvl="1"/>
            <a:r>
              <a:rPr lang="pt-BR" dirty="0" smtClean="0"/>
              <a:t>Localizada na periferia</a:t>
            </a:r>
          </a:p>
          <a:p>
            <a:pPr lvl="1"/>
            <a:r>
              <a:rPr lang="pt-BR" dirty="0" smtClean="0"/>
              <a:t>População carente</a:t>
            </a:r>
          </a:p>
          <a:p>
            <a:pPr lvl="1"/>
            <a:r>
              <a:rPr lang="pt-BR" dirty="0" smtClean="0"/>
              <a:t>4492 usuários</a:t>
            </a:r>
          </a:p>
          <a:p>
            <a:pPr lvl="1"/>
            <a:r>
              <a:rPr lang="pt-BR" dirty="0" smtClean="0"/>
              <a:t>“Realidade nacional amenizada”</a:t>
            </a:r>
          </a:p>
          <a:p>
            <a:pPr lvl="1" algn="r">
              <a:buNone/>
            </a:pPr>
            <a:endParaRPr lang="pt-BR" sz="1900" dirty="0" smtClean="0"/>
          </a:p>
          <a:p>
            <a:pPr lvl="1" algn="r">
              <a:buNone/>
            </a:pPr>
            <a:r>
              <a:rPr lang="pt-BR" sz="1900" dirty="0" smtClean="0"/>
              <a:t>BRASIL, 2012; DATASUS, Ministério da Saúde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03433"/>
            <a:ext cx="840108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3000" dirty="0" smtClean="0"/>
              <a:t>Fortalecimento do vinculo entre profissional / UBSF/ população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Mudanças mantidas após a intervenção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Apoio da comunidade e dos gestores</a:t>
            </a:r>
          </a:p>
          <a:p>
            <a:pPr algn="just">
              <a:spcBef>
                <a:spcPts val="1200"/>
              </a:spcBef>
            </a:pPr>
            <a:r>
              <a:rPr lang="pt-BR" sz="3000" dirty="0" smtClean="0"/>
              <a:t>Falha em alcançar as metas propostas em relação a atenção em saúde bucal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Inadequado acompanhamento dos usuários em outros níveis de atenção</a:t>
            </a:r>
          </a:p>
          <a:p>
            <a:pPr>
              <a:spcBef>
                <a:spcPts val="1200"/>
              </a:spcBef>
              <a:buNone/>
            </a:pPr>
            <a:endParaRPr lang="pt-BR" sz="3000" dirty="0" smtClean="0"/>
          </a:p>
          <a:p>
            <a:pPr>
              <a:spcBef>
                <a:spcPts val="1200"/>
              </a:spcBef>
            </a:pP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3000" dirty="0" smtClean="0"/>
              <a:t>Aprendizado prático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Conteúdo teórico que sustenta a atividade prática a ser desenvolvida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Grandes mudanças nos indicadores a partir de ações que demandam de recurso mínimo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Grande apoio da população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Motivação alcançada na equipe da UBSF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Ações incorporadas a rotina da UBSF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Situação da Atenção ao Idoso Antes da Intervenção:</a:t>
            </a:r>
          </a:p>
          <a:p>
            <a:pPr lvl="1"/>
            <a:r>
              <a:rPr lang="pt-BR" dirty="0" smtClean="0"/>
              <a:t>Baixa cobertura(27,43%)</a:t>
            </a:r>
          </a:p>
          <a:p>
            <a:pPr lvl="1"/>
            <a:r>
              <a:rPr lang="pt-BR" dirty="0" smtClean="0"/>
              <a:t>Atenção Inadequada</a:t>
            </a:r>
          </a:p>
          <a:p>
            <a:pPr lvl="2"/>
            <a:r>
              <a:rPr lang="pt-BR" dirty="0" smtClean="0"/>
              <a:t>Sem protocolos </a:t>
            </a:r>
          </a:p>
          <a:p>
            <a:pPr lvl="2"/>
            <a:r>
              <a:rPr lang="pt-BR" dirty="0" smtClean="0"/>
              <a:t>Sem agendamento específico adequado</a:t>
            </a:r>
          </a:p>
          <a:p>
            <a:pPr lvl="2"/>
            <a:r>
              <a:rPr lang="pt-BR" dirty="0" smtClean="0"/>
              <a:t>Desconhecimento de situações de risco</a:t>
            </a:r>
          </a:p>
          <a:p>
            <a:pPr lvl="2"/>
            <a:r>
              <a:rPr lang="pt-BR" dirty="0" smtClean="0"/>
              <a:t>Descontinuidade da atenção prestada</a:t>
            </a:r>
          </a:p>
          <a:p>
            <a:pPr lvl="1"/>
            <a:r>
              <a:rPr lang="pt-BR" dirty="0" smtClean="0"/>
              <a:t>Registros inadequados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Melhorar a Atenção à Saúde do Idoso na área de</a:t>
            </a:r>
          </a:p>
          <a:p>
            <a:pPr>
              <a:buNone/>
            </a:pPr>
            <a:r>
              <a:rPr lang="pt-BR" dirty="0" smtClean="0"/>
              <a:t>cobertura da UBS Dr. Carlos Roberto </a:t>
            </a:r>
            <a:r>
              <a:rPr lang="pt-BR" dirty="0" err="1" smtClean="0"/>
              <a:t>Riet</a:t>
            </a:r>
            <a:r>
              <a:rPr lang="pt-BR" dirty="0" smtClean="0"/>
              <a:t> Vargas.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4347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2800" dirty="0" smtClean="0"/>
              <a:t>Período de 12 semanas</a:t>
            </a:r>
          </a:p>
          <a:p>
            <a:pPr algn="just">
              <a:spcBef>
                <a:spcPts val="1200"/>
              </a:spcBef>
            </a:pPr>
            <a:r>
              <a:rPr lang="pt-BR" sz="2800" dirty="0" smtClean="0"/>
              <a:t>Público alvo: idosos pertencentes à área de abrangência da USF Dr. Carlos Roberto </a:t>
            </a:r>
            <a:r>
              <a:rPr lang="pt-BR" sz="2800" dirty="0" err="1" smtClean="0"/>
              <a:t>Riet</a:t>
            </a:r>
            <a:r>
              <a:rPr lang="pt-BR" sz="2800" dirty="0" smtClean="0"/>
              <a:t> Vargas</a:t>
            </a:r>
          </a:p>
          <a:p>
            <a:pPr algn="just">
              <a:spcBef>
                <a:spcPts val="1200"/>
              </a:spcBef>
            </a:pPr>
            <a:r>
              <a:rPr lang="pt-BR" sz="2800" dirty="0" smtClean="0"/>
              <a:t>Objetivos específicos</a:t>
            </a:r>
          </a:p>
          <a:p>
            <a:pPr lvl="1" algn="just">
              <a:spcBef>
                <a:spcPts val="1200"/>
              </a:spcBef>
            </a:pPr>
            <a:r>
              <a:rPr lang="pt-BR" sz="2600" dirty="0" smtClean="0"/>
              <a:t>Monitoramento e Avaliação</a:t>
            </a:r>
          </a:p>
          <a:p>
            <a:pPr lvl="1" algn="just">
              <a:spcBef>
                <a:spcPts val="1200"/>
              </a:spcBef>
            </a:pPr>
            <a:r>
              <a:rPr lang="pt-BR" sz="2600" dirty="0" smtClean="0"/>
              <a:t>Organização e Gestão</a:t>
            </a:r>
          </a:p>
          <a:p>
            <a:pPr lvl="1" algn="just">
              <a:spcBef>
                <a:spcPts val="1200"/>
              </a:spcBef>
            </a:pPr>
            <a:r>
              <a:rPr lang="pt-BR" sz="2600" dirty="0" smtClean="0"/>
              <a:t>Engajamento público</a:t>
            </a:r>
          </a:p>
          <a:p>
            <a:pPr lvl="1" algn="just">
              <a:spcBef>
                <a:spcPts val="1200"/>
              </a:spcBef>
            </a:pPr>
            <a:r>
              <a:rPr lang="pt-BR" sz="2600" dirty="0" smtClean="0"/>
              <a:t>Qualificação da Prática</a:t>
            </a:r>
          </a:p>
          <a:p>
            <a:pPr lvl="1" algn="just">
              <a:spcBef>
                <a:spcPts val="1200"/>
              </a:spcBef>
            </a:pPr>
            <a:endParaRPr lang="pt-BR" dirty="0" smtClean="0"/>
          </a:p>
          <a:p>
            <a:pPr algn="just">
              <a:spcBef>
                <a:spcPts val="1200"/>
              </a:spcBef>
            </a:pPr>
            <a:endParaRPr lang="pt-BR" sz="2800" dirty="0" smtClean="0"/>
          </a:p>
          <a:p>
            <a:pPr algn="just">
              <a:spcBef>
                <a:spcPts val="1200"/>
              </a:spcBef>
            </a:pPr>
            <a:endParaRPr lang="pt-BR" sz="2800" dirty="0" smtClean="0"/>
          </a:p>
          <a:p>
            <a:pPr algn="just">
              <a:spcBef>
                <a:spcPts val="1200"/>
              </a:spcBef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2600" dirty="0" smtClean="0"/>
              <a:t>Eixo monitoramento e avaliação: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Monitorar os idosos acompanhados periodicamente 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Cadastrar idosos da área de cobertura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Aplicar em VD questionário específico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Manter acompanhamento através de VD dos idosos acamados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Manter rotina de atendimento dos idosos com HAS/DM/ maior risco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Monitorar periodicidade de consultas</a:t>
            </a:r>
          </a:p>
          <a:p>
            <a:pPr lvl="1">
              <a:spcBef>
                <a:spcPts val="1200"/>
              </a:spcBef>
            </a:pPr>
            <a:r>
              <a:rPr lang="pt-BR" sz="2500" dirty="0" smtClean="0"/>
              <a:t>Monitorar fichas espelhos e demais registros para avaliar atendimento prestado</a:t>
            </a:r>
          </a:p>
          <a:p>
            <a:pPr lvl="1">
              <a:spcBef>
                <a:spcPts val="1200"/>
              </a:spcBef>
            </a:pP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1180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pt-BR" sz="2600" dirty="0" smtClean="0"/>
              <a:t>Eixo organização e gestão: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Melhorar o acolhimento prestado aos idosos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Manter cadastro atualizado dos idosos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Atualizar dados do SIAB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Criar agenda específica para atendimento de idosos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Pactuar com equipe a identificação de idosos acamados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Realizar busca ativa e </a:t>
            </a:r>
            <a:r>
              <a:rPr lang="pt-BR" sz="2400" dirty="0" err="1" smtClean="0"/>
              <a:t>reagendamento</a:t>
            </a:r>
            <a:r>
              <a:rPr lang="pt-BR" sz="2400" dirty="0" smtClean="0"/>
              <a:t> de faltosos</a:t>
            </a:r>
          </a:p>
          <a:p>
            <a:pPr lvl="1" algn="just">
              <a:spcBef>
                <a:spcPts val="1200"/>
              </a:spcBef>
            </a:pPr>
            <a:r>
              <a:rPr lang="pt-BR" sz="2400" dirty="0" smtClean="0"/>
              <a:t>Pactuar com gestores, profissionais a manutenção dos recursos necessários ao adequado atendimento dos idosos incluindo acesso a exames complementares</a:t>
            </a:r>
          </a:p>
          <a:p>
            <a:pPr lvl="1">
              <a:spcBef>
                <a:spcPts val="1200"/>
              </a:spcBef>
            </a:pPr>
            <a:r>
              <a:rPr lang="pt-BR" sz="2400" dirty="0" smtClean="0"/>
              <a:t>Definir as atribuições de cada profissional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1784</Words>
  <PresentationFormat>Apresentação na tela (4:3)</PresentationFormat>
  <Paragraphs>383</Paragraphs>
  <Slides>41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UNIVERSIDADE ABERTA DO SUS – UNASUS UNIVERSIDADE FEDERAL DE PELOTAS - UFPEL Especialização em Saúde da Família Modalidade a Distância Turma 4 </vt:lpstr>
      <vt:lpstr>Qualificação do cuidado à saúde de pessoas idosas numa UBSF de Rio Grande-RS </vt:lpstr>
      <vt:lpstr>Introdução</vt:lpstr>
      <vt:lpstr>Introdução</vt:lpstr>
      <vt:lpstr>Introdução</vt:lpstr>
      <vt:lpstr>Objetivo Geral</vt:lpstr>
      <vt:lpstr>Metodologia</vt:lpstr>
      <vt:lpstr>Metodologia - Ações</vt:lpstr>
      <vt:lpstr>Metodologia - Ações</vt:lpstr>
      <vt:lpstr>Metodologia - Ações</vt:lpstr>
      <vt:lpstr>Metodologia - Ações</vt:lpstr>
      <vt:lpstr>Metodologia - Logística</vt:lpstr>
      <vt:lpstr>Metodologia - Logística</vt:lpstr>
      <vt:lpstr>Objetivos específicos, metas e resultados</vt:lpstr>
      <vt:lpstr>Objetivos específicos, metas e resultados</vt:lpstr>
      <vt:lpstr>Slide 16</vt:lpstr>
      <vt:lpstr>Slide 17</vt:lpstr>
      <vt:lpstr>Slide 18</vt:lpstr>
      <vt:lpstr>  Objetivos específicos, metas e resultados </vt:lpstr>
      <vt:lpstr>Objetivos específicos, metas e resultados 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Discussão</vt:lpstr>
      <vt:lpstr>Discussão</vt:lpstr>
      <vt:lpstr>Reflexão Crítica Sobre o Processo de Aprendizagem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FÁBIO</dc:creator>
  <cp:lastModifiedBy>FÁBIO</cp:lastModifiedBy>
  <cp:revision>77</cp:revision>
  <dcterms:created xsi:type="dcterms:W3CDTF">2014-02-25T22:32:30Z</dcterms:created>
  <dcterms:modified xsi:type="dcterms:W3CDTF">2014-03-10T03:19:12Z</dcterms:modified>
</cp:coreProperties>
</file>