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5.4276315789473686E-2</c:v>
                </c:pt>
                <c:pt idx="1">
                  <c:v>0.10526315789473684</c:v>
                </c:pt>
                <c:pt idx="2">
                  <c:v>0.14144736842105263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91200"/>
        <c:axId val="70141632"/>
      </c:barChart>
      <c:catAx>
        <c:axId val="1398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141632"/>
        <c:crosses val="autoZero"/>
        <c:auto val="1"/>
        <c:lblAlgn val="ctr"/>
        <c:lblOffset val="100"/>
        <c:noMultiLvlLbl val="0"/>
      </c:catAx>
      <c:valAx>
        <c:axId val="701416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989120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'[2014 Coleta de dados HAS e DM GABRIEL semana 12(1).xls]Indicadores'!$R$4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'[2014 Coleta de dados HAS e DM GABRIEL semana 12(1).xls]Indicadores'!$S$3:$U$3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'[2014 Coleta de dados HAS e DM GABRIEL semana 12(1).xls]Indicadores'!$S$4:$U$4</c:f>
              <c:numCache>
                <c:formatCode>0.0%</c:formatCode>
                <c:ptCount val="3"/>
                <c:pt idx="0">
                  <c:v>0.04</c:v>
                </c:pt>
                <c:pt idx="1">
                  <c:v>8.666666666666667E-2</c:v>
                </c:pt>
                <c:pt idx="2">
                  <c:v>0.15333333333333332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65024"/>
        <c:axId val="79876032"/>
      </c:barChart>
      <c:catAx>
        <c:axId val="1472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876032"/>
        <c:crosses val="autoZero"/>
        <c:auto val="1"/>
        <c:lblAlgn val="ctr"/>
        <c:lblOffset val="100"/>
        <c:noMultiLvlLbl val="0"/>
      </c:catAx>
      <c:valAx>
        <c:axId val="798760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2650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9AC3-BBBC-451F-91DE-A7C093FA5E05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6C78-33B5-4EA9-9D83-8871AC4D0A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2200" dirty="0" smtClean="0"/>
              <a:t>UNIVERSIDADE </a:t>
            </a:r>
            <a:r>
              <a:rPr lang="pt-BR" sz="2200" dirty="0"/>
              <a:t>ABERTA DO SUS – UNASUS</a:t>
            </a:r>
            <a:br>
              <a:rPr lang="pt-BR" sz="2200" dirty="0"/>
            </a:br>
            <a:r>
              <a:rPr lang="pt-BR" sz="2200" dirty="0"/>
              <a:t>UNIVERSIDADE FEDERAL DE PELOTAS</a:t>
            </a:r>
            <a:br>
              <a:rPr lang="pt-BR" sz="2200" dirty="0"/>
            </a:br>
            <a:r>
              <a:rPr lang="pt-BR" sz="2200" dirty="0"/>
              <a:t>ESPECIALIZAÇÃO EM SAÚDE DA FAMÍLIA</a:t>
            </a:r>
            <a:br>
              <a:rPr lang="pt-BR" sz="2200" dirty="0"/>
            </a:br>
            <a:r>
              <a:rPr lang="pt-BR" sz="2200" dirty="0"/>
              <a:t>MODALIDADE À DISTÂNCIA</a:t>
            </a:r>
            <a:br>
              <a:rPr lang="pt-BR" sz="2200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MELHORIA DA ATENÇÃO À SAÚDE DE HIPERTENSOS E DIABÉTICOS DA</a:t>
            </a:r>
            <a:br>
              <a:rPr lang="pt-BR" dirty="0" smtClean="0"/>
            </a:br>
            <a:r>
              <a:rPr lang="pt-BR" dirty="0" smtClean="0"/>
              <a:t>ESF CENTRAL 01 DE MARAU, RS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2040632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</a:rPr>
              <a:t>Gabriel </a:t>
            </a:r>
            <a:r>
              <a:rPr lang="pt-BR" dirty="0" err="1" smtClean="0">
                <a:solidFill>
                  <a:schemeClr val="tx1"/>
                </a:solidFill>
              </a:rPr>
              <a:t>Frizon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Greggianin</a:t>
            </a:r>
            <a:endParaRPr lang="pt-BR" dirty="0" smtClean="0">
              <a:solidFill>
                <a:schemeClr val="tx1"/>
              </a:solidFill>
            </a:endParaRPr>
          </a:p>
          <a:p>
            <a:pPr algn="r"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</a:rPr>
              <a:t>Orientadora: Danieli </a:t>
            </a:r>
            <a:r>
              <a:rPr lang="pt-BR" dirty="0" err="1" smtClean="0">
                <a:solidFill>
                  <a:schemeClr val="tx1"/>
                </a:solidFill>
              </a:rPr>
              <a:t>Bluhm</a:t>
            </a:r>
            <a:r>
              <a:rPr lang="pt-BR" dirty="0" smtClean="0">
                <a:solidFill>
                  <a:schemeClr val="tx1"/>
                </a:solidFill>
              </a:rPr>
              <a:t> da Silva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</a:rPr>
              <a:t>Janeiro de 2015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http://www.ufpel.edu.br/iqg/db/e-book%20Plantas%20Transgenicas/capa/logo%20core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7520"/>
            <a:ext cx="1504488" cy="1285884"/>
          </a:xfrm>
          <a:prstGeom prst="rect">
            <a:avLst/>
          </a:prstGeom>
          <a:noFill/>
        </p:spPr>
      </p:pic>
      <p:pic>
        <p:nvPicPr>
          <p:cNvPr id="6" name="Picture 2" descr="C:\Users\Danieli\Pictures\Imagem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20" y="386256"/>
            <a:ext cx="1440160" cy="12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Evolução mensal do indicador de  cobertura do programa de atenção ao diabéticos. 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700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915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Objetivo 2</a:t>
            </a:r>
            <a:r>
              <a:rPr lang="pt-BR" dirty="0" smtClean="0"/>
              <a:t>: Melhorar a </a:t>
            </a:r>
            <a:r>
              <a:rPr lang="pt-BR" b="1" dirty="0" smtClean="0"/>
              <a:t>qualidade</a:t>
            </a:r>
            <a:r>
              <a:rPr lang="pt-BR" dirty="0" smtClean="0"/>
              <a:t> da atenção a usuários hipertensos e/ou </a:t>
            </a:r>
            <a:r>
              <a:rPr lang="pt-BR" dirty="0" smtClean="0"/>
              <a:t>diabéticos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Meta: Realizar exame clínico apropriado, garantir a realização de exames </a:t>
            </a:r>
            <a:r>
              <a:rPr lang="pt-BR" dirty="0" err="1" smtClean="0"/>
              <a:t>complememtares</a:t>
            </a:r>
            <a:r>
              <a:rPr lang="pt-BR" dirty="0" smtClean="0"/>
              <a:t>, priorizar a prescrição de medicamentos da farmácia </a:t>
            </a:r>
            <a:r>
              <a:rPr lang="pt-BR" dirty="0" smtClean="0"/>
              <a:t>popular e realizar </a:t>
            </a:r>
            <a:r>
              <a:rPr lang="pt-BR" dirty="0" smtClean="0"/>
              <a:t>avaliação da necessidade de atendimento odontológico, em 100% dos hipertensos e diabéticos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Resultado: atingimos as todas as metas de qualidade em 100% dos pacientes.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/>
            <a:r>
              <a:rPr lang="pt-BR" b="1" dirty="0" smtClean="0"/>
              <a:t>Objetivo 3</a:t>
            </a:r>
            <a:r>
              <a:rPr lang="pt-BR" dirty="0" smtClean="0"/>
              <a:t>: Melhorar a </a:t>
            </a:r>
            <a:r>
              <a:rPr lang="pt-BR" b="1" dirty="0" smtClean="0"/>
              <a:t>adesão</a:t>
            </a:r>
            <a:r>
              <a:rPr lang="pt-BR" dirty="0" smtClean="0"/>
              <a:t> dos usuários hipertensos e/ou diabéticos ao </a:t>
            </a:r>
            <a:r>
              <a:rPr lang="pt-BR" dirty="0" smtClean="0"/>
              <a:t>programa.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Buscar 100% dos hipertensos e diabéticos faltosos às consultas na unidade de saúde conforme a periodicidade recomendada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Resultado: não tivemos nenhum faltoso as consultas agendadas.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Objetivo 4</a:t>
            </a:r>
            <a:r>
              <a:rPr lang="pt-BR" dirty="0" smtClean="0"/>
              <a:t>: Melhorar o </a:t>
            </a:r>
            <a:r>
              <a:rPr lang="pt-BR" b="1" dirty="0" smtClean="0"/>
              <a:t>registro</a:t>
            </a:r>
            <a:r>
              <a:rPr lang="pt-BR" dirty="0" smtClean="0"/>
              <a:t> das </a:t>
            </a:r>
            <a:r>
              <a:rPr lang="pt-BR" dirty="0" smtClean="0"/>
              <a:t>informações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Meta: Manter ficha de acompanhamento de </a:t>
            </a:r>
            <a:r>
              <a:rPr lang="pt-BR" dirty="0" smtClean="0"/>
              <a:t>100% dos hipertensos </a:t>
            </a:r>
            <a:r>
              <a:rPr lang="pt-BR" dirty="0" smtClean="0"/>
              <a:t>e diabéticos cadastrados na unidade de saúde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Resultados: todos os pacientes cadastrados na </a:t>
            </a:r>
            <a:r>
              <a:rPr lang="pt-BR" dirty="0" smtClean="0"/>
              <a:t>intervenção possuem </a:t>
            </a:r>
            <a:r>
              <a:rPr lang="pt-BR" dirty="0" smtClean="0"/>
              <a:t>ficha de acompanhamento adequadamente preenchida.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Objetivo 5</a:t>
            </a:r>
            <a:r>
              <a:rPr lang="pt-BR" dirty="0" smtClean="0"/>
              <a:t>: Mapear usuários hipertensos e diabéticos de </a:t>
            </a:r>
            <a:r>
              <a:rPr lang="pt-BR" b="1" dirty="0" smtClean="0"/>
              <a:t>risco</a:t>
            </a:r>
            <a:r>
              <a:rPr lang="pt-BR" dirty="0" smtClean="0"/>
              <a:t> para doença cardiovascular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r>
              <a:rPr lang="pt-BR" dirty="0" smtClean="0"/>
              <a:t>    Meta: Realizar estratificação do risco cardiovascular em 100% dos hipertensos e diabéticos cadastrados na unidade de saúde</a:t>
            </a:r>
            <a:r>
              <a:rPr lang="pt-BR" dirty="0" smtClean="0"/>
              <a:t>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Resultados: todos os pacientes cadastrados no programa </a:t>
            </a:r>
            <a:r>
              <a:rPr lang="pt-BR" dirty="0" smtClean="0"/>
              <a:t>tiveram </a:t>
            </a:r>
            <a:r>
              <a:rPr lang="pt-BR" dirty="0" smtClean="0"/>
              <a:t>estratificação de risco cardiovascular.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Objetivo 6: </a:t>
            </a:r>
            <a:r>
              <a:rPr lang="pt-BR" dirty="0" smtClean="0"/>
              <a:t>Promover a saúde dos usuários hipertensos e </a:t>
            </a:r>
            <a:r>
              <a:rPr lang="pt-BR" dirty="0" smtClean="0"/>
              <a:t>diabéticos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Garantir orientação nutricional sobre alimentação saudável, sobre atividade </a:t>
            </a:r>
            <a:r>
              <a:rPr lang="pt-BR" dirty="0" smtClean="0"/>
              <a:t>física, </a:t>
            </a:r>
            <a:r>
              <a:rPr lang="pt-BR" dirty="0" smtClean="0"/>
              <a:t>riscos do tabagismo e </a:t>
            </a:r>
            <a:r>
              <a:rPr lang="pt-BR" dirty="0" smtClean="0"/>
              <a:t>saúde </a:t>
            </a:r>
            <a:r>
              <a:rPr lang="pt-BR" dirty="0" smtClean="0"/>
              <a:t>bucal,  a 100% dos hipertensos e diabéticos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Resultados: todos os pacientes cadastrados receberam orientações sobre todos os aspectos acima mencionados.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Importância da intervenção: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√ </a:t>
            </a:r>
            <a:r>
              <a:rPr lang="pt-BR" dirty="0"/>
              <a:t>Para a equipe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√ </a:t>
            </a:r>
            <a:r>
              <a:rPr lang="pt-BR" dirty="0"/>
              <a:t>Para o serviço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√ </a:t>
            </a:r>
            <a:r>
              <a:rPr lang="pt-BR" dirty="0"/>
              <a:t>Para a comunidade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Rotina do serviço: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√ </a:t>
            </a:r>
            <a:r>
              <a:rPr lang="pt-BR" dirty="0"/>
              <a:t>Ações plenamente incorporadas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√ </a:t>
            </a:r>
            <a:r>
              <a:rPr lang="pt-BR" dirty="0"/>
              <a:t>Mudanças necessárias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crítica sobre o processo de aprendizagem: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User\Desktop\Machine-Learning-Algori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659"/>
            <a:ext cx="8676456" cy="5289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Endless roadEndless Road Wallpaper 1600 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80920" cy="5247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908" y="285728"/>
            <a:ext cx="8229600" cy="1143000"/>
          </a:xfrm>
        </p:spPr>
        <p:txBody>
          <a:bodyPr/>
          <a:lstStyle/>
          <a:p>
            <a:r>
              <a:rPr lang="pt-BR" dirty="0" smtClean="0"/>
              <a:t>Introdução: O município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Principais características</a:t>
            </a:r>
            <a:endParaRPr lang="pt-BR" dirty="0"/>
          </a:p>
        </p:txBody>
      </p:sp>
      <p:pic>
        <p:nvPicPr>
          <p:cNvPr id="1026" name="Picture 2" descr="C:\Users\Eugênio\Desktop\Bandeira_mara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80254"/>
            <a:ext cx="1428750" cy="914400"/>
          </a:xfrm>
          <a:prstGeom prst="rect">
            <a:avLst/>
          </a:prstGeom>
          <a:noFill/>
        </p:spPr>
      </p:pic>
      <p:pic>
        <p:nvPicPr>
          <p:cNvPr id="1027" name="Picture 3" descr="C:\Users\Eugênio\Desktop\Marau-R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708920"/>
            <a:ext cx="4238625" cy="3429024"/>
          </a:xfrm>
          <a:prstGeom prst="rect">
            <a:avLst/>
          </a:prstGeom>
          <a:noFill/>
        </p:spPr>
      </p:pic>
      <p:pic>
        <p:nvPicPr>
          <p:cNvPr id="1028" name="Picture 4" descr="C:\Users\Eugênio\Desktop\RioGrandedoSul_Municip_Marau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152" y="2740485"/>
            <a:ext cx="3822704" cy="344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Introdução:  A 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População adscrita</a:t>
            </a:r>
          </a:p>
          <a:p>
            <a:r>
              <a:rPr lang="pt-BR" dirty="0" smtClean="0"/>
              <a:t>A equipe</a:t>
            </a:r>
          </a:p>
          <a:p>
            <a:r>
              <a:rPr lang="pt-BR" dirty="0" smtClean="0"/>
              <a:t>O processo de trabalho</a:t>
            </a:r>
            <a:endParaRPr lang="pt-BR" dirty="0"/>
          </a:p>
        </p:txBody>
      </p:sp>
      <p:pic>
        <p:nvPicPr>
          <p:cNvPr id="2050" name="Picture 2" descr="C:\Users\Eugênio\Desktop\ori_1444_img-12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6595120" cy="2848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</a:t>
            </a:r>
            <a:r>
              <a:rPr lang="pt-BR" dirty="0"/>
              <a:t>S</a:t>
            </a:r>
            <a:r>
              <a:rPr lang="pt-BR" dirty="0" smtClean="0"/>
              <a:t>ituação da atenção a  hipertensos e diabéticos 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186766" cy="355612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Busca ativa precária;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Ausência de registro específico;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Ausência de agendamento programático;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Ausência de controle de qualidade e integralidade do atendimento;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/>
              <a:t>Ausência de monitoramento dos cuidados;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3800" b="1" dirty="0" smtClean="0"/>
              <a:t>Geral: Melhorar a atenção à saúde dos usuários hipertensos e diabéticos na ESF Central 01, </a:t>
            </a:r>
            <a:r>
              <a:rPr lang="pt-BR" sz="3800" b="1" dirty="0" err="1" smtClean="0"/>
              <a:t>Marau</a:t>
            </a:r>
            <a:r>
              <a:rPr lang="pt-BR" sz="3800" b="1" dirty="0" smtClean="0"/>
              <a:t>, RS.</a:t>
            </a:r>
          </a:p>
          <a:p>
            <a:endParaRPr lang="pt-BR" dirty="0" smtClean="0"/>
          </a:p>
          <a:p>
            <a:r>
              <a:rPr lang="pt-BR" b="1" dirty="0" smtClean="0"/>
              <a:t>Específicos: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 Ampliar a </a:t>
            </a:r>
            <a:r>
              <a:rPr lang="pt-BR" b="1" dirty="0" smtClean="0"/>
              <a:t>cobertura</a:t>
            </a:r>
            <a:r>
              <a:rPr lang="pt-BR" dirty="0" smtClean="0"/>
              <a:t> a hipertensos e/ou diabéticos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 Melhorar a </a:t>
            </a:r>
            <a:r>
              <a:rPr lang="pt-BR" b="1" dirty="0" smtClean="0"/>
              <a:t>qualidade</a:t>
            </a:r>
            <a:r>
              <a:rPr lang="pt-BR" dirty="0" smtClean="0"/>
              <a:t> da atenção a hipertensos e/ou diabéticos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 Melhorar a </a:t>
            </a:r>
            <a:r>
              <a:rPr lang="pt-BR" b="1" dirty="0" smtClean="0"/>
              <a:t>adesão</a:t>
            </a:r>
            <a:r>
              <a:rPr lang="pt-BR" dirty="0" smtClean="0"/>
              <a:t> de hipertensos e/ou diabéticos ao programa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 Melhorar o </a:t>
            </a:r>
            <a:r>
              <a:rPr lang="pt-BR" b="1" dirty="0" smtClean="0"/>
              <a:t>registro</a:t>
            </a:r>
            <a:r>
              <a:rPr lang="pt-BR" dirty="0" smtClean="0"/>
              <a:t> das informações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 Mapear hipertensos e diabéticos de </a:t>
            </a:r>
            <a:r>
              <a:rPr lang="pt-BR" b="1" dirty="0" smtClean="0"/>
              <a:t>risco</a:t>
            </a:r>
            <a:r>
              <a:rPr lang="pt-BR" dirty="0" smtClean="0"/>
              <a:t> para doença cardiovascular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 </a:t>
            </a:r>
            <a:r>
              <a:rPr lang="pt-BR" b="1" dirty="0" smtClean="0"/>
              <a:t>Promover a saúde </a:t>
            </a:r>
            <a:r>
              <a:rPr lang="pt-BR" dirty="0" smtClean="0"/>
              <a:t>de hipertensos e diabéticos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Ações nos 4 eixos pedagógicos: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Monitoramento e </a:t>
            </a:r>
            <a:r>
              <a:rPr lang="pt-BR" dirty="0" smtClean="0"/>
              <a:t>avaliação</a:t>
            </a:r>
          </a:p>
          <a:p>
            <a:endParaRPr lang="pt-BR" dirty="0" smtClean="0"/>
          </a:p>
          <a:p>
            <a:r>
              <a:rPr lang="pt-BR" dirty="0" smtClean="0"/>
              <a:t>Organização e gestão do </a:t>
            </a:r>
            <a:r>
              <a:rPr lang="pt-BR" dirty="0" smtClean="0"/>
              <a:t>serviço</a:t>
            </a:r>
          </a:p>
          <a:p>
            <a:endParaRPr lang="pt-BR" dirty="0" smtClean="0"/>
          </a:p>
          <a:p>
            <a:r>
              <a:rPr lang="pt-BR" dirty="0" smtClean="0"/>
              <a:t>Engajamento </a:t>
            </a:r>
            <a:r>
              <a:rPr lang="pt-BR" dirty="0" smtClean="0"/>
              <a:t>público</a:t>
            </a:r>
          </a:p>
          <a:p>
            <a:endParaRPr lang="pt-BR" dirty="0" smtClean="0"/>
          </a:p>
          <a:p>
            <a:r>
              <a:rPr lang="pt-BR" dirty="0" smtClean="0"/>
              <a:t>Qualificação da pratica clínica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Objetivo 1:</a:t>
            </a:r>
            <a:r>
              <a:rPr lang="pt-BR" dirty="0" smtClean="0"/>
              <a:t> Ampliar a </a:t>
            </a:r>
            <a:r>
              <a:rPr lang="pt-BR" b="1" dirty="0" smtClean="0"/>
              <a:t>cobertura </a:t>
            </a:r>
            <a:r>
              <a:rPr lang="pt-BR" dirty="0" smtClean="0"/>
              <a:t>a hipertensos e/ou </a:t>
            </a:r>
            <a:r>
              <a:rPr lang="pt-BR" dirty="0" smtClean="0"/>
              <a:t>diabéticos</a:t>
            </a:r>
          </a:p>
          <a:p>
            <a:endParaRPr lang="pt-BR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Meta: Cadastrar 80% dos hipertensos da área de abrangência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De acordo com a estimativa possuímos 608 hipertensos, e durante </a:t>
            </a:r>
            <a:r>
              <a:rPr lang="pt-BR" dirty="0" smtClean="0"/>
              <a:t>os 3 </a:t>
            </a:r>
            <a:r>
              <a:rPr lang="pt-BR" dirty="0" smtClean="0"/>
              <a:t>meses da intervenção conseguimos cadastrar 86 hipertensos o que </a:t>
            </a:r>
            <a:r>
              <a:rPr lang="pt-BR" dirty="0" smtClean="0"/>
              <a:t>representa 14,1%.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dirty="0" smtClean="0"/>
              <a:t>O </a:t>
            </a:r>
            <a:r>
              <a:rPr lang="pt-BR" dirty="0" smtClean="0"/>
              <a:t>indicador de </a:t>
            </a:r>
            <a:r>
              <a:rPr lang="pt-BR" dirty="0" smtClean="0"/>
              <a:t>cobertura </a:t>
            </a:r>
            <a:r>
              <a:rPr lang="pt-BR" dirty="0" smtClean="0"/>
              <a:t>mostrou evolução de 5,4%(33) no </a:t>
            </a:r>
            <a:r>
              <a:rPr lang="pt-BR" dirty="0" err="1" smtClean="0"/>
              <a:t>primeiromês</a:t>
            </a:r>
            <a:r>
              <a:rPr lang="pt-BR" dirty="0" smtClean="0"/>
              <a:t>, 10,5%(64) no segundo mês e 14,1%(86) no terceiro mês.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Evolução mensal do indicador de cobertura de atenção ao hipertenso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8983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t-BR" dirty="0"/>
              <a:t>Meta: Cadastrar 40% dos diabéticos da área de abrangência </a:t>
            </a:r>
            <a:endParaRPr lang="pt-BR" dirty="0" smtClean="0"/>
          </a:p>
          <a:p>
            <a:pPr>
              <a:spcBef>
                <a:spcPts val="0"/>
              </a:spcBef>
            </a:pPr>
            <a:endParaRPr lang="pt-BR" dirty="0"/>
          </a:p>
          <a:p>
            <a:pPr algn="just">
              <a:spcBef>
                <a:spcPts val="0"/>
              </a:spcBef>
            </a:pPr>
            <a:r>
              <a:rPr lang="pt-BR" dirty="0"/>
              <a:t>De acordo com as estimativas temos 150 diabéticos em nossa área </a:t>
            </a:r>
            <a:r>
              <a:rPr lang="pt-BR" dirty="0" smtClean="0"/>
              <a:t>e conseguimos </a:t>
            </a:r>
            <a:r>
              <a:rPr lang="pt-BR" dirty="0"/>
              <a:t>cadastras 23 destes em 3 meses de intervenção</a:t>
            </a:r>
            <a:r>
              <a:rPr lang="pt-BR" dirty="0" smtClean="0"/>
              <a:t>.</a:t>
            </a:r>
          </a:p>
          <a:p>
            <a:pPr algn="just">
              <a:spcBef>
                <a:spcPts val="0"/>
              </a:spcBef>
            </a:pPr>
            <a:endParaRPr lang="pt-BR" dirty="0"/>
          </a:p>
          <a:p>
            <a:pPr>
              <a:spcBef>
                <a:spcPts val="0"/>
              </a:spcBef>
            </a:pPr>
            <a:r>
              <a:rPr lang="pt-BR" dirty="0"/>
              <a:t>Para diabéticos o indicador de cobertura mostrou evolução de 4%(6) </a:t>
            </a:r>
            <a:r>
              <a:rPr lang="pt-BR" dirty="0" smtClean="0"/>
              <a:t>no primeiro </a:t>
            </a:r>
            <a:r>
              <a:rPr lang="pt-BR" dirty="0"/>
              <a:t>mês, 8,7%(13) nos segundo mês e 15,3%(23) no terceiro mês.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248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632</Words>
  <Application>Microsoft Office PowerPoint</Application>
  <PresentationFormat>Apresentação na tela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   UNIVERSIDADE ABERTA DO SUS – UNASUS UNIVERSIDADE FEDERAL DE PELOTAS ESPECIALIZAÇÃO EM SAÚDE DA FAMÍLIA MODALIDADE À DISTÂNCIA  MELHORIA DA ATENÇÃO À SAÚDE DE HIPERTENSOS E DIABÉTICOS DA ESF CENTRAL 01 DE MARAU, RS</vt:lpstr>
      <vt:lpstr>Introdução: O município </vt:lpstr>
      <vt:lpstr>Introdução:  A UBS</vt:lpstr>
      <vt:lpstr> Situação da atenção a  hipertensos e diabéticos antes da intervenção</vt:lpstr>
      <vt:lpstr>Objetivos:</vt:lpstr>
      <vt:lpstr>Metodologia:</vt:lpstr>
      <vt:lpstr>Objetivos, metas e resultados:</vt:lpstr>
      <vt:lpstr>Evolução mensal do indicador de cobertura de atenção ao hipertenso</vt:lpstr>
      <vt:lpstr>Apresentação do PowerPoint</vt:lpstr>
      <vt:lpstr>Evolução mensal do indicador de  cobertura do programa de atenção ao diabéticos.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 sobre o processo de aprendizagem:</vt:lpstr>
      <vt:lpstr>Agradecimentos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DE HIPERTENSOS E DIABÉTICOS DA ESF CENTRAL 01 DE MARAU, RS</dc:title>
  <dc:creator>Eugênio</dc:creator>
  <cp:lastModifiedBy>Danieli</cp:lastModifiedBy>
  <cp:revision>16</cp:revision>
  <dcterms:created xsi:type="dcterms:W3CDTF">2015-01-20T18:48:38Z</dcterms:created>
  <dcterms:modified xsi:type="dcterms:W3CDTF">2015-01-22T10:28:32Z</dcterms:modified>
</cp:coreProperties>
</file>