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1" r:id="rId4"/>
    <p:sldId id="304" r:id="rId5"/>
    <p:sldId id="259" r:id="rId6"/>
    <p:sldId id="260" r:id="rId7"/>
    <p:sldId id="261" r:id="rId8"/>
    <p:sldId id="302" r:id="rId9"/>
    <p:sldId id="265" r:id="rId10"/>
    <p:sldId id="320" r:id="rId11"/>
    <p:sldId id="297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34" r:id="rId20"/>
    <p:sldId id="329" r:id="rId21"/>
    <p:sldId id="330" r:id="rId22"/>
    <p:sldId id="331" r:id="rId23"/>
    <p:sldId id="332" r:id="rId24"/>
    <p:sldId id="335" r:id="rId25"/>
    <p:sldId id="336" r:id="rId26"/>
    <p:sldId id="337" r:id="rId27"/>
    <p:sldId id="338" r:id="rId28"/>
    <p:sldId id="339" r:id="rId29"/>
    <p:sldId id="340" r:id="rId30"/>
    <p:sldId id="289" r:id="rId31"/>
    <p:sldId id="313" r:id="rId32"/>
    <p:sldId id="294" r:id="rId33"/>
    <p:sldId id="303" r:id="rId34"/>
    <p:sldId id="30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T" initials="A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70470-61D7-4443-B693-644D4CD0FBB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7872001-A5B4-4820-9616-DC2180051282}">
      <dgm:prSet custT="1"/>
      <dgm:spPr/>
      <dgm:t>
        <a:bodyPr/>
        <a:lstStyle/>
        <a:p>
          <a:pPr rtl="0"/>
          <a:r>
            <a:rPr lang="pt-BR" sz="1800" dirty="0" smtClean="0">
              <a:latin typeface="Arial" pitchFamily="34" charset="0"/>
              <a:cs typeface="Arial" pitchFamily="34" charset="0"/>
            </a:rPr>
            <a:t>Organização e gestão do serviço.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5975C3C1-DEDA-44B0-A0F7-09EDBCFA9793}" type="parTrans" cxnId="{97D077B6-7536-4753-8568-80B106FA77E3}">
      <dgm:prSet/>
      <dgm:spPr/>
      <dgm:t>
        <a:bodyPr/>
        <a:lstStyle/>
        <a:p>
          <a:endParaRPr lang="pt-BR" sz="1800"/>
        </a:p>
      </dgm:t>
    </dgm:pt>
    <dgm:pt modelId="{CE548DFF-ADAF-42CB-8E1F-40BCB82DC676}" type="sibTrans" cxnId="{97D077B6-7536-4753-8568-80B106FA77E3}">
      <dgm:prSet/>
      <dgm:spPr/>
      <dgm:t>
        <a:bodyPr/>
        <a:lstStyle/>
        <a:p>
          <a:endParaRPr lang="pt-BR" sz="1800"/>
        </a:p>
      </dgm:t>
    </dgm:pt>
    <dgm:pt modelId="{F3624AB7-C191-426A-B5C5-952F12058D07}">
      <dgm:prSet custT="1"/>
      <dgm:spPr/>
      <dgm:t>
        <a:bodyPr/>
        <a:lstStyle/>
        <a:p>
          <a:pPr rtl="0"/>
          <a:r>
            <a:rPr lang="pt-BR" sz="1800" dirty="0" smtClean="0">
              <a:latin typeface="Arial" pitchFamily="34" charset="0"/>
              <a:cs typeface="Arial" pitchFamily="34" charset="0"/>
            </a:rPr>
            <a:t>Monitoramento e avaliação.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93B0AC19-23B8-4E3B-B8E0-41C2AA997638}" type="parTrans" cxnId="{CEED6F5A-D452-42A0-B454-926BDEB02D0D}">
      <dgm:prSet/>
      <dgm:spPr/>
      <dgm:t>
        <a:bodyPr/>
        <a:lstStyle/>
        <a:p>
          <a:endParaRPr lang="pt-BR" sz="1800"/>
        </a:p>
      </dgm:t>
    </dgm:pt>
    <dgm:pt modelId="{57E32860-0429-4168-8627-AA1B096040DA}" type="sibTrans" cxnId="{CEED6F5A-D452-42A0-B454-926BDEB02D0D}">
      <dgm:prSet/>
      <dgm:spPr/>
      <dgm:t>
        <a:bodyPr/>
        <a:lstStyle/>
        <a:p>
          <a:endParaRPr lang="pt-BR" sz="1800"/>
        </a:p>
      </dgm:t>
    </dgm:pt>
    <dgm:pt modelId="{FC222978-4412-4663-841F-D084ED834565}">
      <dgm:prSet custT="1"/>
      <dgm:spPr/>
      <dgm:t>
        <a:bodyPr/>
        <a:lstStyle/>
        <a:p>
          <a:pPr rtl="0"/>
          <a:r>
            <a:rPr lang="pt-BR" sz="1800" dirty="0" smtClean="0">
              <a:latin typeface="Arial" pitchFamily="34" charset="0"/>
              <a:cs typeface="Arial" pitchFamily="34" charset="0"/>
            </a:rPr>
            <a:t>Engajamento público.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6FD9EF22-0528-42E2-96CD-566920B9034A}" type="parTrans" cxnId="{75FE9DF2-7DA9-48D8-A075-7650F7D4161C}">
      <dgm:prSet/>
      <dgm:spPr/>
      <dgm:t>
        <a:bodyPr/>
        <a:lstStyle/>
        <a:p>
          <a:endParaRPr lang="pt-BR" sz="1800"/>
        </a:p>
      </dgm:t>
    </dgm:pt>
    <dgm:pt modelId="{EF443BC5-D392-4D6C-AF89-879B2039C146}" type="sibTrans" cxnId="{75FE9DF2-7DA9-48D8-A075-7650F7D4161C}">
      <dgm:prSet/>
      <dgm:spPr/>
      <dgm:t>
        <a:bodyPr/>
        <a:lstStyle/>
        <a:p>
          <a:endParaRPr lang="pt-BR" sz="1800"/>
        </a:p>
      </dgm:t>
    </dgm:pt>
    <dgm:pt modelId="{5EC92F17-12FD-4529-86E9-D7461BA0E081}">
      <dgm:prSet custT="1"/>
      <dgm:spPr/>
      <dgm:t>
        <a:bodyPr/>
        <a:lstStyle/>
        <a:p>
          <a:pPr rtl="0"/>
          <a:r>
            <a:rPr lang="pt-BR" sz="1800" dirty="0" smtClean="0">
              <a:latin typeface="Arial" pitchFamily="34" charset="0"/>
              <a:cs typeface="Arial" pitchFamily="34" charset="0"/>
            </a:rPr>
            <a:t>Qualificação da prática clínica.</a:t>
          </a:r>
          <a:endParaRPr lang="pt-BR" sz="1800" dirty="0">
            <a:latin typeface="Arial" pitchFamily="34" charset="0"/>
            <a:cs typeface="Arial" pitchFamily="34" charset="0"/>
          </a:endParaRPr>
        </a:p>
      </dgm:t>
    </dgm:pt>
    <dgm:pt modelId="{A9EE7445-1E38-4138-AB8A-AD9365283EF1}" type="parTrans" cxnId="{A457F90A-D281-4FCF-A242-C10E3AB867D4}">
      <dgm:prSet/>
      <dgm:spPr/>
      <dgm:t>
        <a:bodyPr/>
        <a:lstStyle/>
        <a:p>
          <a:endParaRPr lang="pt-BR" sz="1800"/>
        </a:p>
      </dgm:t>
    </dgm:pt>
    <dgm:pt modelId="{23E16534-578C-42AC-BE19-2D3EF525DCA0}" type="sibTrans" cxnId="{A457F90A-D281-4FCF-A242-C10E3AB867D4}">
      <dgm:prSet/>
      <dgm:spPr/>
      <dgm:t>
        <a:bodyPr/>
        <a:lstStyle/>
        <a:p>
          <a:endParaRPr lang="pt-BR" sz="1800"/>
        </a:p>
      </dgm:t>
    </dgm:pt>
    <dgm:pt modelId="{C58A6F11-292C-4905-A288-E080CAA167AA}" type="pres">
      <dgm:prSet presAssocID="{39A70470-61D7-4443-B693-644D4CD0FB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CB2F39-8CCB-4572-BC1C-33CF926041E3}" type="pres">
      <dgm:prSet presAssocID="{17872001-A5B4-4820-9616-DC21800512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EBA72-4998-464A-AE54-B8AF69F2E3DC}" type="pres">
      <dgm:prSet presAssocID="{CE548DFF-ADAF-42CB-8E1F-40BCB82DC676}" presName="sibTrans" presStyleCnt="0"/>
      <dgm:spPr/>
    </dgm:pt>
    <dgm:pt modelId="{58EEFFD1-DBE5-4DC0-AF10-84DEC65D294D}" type="pres">
      <dgm:prSet presAssocID="{F3624AB7-C191-426A-B5C5-952F12058D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503A7-FA08-4242-A6B3-5C1E97232231}" type="pres">
      <dgm:prSet presAssocID="{57E32860-0429-4168-8627-AA1B096040DA}" presName="sibTrans" presStyleCnt="0"/>
      <dgm:spPr/>
    </dgm:pt>
    <dgm:pt modelId="{067C82C4-81CA-4645-BB5A-C7193705C781}" type="pres">
      <dgm:prSet presAssocID="{FC222978-4412-4663-841F-D084ED8345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6AA12-27A6-497E-AF9F-F2E17699CFA7}" type="pres">
      <dgm:prSet presAssocID="{EF443BC5-D392-4D6C-AF89-879B2039C146}" presName="sibTrans" presStyleCnt="0"/>
      <dgm:spPr/>
    </dgm:pt>
    <dgm:pt modelId="{C3511AC1-55CA-433B-B6E2-2D41544984B4}" type="pres">
      <dgm:prSet presAssocID="{5EC92F17-12FD-4529-86E9-D7461BA0E0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855284-89B9-4798-9FE3-1FCE635870C7}" type="presOf" srcId="{17872001-A5B4-4820-9616-DC2180051282}" destId="{31CB2F39-8CCB-4572-BC1C-33CF926041E3}" srcOrd="0" destOrd="0" presId="urn:microsoft.com/office/officeart/2005/8/layout/default#2"/>
    <dgm:cxn modelId="{75FE9DF2-7DA9-48D8-A075-7650F7D4161C}" srcId="{39A70470-61D7-4443-B693-644D4CD0FBBD}" destId="{FC222978-4412-4663-841F-D084ED834565}" srcOrd="2" destOrd="0" parTransId="{6FD9EF22-0528-42E2-96CD-566920B9034A}" sibTransId="{EF443BC5-D392-4D6C-AF89-879B2039C146}"/>
    <dgm:cxn modelId="{A457F90A-D281-4FCF-A242-C10E3AB867D4}" srcId="{39A70470-61D7-4443-B693-644D4CD0FBBD}" destId="{5EC92F17-12FD-4529-86E9-D7461BA0E081}" srcOrd="3" destOrd="0" parTransId="{A9EE7445-1E38-4138-AB8A-AD9365283EF1}" sibTransId="{23E16534-578C-42AC-BE19-2D3EF525DCA0}"/>
    <dgm:cxn modelId="{99809753-4D80-40EA-AA42-5AF54452E261}" type="presOf" srcId="{5EC92F17-12FD-4529-86E9-D7461BA0E081}" destId="{C3511AC1-55CA-433B-B6E2-2D41544984B4}" srcOrd="0" destOrd="0" presId="urn:microsoft.com/office/officeart/2005/8/layout/default#2"/>
    <dgm:cxn modelId="{88515289-1C37-42B2-8516-336596B2F05F}" type="presOf" srcId="{FC222978-4412-4663-841F-D084ED834565}" destId="{067C82C4-81CA-4645-BB5A-C7193705C781}" srcOrd="0" destOrd="0" presId="urn:microsoft.com/office/officeart/2005/8/layout/default#2"/>
    <dgm:cxn modelId="{CEED6F5A-D452-42A0-B454-926BDEB02D0D}" srcId="{39A70470-61D7-4443-B693-644D4CD0FBBD}" destId="{F3624AB7-C191-426A-B5C5-952F12058D07}" srcOrd="1" destOrd="0" parTransId="{93B0AC19-23B8-4E3B-B8E0-41C2AA997638}" sibTransId="{57E32860-0429-4168-8627-AA1B096040DA}"/>
    <dgm:cxn modelId="{9847A888-AF75-4133-A2A8-6F003176FFBB}" type="presOf" srcId="{F3624AB7-C191-426A-B5C5-952F12058D07}" destId="{58EEFFD1-DBE5-4DC0-AF10-84DEC65D294D}" srcOrd="0" destOrd="0" presId="urn:microsoft.com/office/officeart/2005/8/layout/default#2"/>
    <dgm:cxn modelId="{53DC7562-1DB5-48BA-891D-CE9F1483201F}" type="presOf" srcId="{39A70470-61D7-4443-B693-644D4CD0FBBD}" destId="{C58A6F11-292C-4905-A288-E080CAA167AA}" srcOrd="0" destOrd="0" presId="urn:microsoft.com/office/officeart/2005/8/layout/default#2"/>
    <dgm:cxn modelId="{97D077B6-7536-4753-8568-80B106FA77E3}" srcId="{39A70470-61D7-4443-B693-644D4CD0FBBD}" destId="{17872001-A5B4-4820-9616-DC2180051282}" srcOrd="0" destOrd="0" parTransId="{5975C3C1-DEDA-44B0-A0F7-09EDBCFA9793}" sibTransId="{CE548DFF-ADAF-42CB-8E1F-40BCB82DC676}"/>
    <dgm:cxn modelId="{C18E2E22-31E7-45A9-9E9E-D94874236CCF}" type="presParOf" srcId="{C58A6F11-292C-4905-A288-E080CAA167AA}" destId="{31CB2F39-8CCB-4572-BC1C-33CF926041E3}" srcOrd="0" destOrd="0" presId="urn:microsoft.com/office/officeart/2005/8/layout/default#2"/>
    <dgm:cxn modelId="{9DAD6605-8CCF-4894-8B7C-C416DBB824D6}" type="presParOf" srcId="{C58A6F11-292C-4905-A288-E080CAA167AA}" destId="{6ADEBA72-4998-464A-AE54-B8AF69F2E3DC}" srcOrd="1" destOrd="0" presId="urn:microsoft.com/office/officeart/2005/8/layout/default#2"/>
    <dgm:cxn modelId="{31B8E4D5-0EF3-49CD-A465-EADA353E2C9D}" type="presParOf" srcId="{C58A6F11-292C-4905-A288-E080CAA167AA}" destId="{58EEFFD1-DBE5-4DC0-AF10-84DEC65D294D}" srcOrd="2" destOrd="0" presId="urn:microsoft.com/office/officeart/2005/8/layout/default#2"/>
    <dgm:cxn modelId="{C31D56C9-C9B5-4E44-AE08-279E7E81DE77}" type="presParOf" srcId="{C58A6F11-292C-4905-A288-E080CAA167AA}" destId="{ED7503A7-FA08-4242-A6B3-5C1E97232231}" srcOrd="3" destOrd="0" presId="urn:microsoft.com/office/officeart/2005/8/layout/default#2"/>
    <dgm:cxn modelId="{A4F5B0E0-BE79-48BD-A207-CB0ACDDC92E8}" type="presParOf" srcId="{C58A6F11-292C-4905-A288-E080CAA167AA}" destId="{067C82C4-81CA-4645-BB5A-C7193705C781}" srcOrd="4" destOrd="0" presId="urn:microsoft.com/office/officeart/2005/8/layout/default#2"/>
    <dgm:cxn modelId="{3B625EEA-53C2-4393-88D3-51E2AB5569D9}" type="presParOf" srcId="{C58A6F11-292C-4905-A288-E080CAA167AA}" destId="{9156AA12-27A6-497E-AF9F-F2E17699CFA7}" srcOrd="5" destOrd="0" presId="urn:microsoft.com/office/officeart/2005/8/layout/default#2"/>
    <dgm:cxn modelId="{87AE5555-AD05-4C22-9956-812A6638A2AF}" type="presParOf" srcId="{C58A6F11-292C-4905-A288-E080CAA167AA}" destId="{C3511AC1-55CA-433B-B6E2-2D41544984B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2F39-8CCB-4572-BC1C-33CF926041E3}">
      <dsp:nvSpPr>
        <dsp:cNvPr id="0" name=""/>
        <dsp:cNvSpPr/>
      </dsp:nvSpPr>
      <dsp:spPr>
        <a:xfrm>
          <a:off x="1009411" y="2262"/>
          <a:ext cx="2957512" cy="1774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Organização e gestão do serviço.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1009411" y="2262"/>
        <a:ext cx="2957512" cy="1774507"/>
      </dsp:txXfrm>
    </dsp:sp>
    <dsp:sp modelId="{58EEFFD1-DBE5-4DC0-AF10-84DEC65D294D}">
      <dsp:nvSpPr>
        <dsp:cNvPr id="0" name=""/>
        <dsp:cNvSpPr/>
      </dsp:nvSpPr>
      <dsp:spPr>
        <a:xfrm>
          <a:off x="4262675" y="2262"/>
          <a:ext cx="2957512" cy="1774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Monitoramento e avaliação.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4262675" y="2262"/>
        <a:ext cx="2957512" cy="1774507"/>
      </dsp:txXfrm>
    </dsp:sp>
    <dsp:sp modelId="{067C82C4-81CA-4645-BB5A-C7193705C781}">
      <dsp:nvSpPr>
        <dsp:cNvPr id="0" name=""/>
        <dsp:cNvSpPr/>
      </dsp:nvSpPr>
      <dsp:spPr>
        <a:xfrm>
          <a:off x="1009411" y="2072521"/>
          <a:ext cx="2957512" cy="1774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Engajamento público.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1009411" y="2072521"/>
        <a:ext cx="2957512" cy="1774507"/>
      </dsp:txXfrm>
    </dsp:sp>
    <dsp:sp modelId="{C3511AC1-55CA-433B-B6E2-2D41544984B4}">
      <dsp:nvSpPr>
        <dsp:cNvPr id="0" name=""/>
        <dsp:cNvSpPr/>
      </dsp:nvSpPr>
      <dsp:spPr>
        <a:xfrm>
          <a:off x="4262675" y="2072521"/>
          <a:ext cx="2957512" cy="1774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Qualificação da prática clínica.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4262675" y="2072521"/>
        <a:ext cx="2957512" cy="177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m 8"/>
          <p:cNvPicPr>
            <a:picLocks noChangeAspect="1" noChangeArrowheads="1"/>
          </p:cNvPicPr>
          <p:nvPr/>
        </p:nvPicPr>
        <p:blipFill>
          <a:blip r:embed="rId2"/>
          <a:srcRect l="19225" t="18695" r="19223" b="18871"/>
          <a:stretch>
            <a:fillRect/>
          </a:stretch>
        </p:blipFill>
        <p:spPr bwMode="auto">
          <a:xfrm>
            <a:off x="7596336" y="404664"/>
            <a:ext cx="1104900" cy="11144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11" y="249289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Melhoria da atenção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ao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é-natal e Puerpério na UBS Raimundo Domingos de Souza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Lábrea/AM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Gabriel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Hernandez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Chagime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87824" y="5929960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Orientadora: Marcela Soares de Lima Brant</a:t>
            </a:r>
            <a:endParaRPr lang="pt-BR" dirty="0"/>
          </a:p>
        </p:txBody>
      </p:sp>
      <p:pic>
        <p:nvPicPr>
          <p:cNvPr id="6" name="Picture 10" descr="http://www.anreis.com.br/una-no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25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94" y="404664"/>
            <a:ext cx="2638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5776" y="2473151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PRÉ-NATAL</a:t>
            </a:r>
            <a:endParaRPr lang="pt-BR" sz="3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66" y="3501008"/>
            <a:ext cx="4762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1: Ampliar a cobertura de pré-natal</a:t>
            </a:r>
          </a:p>
          <a:p>
            <a:pPr marL="0" indent="0">
              <a:buNone/>
            </a:pPr>
            <a:r>
              <a:rPr lang="pt-BR" dirty="0"/>
              <a:t>Meta 1.1: Alcançar 80% de cobertura do programa de pré-natal.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9592" y="6200523"/>
            <a:ext cx="48574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 smtClean="0"/>
              <a:t>Gráfico </a:t>
            </a:r>
            <a:r>
              <a:rPr lang="pt-BR" sz="1200" dirty="0"/>
              <a:t>indicativo da cobertura do programa de pré-natal na unidade de saúde.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58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75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88 gestantes </a:t>
            </a:r>
            <a:endParaRPr lang="pt-BR" altLang="pt-BR" dirty="0"/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84546"/>
            <a:ext cx="47275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2: Melhorar a qualidade da atenção ao pré-natal realizado na Unidade</a:t>
            </a:r>
          </a:p>
          <a:p>
            <a:pPr marL="0" indent="0">
              <a:buNone/>
            </a:pPr>
            <a:r>
              <a:rPr lang="pt-BR" dirty="0"/>
              <a:t>Meta 2.1: Garantir a 100% das gestantes o ingresso no primeiro trimestre de gestação.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177903"/>
            <a:ext cx="48574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captadas no primeiro trimestre de gestação.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44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58</a:t>
            </a:r>
            <a:r>
              <a:rPr lang="pt-BR" altLang="pt-BR" dirty="0" smtClean="0"/>
              <a:t>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71</a:t>
            </a:r>
            <a:r>
              <a:rPr lang="pt-BR" altLang="pt-BR" dirty="0" smtClean="0"/>
              <a:t> gestantes </a:t>
            </a:r>
            <a:endParaRPr lang="pt-BR" altLang="pt-BR" dirty="0"/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03439"/>
            <a:ext cx="4320480" cy="22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2.2: Realizar pelo menos um exame ginecológico por trimestre em 100% das gestantes.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270236"/>
            <a:ext cx="4857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com pelo menos um exame </a:t>
            </a:r>
            <a:r>
              <a:rPr lang="pt-BR" sz="1200" dirty="0" smtClean="0"/>
              <a:t>ginecológico </a:t>
            </a:r>
            <a:r>
              <a:rPr lang="pt-BR" sz="1200" dirty="0"/>
              <a:t>por trimestre.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46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63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82 gestantes </a:t>
            </a:r>
            <a:endParaRPr lang="pt-BR" altLang="pt-BR" dirty="0"/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7" y="3326502"/>
            <a:ext cx="48133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2.3: Realizar pelo menos um exame de mama em 100% das gestantes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270236"/>
            <a:ext cx="4857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com pelo menos um exame </a:t>
            </a:r>
            <a:r>
              <a:rPr lang="pt-BR" sz="1200" dirty="0" smtClean="0"/>
              <a:t>das </a:t>
            </a:r>
            <a:r>
              <a:rPr lang="pt-BR" sz="1200" dirty="0"/>
              <a:t>mamas durante o pré-natal.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51</a:t>
            </a:r>
            <a:r>
              <a:rPr lang="pt-BR" altLang="pt-BR" dirty="0" smtClean="0"/>
              <a:t>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68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83 gestantes </a:t>
            </a:r>
            <a:endParaRPr lang="pt-BR" altLang="pt-BR" dirty="0"/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2" y="3501008"/>
            <a:ext cx="47275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2.4: Garantir a 100% das gestantes a solicitação de exames laboratoriais de acordo com o protocolo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Meta 2.5: Garantir a 100% das gestantes a prescrição de sulfato ferroso e ácido fólico conforme protocolo.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etas atingidas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2.6: Garantir que 100% das gestantes tenham vacina antitetânica em dia.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270236"/>
            <a:ext cx="4857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com o esquema da vacina </a:t>
            </a:r>
          </a:p>
          <a:p>
            <a:r>
              <a:rPr lang="pt-BR" sz="1200" dirty="0"/>
              <a:t>antitetânica completo.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54</a:t>
            </a:r>
            <a:r>
              <a:rPr lang="pt-BR" altLang="pt-BR" dirty="0" smtClean="0"/>
              <a:t>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72</a:t>
            </a:r>
            <a:r>
              <a:rPr lang="pt-BR" altLang="pt-BR" dirty="0" smtClean="0"/>
              <a:t>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86 gestantes </a:t>
            </a:r>
            <a:endParaRPr lang="pt-BR" altLang="pt-BR" dirty="0"/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4" y="3501008"/>
            <a:ext cx="47275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2.7: Garantir que 100% das gestantes tenham vacina contra hepatite B em dia.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270236"/>
            <a:ext cx="4857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com o esquema da vacina </a:t>
            </a:r>
          </a:p>
          <a:p>
            <a:r>
              <a:rPr lang="pt-BR" sz="1200" dirty="0"/>
              <a:t>Contra Hepatite B completo.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54</a:t>
            </a:r>
            <a:r>
              <a:rPr lang="pt-BR" altLang="pt-BR" dirty="0" smtClean="0"/>
              <a:t>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71</a:t>
            </a:r>
            <a:r>
              <a:rPr lang="pt-BR" altLang="pt-BR" dirty="0" smtClean="0"/>
              <a:t>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85 gestantes </a:t>
            </a:r>
            <a:endParaRPr lang="pt-BR" altLang="pt-BR" dirty="0"/>
          </a:p>
        </p:txBody>
      </p:sp>
      <p:pic>
        <p:nvPicPr>
          <p:cNvPr id="7170" name="Gráfico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2" y="3429000"/>
            <a:ext cx="46402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2.8: Realizar avaliação da necessidade de atendimento odontológico em 100% das gestantes durante o pré-natal.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Meta 2.9: Garantir a primeira consulta odontológica programática para 100% das gestantes cadastradas.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endParaRPr lang="es-ES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6270236"/>
            <a:ext cx="48574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/>
              <a:t>Gráfico indicativo da proporção gestantes com primeira consulta </a:t>
            </a:r>
          </a:p>
          <a:p>
            <a:r>
              <a:rPr lang="pt-BR" sz="1200" dirty="0"/>
              <a:t>odontológica programática.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796136" y="4188812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55</a:t>
            </a:r>
            <a:r>
              <a:rPr lang="pt-BR" altLang="pt-BR" dirty="0" smtClean="0"/>
              <a:t> gestantes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72</a:t>
            </a:r>
            <a:r>
              <a:rPr lang="pt-BR" altLang="pt-BR" dirty="0" smtClean="0"/>
              <a:t> gestantes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85 gestantes </a:t>
            </a:r>
            <a:endParaRPr lang="pt-BR" altLang="pt-BR" dirty="0"/>
          </a:p>
        </p:txBody>
      </p:sp>
      <p:pic>
        <p:nvPicPr>
          <p:cNvPr id="819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9" y="3296339"/>
            <a:ext cx="47275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acompanhamento do pré-natal das gestantes é de grande importância, pois tem como objetivo assegurar o desenvolvimento da gestação, permitindo o parto de um recém-nascido saudável, sem impacto para saúde materna, inclusive abordando aspectos psicossociais e as atividades educativas e </a:t>
            </a:r>
            <a:r>
              <a:rPr lang="pt-BR" dirty="0" smtClean="0"/>
              <a:t>preventivas (</a:t>
            </a:r>
            <a:r>
              <a:rPr lang="pt-BR" dirty="0"/>
              <a:t>BRASIL, 2012).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3: Melhorar a adesão ao pré-natal</a:t>
            </a:r>
          </a:p>
          <a:p>
            <a:pPr marL="0" indent="0">
              <a:buNone/>
            </a:pPr>
            <a:r>
              <a:rPr lang="pt-BR" dirty="0"/>
              <a:t>Meta 3.1: Realizar busca ativa de 100% das gestantes faltosas às consultas de pré-natal.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4: Melhorar registro das informações</a:t>
            </a:r>
          </a:p>
          <a:p>
            <a:pPr marL="0" indent="0">
              <a:buNone/>
            </a:pPr>
            <a:r>
              <a:rPr lang="pt-BR" dirty="0"/>
              <a:t>Meta 4.1: Manter registro na ficha espelho de </a:t>
            </a:r>
            <a:r>
              <a:rPr lang="pt-BR" dirty="0" smtClean="0"/>
              <a:t>pré-natal/ vacinação </a:t>
            </a:r>
            <a:r>
              <a:rPr lang="pt-BR" dirty="0"/>
              <a:t>em 100% das gestantes.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5: Realizar avaliação de risco.</a:t>
            </a:r>
          </a:p>
          <a:p>
            <a:pPr marL="0" indent="0">
              <a:buNone/>
            </a:pPr>
            <a:r>
              <a:rPr lang="pt-BR" dirty="0"/>
              <a:t>Meta 5.1: Avaliar risco gestacional em 100% das gestantes.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900" dirty="0"/>
              <a:t>Objetivo 6: Promover a saúde no pré-natal;</a:t>
            </a:r>
          </a:p>
          <a:p>
            <a:pPr marL="0" indent="0">
              <a:buNone/>
            </a:pPr>
            <a:r>
              <a:rPr lang="pt-BR" sz="2900" dirty="0"/>
              <a:t>Meta 6.1: Garantir a 100% das gestantes orientações nutricionais durante a gestação; </a:t>
            </a:r>
          </a:p>
          <a:p>
            <a:pPr marL="0" indent="0">
              <a:buNone/>
            </a:pPr>
            <a:r>
              <a:rPr lang="pt-BR" sz="2900" dirty="0"/>
              <a:t>Meta 6.2: Promover o aleitamento materno junto a 100% das gestantes.</a:t>
            </a:r>
          </a:p>
          <a:p>
            <a:pPr marL="0" indent="0">
              <a:buNone/>
            </a:pPr>
            <a:r>
              <a:rPr lang="pt-BR" sz="2900" dirty="0"/>
              <a:t>Meta 6.3: Orientar 100% das gestantes sobre os cuidados com o recém-nascido;</a:t>
            </a:r>
          </a:p>
          <a:p>
            <a:pPr marL="0" indent="0">
              <a:buNone/>
            </a:pPr>
            <a:r>
              <a:rPr lang="pt-BR" sz="2900" dirty="0"/>
              <a:t>Meta 6.4: Orientar 100% das gestantes sobre anticoncepção após o parto;</a:t>
            </a:r>
          </a:p>
          <a:p>
            <a:pPr marL="0" indent="0">
              <a:buNone/>
            </a:pPr>
            <a:r>
              <a:rPr lang="pt-BR" sz="2900" dirty="0"/>
              <a:t>Meta 6.5: Orientar 100% das gestantes sobre os riscos do tabagismo e do uso de álcool e drogas na gestação;</a:t>
            </a:r>
          </a:p>
          <a:p>
            <a:pPr marL="0" indent="0">
              <a:buNone/>
            </a:pPr>
            <a:r>
              <a:rPr lang="pt-BR" sz="2900" dirty="0"/>
              <a:t>Meta 6.6: Orientar 100% das gestantes sobre higiene bucal.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etas atingidas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257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5776" y="2473151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PUERPÉRIO</a:t>
            </a:r>
            <a:endParaRPr lang="pt-BR" sz="3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5"/>
            <a:ext cx="4148770" cy="3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1: Ampliar a cobertura da atenção a puérperas;</a:t>
            </a:r>
          </a:p>
          <a:p>
            <a:pPr marL="0" indent="0">
              <a:buNone/>
            </a:pPr>
            <a:r>
              <a:rPr lang="pt-BR" dirty="0"/>
              <a:t>Meta 1.1</a:t>
            </a:r>
            <a:r>
              <a:rPr lang="pt-BR" b="1" dirty="0"/>
              <a:t>:</a:t>
            </a:r>
            <a:r>
              <a:rPr lang="pt-BR" dirty="0"/>
              <a:t> Garantir a 80% das puérperas cadastradas no programa de Pré-Natal e Puerpério da Unidade de Saúde consulta puerperal antes dos 42 dias após o parto.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/>
            </a:r>
            <a:br>
              <a:rPr lang="pt-BR" sz="2400" dirty="0" smtClean="0">
                <a:cs typeface="Arial" pitchFamily="34" charset="0"/>
              </a:rPr>
            </a:b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superada!!!  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3" y="4797152"/>
            <a:ext cx="1600200" cy="1600200"/>
          </a:xfrm>
          <a:prstGeom prst="rect">
            <a:avLst/>
          </a:prstGeom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5436096" y="5229200"/>
            <a:ext cx="295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1º mês: </a:t>
            </a:r>
            <a:r>
              <a:rPr lang="pt-BR" altLang="pt-BR" dirty="0" smtClean="0"/>
              <a:t>13 puérperas</a:t>
            </a:r>
            <a:endParaRPr lang="pt-BR" altLang="pt-BR" dirty="0"/>
          </a:p>
          <a:p>
            <a:r>
              <a:rPr lang="pt-BR" altLang="pt-BR" dirty="0"/>
              <a:t>2º mês: </a:t>
            </a:r>
            <a:r>
              <a:rPr lang="pt-BR" altLang="pt-BR" dirty="0" smtClean="0"/>
              <a:t>25 puérperas</a:t>
            </a:r>
          </a:p>
          <a:p>
            <a:r>
              <a:rPr lang="pt-BR" altLang="pt-BR" dirty="0" smtClean="0"/>
              <a:t>3º </a:t>
            </a:r>
            <a:r>
              <a:rPr lang="pt-BR" altLang="pt-BR" dirty="0"/>
              <a:t>mês: </a:t>
            </a:r>
            <a:r>
              <a:rPr lang="pt-BR" altLang="pt-BR" dirty="0" smtClean="0"/>
              <a:t>37 puérperas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20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200" dirty="0"/>
              <a:t>Objetivo 2: Melhorar a qualidade da atenção às puérperas na Unidade de Saúde</a:t>
            </a:r>
          </a:p>
          <a:p>
            <a:pPr marL="0" indent="0">
              <a:buNone/>
            </a:pPr>
            <a:r>
              <a:rPr lang="pt-BR" sz="3200" dirty="0"/>
              <a:t>Meta 2.1: Examinar as mamas em 100% das puérperas cadastradas no Programa.</a:t>
            </a:r>
          </a:p>
          <a:p>
            <a:pPr marL="0" indent="0">
              <a:buNone/>
            </a:pPr>
            <a:r>
              <a:rPr lang="pt-BR" sz="3200" dirty="0"/>
              <a:t>Meta 2.2: Examinar o abdome em 100% das puérperas cadastradas no Programa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r>
              <a:rPr lang="pt-BR" sz="3200" dirty="0"/>
              <a:t>Meta 2.3: Realizar exame </a:t>
            </a:r>
            <a:r>
              <a:rPr lang="pt-BR" sz="3300" dirty="0"/>
              <a:t>ginecológico em 100% das puérperas cadastradas no Programa.</a:t>
            </a:r>
          </a:p>
          <a:p>
            <a:pPr marL="0" indent="0">
              <a:buNone/>
            </a:pPr>
            <a:r>
              <a:rPr lang="pt-BR" sz="3300" dirty="0"/>
              <a:t>Meta 2.4: Avaliar o estado psíquico em 100% das puérperas cadastradas no Programa.</a:t>
            </a:r>
          </a:p>
          <a:p>
            <a:pPr marL="0" indent="0">
              <a:buNone/>
            </a:pPr>
            <a:r>
              <a:rPr lang="pt-BR" sz="3300" dirty="0"/>
              <a:t>Meta 2.5: Avaliar intercorrências em 100% das puérperas cadastradas no Programa.</a:t>
            </a:r>
          </a:p>
          <a:p>
            <a:pPr marL="0" indent="0">
              <a:buNone/>
            </a:pPr>
            <a:r>
              <a:rPr lang="pt-BR" sz="3300" dirty="0"/>
              <a:t>Meta 2.6: Prescrever a 100% das puérperas um dos métodos de anticoncepção.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>			</a:t>
            </a:r>
            <a:r>
              <a:rPr lang="pt-BR" sz="2000" dirty="0" smtClean="0">
                <a:cs typeface="Arial" pitchFamily="34" charset="0"/>
              </a:rPr>
              <a:t>  </a:t>
            </a:r>
          </a:p>
          <a:p>
            <a:pPr marL="0" indent="0" algn="just">
              <a:buNone/>
            </a:pPr>
            <a:endParaRPr lang="pt-BR" sz="2000" b="1" dirty="0"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 smtClean="0">
              <a:cs typeface="Arial" pitchFamily="34" charset="0"/>
            </a:endParaRPr>
          </a:p>
          <a:p>
            <a:pPr marL="0" indent="0" algn="just">
              <a:buNone/>
            </a:pPr>
            <a:endParaRPr lang="pt-BR" sz="2000" b="1" dirty="0"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cs typeface="Arial" pitchFamily="34" charset="0"/>
              </a:rPr>
              <a:t>			</a:t>
            </a:r>
            <a:r>
              <a:rPr lang="pt-BR" sz="2900" b="1" dirty="0" smtClean="0">
                <a:cs typeface="Arial" pitchFamily="34" charset="0"/>
              </a:rPr>
              <a:t>M</a:t>
            </a:r>
            <a:r>
              <a:rPr lang="pt-BR" sz="2900" b="1" dirty="0" smtClean="0">
                <a:cs typeface="Arial" pitchFamily="34" charset="0"/>
              </a:rPr>
              <a:t>etas atingidas nos três meses de intervenção.</a:t>
            </a:r>
            <a:endParaRPr lang="es-ES" sz="29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62" y="522606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3: Melhorar a adesão das mães ao puerpério;</a:t>
            </a:r>
          </a:p>
          <a:p>
            <a:pPr marL="0" indent="0">
              <a:buNone/>
            </a:pPr>
            <a:r>
              <a:rPr lang="pt-BR" dirty="0"/>
              <a:t>Meta 3.1: Realizar busca ativa em 100% das puérperas que não realizaram a consulta de puerpério até 30 dias após o parto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>		</a:t>
            </a:r>
            <a:r>
              <a:rPr lang="pt-BR" dirty="0">
                <a:cs typeface="Arial" pitchFamily="34" charset="0"/>
              </a:rPr>
              <a:t>	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6409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4: Melhorar o registro das informações;</a:t>
            </a:r>
          </a:p>
          <a:p>
            <a:pPr marL="0" indent="0">
              <a:buNone/>
            </a:pPr>
            <a:r>
              <a:rPr lang="pt-BR" dirty="0"/>
              <a:t>Meta 4.1: Manter registro na ficha de acompanhamento do Programa para 100% das puérperas</a:t>
            </a:r>
            <a:r>
              <a:rPr lang="pt-BR" b="1" dirty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>		</a:t>
            </a:r>
            <a:r>
              <a:rPr lang="pt-BR" dirty="0">
                <a:cs typeface="Arial" pitchFamily="34" charset="0"/>
              </a:rPr>
              <a:t>	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 atingida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 5: Promover a saúde das puérperas;</a:t>
            </a:r>
          </a:p>
          <a:p>
            <a:pPr marL="0" indent="0">
              <a:buNone/>
            </a:pPr>
            <a:r>
              <a:rPr lang="pt-BR" dirty="0"/>
              <a:t>Meta 5.1: Orientar 100% das puérperas cadastradas no Programa sobre os cuidados do recém-nascido;</a:t>
            </a:r>
          </a:p>
          <a:p>
            <a:pPr marL="0" indent="0">
              <a:buNone/>
            </a:pPr>
            <a:r>
              <a:rPr lang="pt-BR" dirty="0"/>
              <a:t>Meta 5.2: Orientar 100% das puérperas cadastradas no Programa sobre aleitamento materno exclusivo;</a:t>
            </a:r>
          </a:p>
          <a:p>
            <a:pPr marL="0" indent="0">
              <a:buNone/>
            </a:pPr>
            <a:r>
              <a:rPr lang="pt-BR" dirty="0"/>
              <a:t>Meta 5.3: Orientar 100% das puérperas cadastradas no Programa sobre planejamento familiar.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400" dirty="0" smtClean="0"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itchFamily="34" charset="0"/>
              </a:rPr>
              <a:t>		</a:t>
            </a:r>
            <a:r>
              <a:rPr lang="pt-BR" dirty="0">
                <a:cs typeface="Arial" pitchFamily="34" charset="0"/>
              </a:rPr>
              <a:t>	</a:t>
            </a:r>
            <a:r>
              <a:rPr lang="pt-BR" sz="2000" b="1" dirty="0" smtClean="0">
                <a:cs typeface="Arial" pitchFamily="34" charset="0"/>
              </a:rPr>
              <a:t>M</a:t>
            </a:r>
            <a:r>
              <a:rPr lang="pt-BR" sz="2000" b="1" dirty="0" smtClean="0">
                <a:cs typeface="Arial" pitchFamily="34" charset="0"/>
              </a:rPr>
              <a:t>etas atingidas nos três meses de intervenção.</a:t>
            </a:r>
            <a:endParaRPr lang="es-ES" sz="20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município de </a:t>
            </a:r>
            <a:r>
              <a:rPr lang="pt-BR" sz="2400" dirty="0" smtClean="0"/>
              <a:t>Lábrea pertence </a:t>
            </a:r>
            <a:r>
              <a:rPr lang="pt-BR" sz="2400" dirty="0"/>
              <a:t>ao estado do Amazonas, região Norte do país e conta com uma população de </a:t>
            </a:r>
            <a:r>
              <a:rPr lang="pt-BR" sz="2400" dirty="0" smtClean="0"/>
              <a:t>37.701 habitantes </a:t>
            </a:r>
            <a:r>
              <a:rPr lang="pt-BR" sz="2400" dirty="0" smtClean="0"/>
              <a:t>(IBGE</a:t>
            </a:r>
            <a:r>
              <a:rPr lang="pt-BR" sz="2400" dirty="0" smtClean="0"/>
              <a:t>, 2010</a:t>
            </a:r>
            <a:r>
              <a:rPr lang="pt-BR" sz="2400" dirty="0" smtClean="0"/>
              <a:t>). </a:t>
            </a:r>
            <a:endParaRPr lang="pt-BR" sz="2400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– caracterização do município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9983"/>
            <a:ext cx="3900273" cy="27301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3827"/>
            <a:ext cx="3816424" cy="287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363272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cs typeface="Arial" pitchFamily="34" charset="0"/>
              </a:rPr>
              <a:t>Importância da intervenção para a equipe:</a:t>
            </a:r>
          </a:p>
          <a:p>
            <a:pPr algn="just"/>
            <a:r>
              <a:rPr lang="pt-BR" dirty="0" smtClean="0"/>
              <a:t>Promoveu </a:t>
            </a:r>
            <a:r>
              <a:rPr lang="pt-BR" dirty="0"/>
              <a:t>o trabalho integrado do médico, das enfermeiras, das auxiliares de enfermagem, do da odontóloga, da recepcionista, dos ACS, enfim, de todos os funcionários da UBS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 smtClean="0">
                <a:cs typeface="Arial" pitchFamily="34" charset="0"/>
              </a:rPr>
              <a:t>Importância </a:t>
            </a:r>
            <a:r>
              <a:rPr lang="pt-BR" b="1" dirty="0" smtClean="0">
                <a:cs typeface="Arial" pitchFamily="34" charset="0"/>
              </a:rPr>
              <a:t>da intervenção para o serviço:</a:t>
            </a:r>
          </a:p>
          <a:p>
            <a:pPr algn="just"/>
            <a:r>
              <a:rPr lang="pt-BR" dirty="0" smtClean="0"/>
              <a:t>O número </a:t>
            </a:r>
            <a:r>
              <a:rPr lang="pt-BR" dirty="0"/>
              <a:t>de atividades educativas (promoção à saúde</a:t>
            </a:r>
            <a:r>
              <a:rPr lang="pt-BR" dirty="0" smtClean="0"/>
              <a:t>) aumentou, </a:t>
            </a:r>
            <a:r>
              <a:rPr lang="pt-BR" dirty="0"/>
              <a:t>os índices de usuárias atendidos com complicações diminuíram, além disso, buscamos garantir com que as crianças nascessem saudáveis.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363272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itchFamily="34" charset="0"/>
              </a:rPr>
              <a:t>Importância da intervenção para a comunidade:</a:t>
            </a:r>
          </a:p>
          <a:p>
            <a:pPr algn="just"/>
            <a:r>
              <a:rPr lang="pt-BR" dirty="0" smtClean="0"/>
              <a:t>Os usuários </a:t>
            </a:r>
            <a:r>
              <a:rPr lang="pt-BR" dirty="0"/>
              <a:t>da UBS também reconhecem que a intervenção trouxe impactos positivos, pois houve organização do serviço, assim, o processo de acolhimento e a atenção direcionada estão sendo ofertadas para todas as pessoas que </a:t>
            </a:r>
            <a:r>
              <a:rPr lang="pt-BR" dirty="0" smtClean="0"/>
              <a:t>comparecem ao </a:t>
            </a:r>
            <a:r>
              <a:rPr lang="pt-BR" dirty="0"/>
              <a:t>serviço.</a:t>
            </a:r>
            <a:endParaRPr lang="pt-BR" dirty="0" smtClean="0"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4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48347"/>
            <a:ext cx="8784975" cy="43490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dirty="0" smtClean="0"/>
              <a:t>O </a:t>
            </a:r>
            <a:r>
              <a:rPr lang="pt-BR" sz="3200" dirty="0"/>
              <a:t>curso me proporcionou um enorme aprendizado do sistema de saúde brasileiro, dos programas de saúde, dos protocolos elaborados pelo MS, além disso, aprendi a desenvolver as ações de saúde como realmente devem ser feitas. </a:t>
            </a:r>
          </a:p>
          <a:p>
            <a:pPr marL="0" indent="0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dizer que o caminho percorrido até aqui valeu a pena; cada passo percorrido representou um obstáculo vencido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sobre o processo de aprendizagem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BRASIL. Ministério da Saúde. Secretaria de Atenção à Saúde. Departamento de Atenção Básica. </a:t>
            </a:r>
            <a:r>
              <a:rPr lang="pt-BR" sz="2000" b="1" dirty="0"/>
              <a:t>Atenção ao pré-natal de baixo risco. </a:t>
            </a:r>
            <a:r>
              <a:rPr lang="pt-BR" sz="2000" dirty="0"/>
              <a:t>Brasília: Ministério da Saúde, 2012. 318p.  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IBGE. </a:t>
            </a:r>
            <a:r>
              <a:rPr lang="pt-BR" sz="2000" b="1" dirty="0"/>
              <a:t>Censo demográfico 2010</a:t>
            </a:r>
            <a:r>
              <a:rPr lang="pt-BR" sz="2000" dirty="0"/>
              <a:t>. Brasil, 2010. Disponível em: &lt;http://www.cidades.ibge.gov.br/painel/populacao.php?lang=&amp;codmun=130240&amp;search=amazonas|labrea|infogr%E1ficos:-evolu%E7%E3o-populacional-e-pir%E2mide-et%E1ria&gt;. Acesso em: 07 out. 2015.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3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57290" y="2143116"/>
            <a:ext cx="61203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0brigado!</a:t>
            </a:r>
            <a:endParaRPr lang="pt-BR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UBS Raimundo Domingos de Souza está situada na zona urbana do município de Lábrea/RS. Possui duas equipes de saúde, entretanto, as equipes não estão completas porque só tem um médico para oferecer atendimento para toda a população. Assim, os profissionais que atuam nesta unidade são: um médico, dois enfermeiros, dois técnicos de enfermagem, um odontólogo, um técnico de saúde bucal, três microscopistas, duas recepcionistas, 22 ACS, duas auxiliares de serviços gerais e uma secretária para realização de USG.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– caracterização da UBS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3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Durante a elaboração do Relatório de Análise Situacional, possuíamos </a:t>
            </a:r>
            <a:r>
              <a:rPr lang="pt-BR" dirty="0"/>
              <a:t>45 gestantes residentes na área e acompanhadas na UBS, o que </a:t>
            </a:r>
            <a:r>
              <a:rPr lang="pt-BR" dirty="0" smtClean="0"/>
              <a:t>equivalia </a:t>
            </a:r>
            <a:r>
              <a:rPr lang="pt-BR" dirty="0"/>
              <a:t>a 47% de </a:t>
            </a:r>
            <a:r>
              <a:rPr lang="pt-BR" dirty="0" smtClean="0"/>
              <a:t>cobertura, já que o Caderno de Ações Programáticas estimava 95 gestantes, de acordo com nossa população de 6.395 pessoas.</a:t>
            </a:r>
          </a:p>
          <a:p>
            <a:pPr algn="just"/>
            <a:r>
              <a:rPr lang="pt-BR" dirty="0"/>
              <a:t>No que diz respeito à atenção ao puerpério, infelizmente, os registros não permitiram a identificação dos nossos indicadores </a:t>
            </a:r>
            <a:r>
              <a:rPr lang="pt-BR" dirty="0" smtClean="0"/>
              <a:t>prévios de </a:t>
            </a:r>
            <a:r>
              <a:rPr lang="pt-BR" dirty="0"/>
              <a:t>cobertura. </a:t>
            </a:r>
            <a:endParaRPr lang="pt-BR" sz="2400" dirty="0" smtClean="0"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– situação da ação programática antes da intervenção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pt-BR" dirty="0"/>
              <a:t>Melhorar a atenção ao pré-natal e puerpério na Unidade Básica de Saúde Raimundo Domingos de Souza, no município de Lábrea, Amazonas.   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/>
          <a:stretch/>
        </p:blipFill>
        <p:spPr>
          <a:xfrm>
            <a:off x="2699792" y="3369335"/>
            <a:ext cx="3757209" cy="321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19193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54" y="-1514"/>
            <a:ext cx="7756263" cy="1054250"/>
          </a:xfrm>
        </p:spPr>
        <p:txBody>
          <a:bodyPr/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66778" y="98072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Ações desenvolvidas de acordo com 04 eixos: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 – ações realizadas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489" y="1619419"/>
            <a:ext cx="9144000" cy="52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Cadastramento no programa de </a:t>
            </a:r>
            <a:r>
              <a:rPr lang="pt-BR" sz="2400" dirty="0" smtClean="0">
                <a:cs typeface="Arial" panose="020B0604020202020204" pitchFamily="34" charset="0"/>
              </a:rPr>
              <a:t>92,6% de gestantes e 100% das puérperas </a:t>
            </a:r>
            <a:r>
              <a:rPr lang="pt-BR" sz="2400" dirty="0" smtClean="0">
                <a:cs typeface="Arial" panose="020B0604020202020204" pitchFamily="34" charset="0"/>
              </a:rPr>
              <a:t>da área;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Agendamentos e priorização de </a:t>
            </a:r>
            <a:r>
              <a:rPr lang="pt-BR" sz="2400" dirty="0" smtClean="0">
                <a:cs typeface="Arial" panose="020B0604020202020204" pitchFamily="34" charset="0"/>
              </a:rPr>
              <a:t>atendimento;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Capacitação </a:t>
            </a:r>
            <a:r>
              <a:rPr lang="pt-BR" sz="2400" dirty="0" smtClean="0">
                <a:cs typeface="Arial" panose="020B0604020202020204" pitchFamily="34" charset="0"/>
              </a:rPr>
              <a:t>da equipe;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Estabelecimento do papel de cada integrante da equipe na intervenção;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Visitas domiciliares;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Atendimento clínico de qualidade;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Atividades de promoção da saúde;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Acompanhamento odontológico;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Monitoramento </a:t>
            </a:r>
            <a:r>
              <a:rPr lang="pt-BR" sz="2400" dirty="0" smtClean="0">
                <a:cs typeface="Arial" panose="020B0604020202020204" pitchFamily="34" charset="0"/>
              </a:rPr>
              <a:t>e avaliação da intervenção.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125257"/>
            <a:ext cx="8856984" cy="491174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cs typeface="Arial" pitchFamily="34" charset="0"/>
              </a:rPr>
              <a:t>Caderno </a:t>
            </a:r>
            <a:r>
              <a:rPr lang="pt-BR" sz="2400" dirty="0">
                <a:cs typeface="Arial" pitchFamily="34" charset="0"/>
              </a:rPr>
              <a:t>de </a:t>
            </a:r>
            <a:r>
              <a:rPr lang="pt-BR" sz="2400" dirty="0" smtClean="0">
                <a:cs typeface="Arial" pitchFamily="34" charset="0"/>
              </a:rPr>
              <a:t>Atenção </a:t>
            </a:r>
            <a:r>
              <a:rPr lang="pt-BR" sz="2400" dirty="0">
                <a:cs typeface="Arial" pitchFamily="34" charset="0"/>
              </a:rPr>
              <a:t>Básica </a:t>
            </a:r>
            <a:r>
              <a:rPr lang="pt-BR" sz="2400" dirty="0" smtClean="0">
                <a:cs typeface="Arial" pitchFamily="34" charset="0"/>
              </a:rPr>
              <a:t>n° 32: Atenção ao Pré-natal de baixo risco </a:t>
            </a:r>
            <a:r>
              <a:rPr lang="pt-BR" sz="2400" dirty="0" smtClean="0"/>
              <a:t>(</a:t>
            </a:r>
            <a:r>
              <a:rPr lang="pt-BR" sz="2400" dirty="0" smtClean="0"/>
              <a:t>BRASIL, </a:t>
            </a:r>
            <a:r>
              <a:rPr lang="pt-BR" sz="2400" dirty="0" smtClean="0"/>
              <a:t>2012). </a:t>
            </a:r>
            <a:endParaRPr lang="pt-BR" sz="2400" dirty="0"/>
          </a:p>
          <a:p>
            <a:pPr algn="just"/>
            <a:r>
              <a:rPr lang="pt-BR" sz="2400" dirty="0" smtClean="0"/>
              <a:t>Planilha de coleta de dados;</a:t>
            </a:r>
          </a:p>
          <a:p>
            <a:pPr algn="just"/>
            <a:r>
              <a:rPr lang="pt-BR" sz="2400" dirty="0" smtClean="0">
                <a:cs typeface="Arial" pitchFamily="34" charset="0"/>
              </a:rPr>
              <a:t>Ficha-espelho.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27517"/>
            <a:ext cx="7756263" cy="105425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 - Logística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15582" r="14126" b="7705"/>
          <a:stretch/>
        </p:blipFill>
        <p:spPr bwMode="auto">
          <a:xfrm>
            <a:off x="971600" y="3850882"/>
            <a:ext cx="2171104" cy="279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b="7855"/>
          <a:stretch>
            <a:fillRect/>
          </a:stretch>
        </p:blipFill>
        <p:spPr bwMode="auto">
          <a:xfrm>
            <a:off x="4540610" y="4640099"/>
            <a:ext cx="3960440" cy="198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400655" cy="17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423</TotalTime>
  <Words>1612</Words>
  <Application>Microsoft Office PowerPoint</Application>
  <PresentationFormat>Apresentação na tela (4:3)</PresentationFormat>
  <Paragraphs>218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Capa Dura</vt:lpstr>
      <vt:lpstr>Apresentação do PowerPoint</vt:lpstr>
      <vt:lpstr>Introdução </vt:lpstr>
      <vt:lpstr>Introdução – caracterização do município</vt:lpstr>
      <vt:lpstr>Introdução – caracterização da UBS</vt:lpstr>
      <vt:lpstr>Introdução – situação da ação programática antes da intervenção</vt:lpstr>
      <vt:lpstr>Objetivo Geral</vt:lpstr>
      <vt:lpstr>Metodologia </vt:lpstr>
      <vt:lpstr>Metodologia – ações realizadas</vt:lpstr>
      <vt:lpstr>Metodologia - Logística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Discussão </vt:lpstr>
      <vt:lpstr>Discussão </vt:lpstr>
      <vt:lpstr>Reflexão sobre o processo de aprendizagem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SEMSA BORBA</dc:creator>
  <cp:lastModifiedBy>Marcela Soares</cp:lastModifiedBy>
  <cp:revision>48</cp:revision>
  <dcterms:created xsi:type="dcterms:W3CDTF">2015-06-16T19:54:01Z</dcterms:created>
  <dcterms:modified xsi:type="dcterms:W3CDTF">2015-10-20T02:43:24Z</dcterms:modified>
</cp:coreProperties>
</file>