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6" r:id="rId9"/>
    <p:sldId id="288" r:id="rId10"/>
    <p:sldId id="262" r:id="rId11"/>
    <p:sldId id="263" r:id="rId12"/>
    <p:sldId id="264" r:id="rId13"/>
    <p:sldId id="265" r:id="rId14"/>
    <p:sldId id="275" r:id="rId15"/>
    <p:sldId id="270" r:id="rId16"/>
    <p:sldId id="267" r:id="rId17"/>
    <p:sldId id="271" r:id="rId18"/>
    <p:sldId id="272" r:id="rId19"/>
    <p:sldId id="290" r:id="rId20"/>
    <p:sldId id="273" r:id="rId21"/>
    <p:sldId id="274" r:id="rId22"/>
    <p:sldId id="276" r:id="rId23"/>
    <p:sldId id="277" r:id="rId24"/>
    <p:sldId id="279" r:id="rId25"/>
    <p:sldId id="280" r:id="rId26"/>
    <p:sldId id="278" r:id="rId27"/>
    <p:sldId id="282" r:id="rId28"/>
    <p:sldId id="283" r:id="rId29"/>
    <p:sldId id="284" r:id="rId30"/>
    <p:sldId id="281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92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Figura 1. Proporção de mulheres entre 25 e 64 anos com exame em dia para detecção precoce de câncer de colo do útero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1 - 7,8% </c:v>
                </c:pt>
                <c:pt idx="1">
                  <c:v>Mês 2 - 13,5</c:v>
                </c:pt>
                <c:pt idx="2">
                  <c:v>Mês 3 - 22,8%</c:v>
                </c:pt>
                <c:pt idx="3">
                  <c:v>Mês 4  - 29,5%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7.8</c:v>
                </c:pt>
                <c:pt idx="1">
                  <c:v>13.5</c:v>
                </c:pt>
                <c:pt idx="2">
                  <c:v>22.8</c:v>
                </c:pt>
                <c:pt idx="3">
                  <c:v>29.5</c:v>
                </c:pt>
              </c:numCache>
            </c:numRef>
          </c:val>
        </c:ser>
        <c:axId val="58105856"/>
        <c:axId val="58107392"/>
      </c:barChart>
      <c:catAx>
        <c:axId val="58105856"/>
        <c:scaling>
          <c:orientation val="minMax"/>
        </c:scaling>
        <c:axPos val="b"/>
        <c:tickLblPos val="nextTo"/>
        <c:crossAx val="58107392"/>
        <c:crosses val="autoZero"/>
        <c:auto val="1"/>
        <c:lblAlgn val="ctr"/>
        <c:lblOffset val="100"/>
      </c:catAx>
      <c:valAx>
        <c:axId val="58107392"/>
        <c:scaling>
          <c:orientation val="minMax"/>
          <c:max val="100"/>
        </c:scaling>
        <c:axPos val="l"/>
        <c:majorGridlines/>
        <c:numFmt formatCode="0%" sourceLinked="0"/>
        <c:tickLblPos val="nextTo"/>
        <c:crossAx val="58105856"/>
        <c:crosses val="autoZero"/>
        <c:crossBetween val="between"/>
        <c:majorUnit val="20"/>
        <c:minorUnit val="20"/>
        <c:dispUnits>
          <c:builtInUnit val="hundreds"/>
        </c:dispUnits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Figura 2</a:t>
            </a:r>
            <a:r>
              <a:rPr lang="pt-BR" dirty="0"/>
              <a:t>. </a:t>
            </a:r>
            <a:r>
              <a:rPr lang="pt-BR" dirty="0" smtClean="0"/>
              <a:t> Proporção </a:t>
            </a:r>
            <a:r>
              <a:rPr lang="pt-BR" dirty="0"/>
              <a:t>de mulheres entre 50 e 69 anos com exame em dia para detecção precoce de câncer de mama.   </a:t>
            </a:r>
          </a:p>
        </c:rich>
      </c:tx>
      <c:layout>
        <c:manualLayout>
          <c:xMode val="edge"/>
          <c:yMode val="edge"/>
          <c:x val="3.0482863015220553E-2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Grafico 2. Proporção de mulheres entre 50 e 69 anos com exame em dia para detecção precoce de câncer de mama.   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1 - 15,4%</c:v>
                </c:pt>
                <c:pt idx="1">
                  <c:v>Mês 2 - 24,9%</c:v>
                </c:pt>
                <c:pt idx="2">
                  <c:v>Mês 3 - 39,6%</c:v>
                </c:pt>
                <c:pt idx="3">
                  <c:v>Mês 4 - 52,2%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15.4</c:v>
                </c:pt>
                <c:pt idx="1">
                  <c:v>24.9</c:v>
                </c:pt>
                <c:pt idx="2">
                  <c:v>39.6</c:v>
                </c:pt>
                <c:pt idx="3">
                  <c:v>52.2</c:v>
                </c:pt>
              </c:numCache>
            </c:numRef>
          </c:val>
        </c:ser>
        <c:axId val="75133312"/>
        <c:axId val="75134848"/>
      </c:barChart>
      <c:catAx>
        <c:axId val="75133312"/>
        <c:scaling>
          <c:orientation val="minMax"/>
        </c:scaling>
        <c:axPos val="b"/>
        <c:tickLblPos val="nextTo"/>
        <c:crossAx val="75134848"/>
        <c:crosses val="autoZero"/>
        <c:auto val="1"/>
        <c:lblAlgn val="ctr"/>
        <c:lblOffset val="100"/>
      </c:catAx>
      <c:valAx>
        <c:axId val="75134848"/>
        <c:scaling>
          <c:orientation val="minMax"/>
          <c:max val="100"/>
          <c:min val="0"/>
        </c:scaling>
        <c:axPos val="l"/>
        <c:majorGridlines/>
        <c:numFmt formatCode="0%" sourceLinked="0"/>
        <c:tickLblPos val="nextTo"/>
        <c:crossAx val="75133312"/>
        <c:crosses val="autoZero"/>
        <c:crossBetween val="between"/>
        <c:majorUnit val="20"/>
        <c:minorUnit val="20"/>
        <c:dispUnits>
          <c:builtInUnit val="hundreds"/>
        </c:dispUnits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Figura</a:t>
            </a:r>
            <a:r>
              <a:rPr lang="pt-BR" baseline="0" dirty="0" smtClean="0"/>
              <a:t> </a:t>
            </a:r>
            <a:r>
              <a:rPr lang="pt-BR" dirty="0" smtClean="0"/>
              <a:t>3. </a:t>
            </a:r>
            <a:r>
              <a:rPr lang="pt-BR" dirty="0" smtClean="0"/>
              <a:t>  2.1  </a:t>
            </a:r>
            <a:r>
              <a:rPr lang="pt-BR" dirty="0" smtClean="0"/>
              <a:t>Proporção </a:t>
            </a:r>
            <a:r>
              <a:rPr lang="pt-BR" dirty="0"/>
              <a:t>de mulheres que tiveram o exame </a:t>
            </a:r>
            <a:r>
              <a:rPr lang="pt-BR" dirty="0" smtClean="0"/>
              <a:t>citopatológico  </a:t>
            </a:r>
            <a:r>
              <a:rPr lang="pt-BR" dirty="0"/>
              <a:t>alterados</a:t>
            </a:r>
          </a:p>
        </c:rich>
      </c:tx>
      <c:layout>
        <c:manualLayout>
          <c:xMode val="edge"/>
          <c:yMode val="edge"/>
          <c:x val="4.3765020260906708E-2"/>
          <c:y val="2.405035804102575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mulheres que tiveram o exame citopatologico  alterados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1 - 4,6%</c:v>
                </c:pt>
                <c:pt idx="1">
                  <c:v>Mês 2 - 3,1%</c:v>
                </c:pt>
                <c:pt idx="2">
                  <c:v>Mês 3 - 4,8%</c:v>
                </c:pt>
                <c:pt idx="3">
                  <c:v>Mês 4 - 4%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3.1</c:v>
                </c:pt>
                <c:pt idx="2">
                  <c:v>4.8</c:v>
                </c:pt>
                <c:pt idx="3">
                  <c:v>4</c:v>
                </c:pt>
              </c:numCache>
            </c:numRef>
          </c:val>
        </c:ser>
        <c:axId val="75856896"/>
        <c:axId val="75866880"/>
      </c:barChart>
      <c:catAx>
        <c:axId val="75856896"/>
        <c:scaling>
          <c:orientation val="minMax"/>
        </c:scaling>
        <c:axPos val="b"/>
        <c:tickLblPos val="nextTo"/>
        <c:crossAx val="75866880"/>
        <c:crosses val="autoZero"/>
        <c:auto val="1"/>
        <c:lblAlgn val="ctr"/>
        <c:lblOffset val="100"/>
      </c:catAx>
      <c:valAx>
        <c:axId val="75866880"/>
        <c:scaling>
          <c:orientation val="minMax"/>
          <c:max val="100"/>
          <c:min val="0"/>
        </c:scaling>
        <c:axPos val="l"/>
        <c:majorGridlines/>
        <c:numFmt formatCode="0%" sourceLinked="0"/>
        <c:tickLblPos val="nextTo"/>
        <c:crossAx val="75856896"/>
        <c:crosses val="autoZero"/>
        <c:crossBetween val="between"/>
        <c:majorUnit val="20"/>
        <c:minorUnit val="20"/>
        <c:dispUnits>
          <c:builtInUnit val="hundreds"/>
        </c:dispUnits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Figura 4</a:t>
            </a:r>
            <a:r>
              <a:rPr lang="pt-BR" dirty="0" smtClean="0"/>
              <a:t>.   2.1 </a:t>
            </a:r>
            <a:r>
              <a:rPr lang="pt-BR" dirty="0"/>
              <a:t>Proporção de mulheres que tiveram o exame de mamografia  alterados</a:t>
            </a:r>
          </a:p>
        </c:rich>
      </c:tx>
      <c:layout>
        <c:manualLayout>
          <c:xMode val="edge"/>
          <c:yMode val="edge"/>
          <c:x val="6.0694920778364601E-2"/>
          <c:y val="2.588958059898704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Gráfico 4. Proporção de mulheres que tiveram o exame de mamografia  alterados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1 - 3,2%</c:v>
                </c:pt>
                <c:pt idx="1">
                  <c:v>Mês 2 - 0%</c:v>
                </c:pt>
                <c:pt idx="2">
                  <c:v>Mês 3 - 4,6%</c:v>
                </c:pt>
                <c:pt idx="3">
                  <c:v>Mês 4 - 0%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3.2</c:v>
                </c:pt>
                <c:pt idx="1">
                  <c:v>0</c:v>
                </c:pt>
                <c:pt idx="2">
                  <c:v>4.5999999999999996</c:v>
                </c:pt>
                <c:pt idx="3">
                  <c:v>0</c:v>
                </c:pt>
              </c:numCache>
            </c:numRef>
          </c:val>
        </c:ser>
        <c:axId val="76034432"/>
        <c:axId val="76035968"/>
      </c:barChart>
      <c:catAx>
        <c:axId val="76034432"/>
        <c:scaling>
          <c:orientation val="minMax"/>
        </c:scaling>
        <c:axPos val="b"/>
        <c:tickLblPos val="nextTo"/>
        <c:crossAx val="76035968"/>
        <c:crosses val="autoZero"/>
        <c:auto val="1"/>
        <c:lblAlgn val="ctr"/>
        <c:lblOffset val="100"/>
      </c:catAx>
      <c:valAx>
        <c:axId val="76035968"/>
        <c:scaling>
          <c:orientation val="minMax"/>
          <c:max val="100"/>
          <c:min val="0"/>
        </c:scaling>
        <c:axPos val="l"/>
        <c:majorGridlines/>
        <c:numFmt formatCode="0%" sourceLinked="0"/>
        <c:tickLblPos val="nextTo"/>
        <c:crossAx val="76034432"/>
        <c:crosses val="autoZero"/>
        <c:crossBetween val="between"/>
        <c:majorUnit val="20"/>
        <c:minorUnit val="20"/>
        <c:dispUnits>
          <c:builtInUnit val="hundreds"/>
          <c:dispUnitsLbl>
            <c:layout/>
          </c:dispUnitsLbl>
        </c:dispUnits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Figura 5.  Satisfação </a:t>
            </a:r>
            <a:r>
              <a:rPr lang="pt-BR" dirty="0"/>
              <a:t>das Amostras </a:t>
            </a:r>
          </a:p>
        </c:rich>
      </c:tx>
      <c:layout>
        <c:manualLayout>
          <c:xMode val="edge"/>
          <c:yMode val="edge"/>
          <c:x val="9.9320411586641261E-2"/>
          <c:y val="3.730888875595020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Grafico 5.  Satisfação das Amostras 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1 - 99%</c:v>
                </c:pt>
                <c:pt idx="1">
                  <c:v>Mês 2% - 100%</c:v>
                </c:pt>
                <c:pt idx="2">
                  <c:v>Mês 3 - 100%</c:v>
                </c:pt>
                <c:pt idx="3">
                  <c:v>Mês 4 - 100%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99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axId val="76241152"/>
        <c:axId val="76263424"/>
      </c:barChart>
      <c:catAx>
        <c:axId val="76241152"/>
        <c:scaling>
          <c:orientation val="minMax"/>
        </c:scaling>
        <c:axPos val="b"/>
        <c:tickLblPos val="nextTo"/>
        <c:crossAx val="76263424"/>
        <c:crosses val="autoZero"/>
        <c:auto val="1"/>
        <c:lblAlgn val="ctr"/>
        <c:lblOffset val="100"/>
      </c:catAx>
      <c:valAx>
        <c:axId val="76263424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crossAx val="76241152"/>
        <c:crosses val="autoZero"/>
        <c:crossBetween val="between"/>
        <c:majorUnit val="20"/>
        <c:minorUnit val="20"/>
      </c:val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0.99371</cdr:x>
      <cdr:y>0</cdr:y>
    </cdr:from>
    <cdr:to>
      <cdr:x>1</cdr:x>
      <cdr:y>1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7243738" y="-59468"/>
          <a:ext cx="45719" cy="324036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0.02205</cdr:y>
    </cdr:to>
    <cdr:sp macro="" textlink="">
      <cdr:nvSpPr>
        <cdr:cNvPr id="4" name="Retângulo 3"/>
        <cdr:cNvSpPr/>
      </cdr:nvSpPr>
      <cdr:spPr>
        <a:xfrm xmlns:a="http://schemas.openxmlformats.org/drawingml/2006/main">
          <a:off x="28500" y="-130906"/>
          <a:ext cx="7286676" cy="7143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C6F8-6C59-4FD4-944A-7FF67177D70D}" type="datetimeFigureOut">
              <a:rPr lang="pt-BR" smtClean="0"/>
              <a:pPr/>
              <a:t>1/5/2014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96206-DA9D-474B-A457-30C4F3E02D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3865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96206-DA9D-474B-A457-30C4F3E02D4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0132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96206-DA9D-474B-A457-30C4F3E02D40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96206-DA9D-474B-A457-30C4F3E02D4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4917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96206-DA9D-474B-A457-30C4F3E02D40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14216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96206-DA9D-474B-A457-30C4F3E02D40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96206-DA9D-474B-A457-30C4F3E02D40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7CA2-C048-4D2C-B554-E1CC5189E1DA}" type="datetimeFigureOut">
              <a:rPr lang="pt-BR" smtClean="0"/>
              <a:pPr/>
              <a:t>1/5/2014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7A59-1396-4339-AA33-C7BE4EDDD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372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7CA2-C048-4D2C-B554-E1CC5189E1DA}" type="datetimeFigureOut">
              <a:rPr lang="pt-BR" smtClean="0"/>
              <a:pPr/>
              <a:t>1/5/2014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7A59-1396-4339-AA33-C7BE4EDDD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1028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7CA2-C048-4D2C-B554-E1CC5189E1DA}" type="datetimeFigureOut">
              <a:rPr lang="pt-BR" smtClean="0"/>
              <a:pPr/>
              <a:t>1/5/2014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7A59-1396-4339-AA33-C7BE4EDDD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7494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7CA2-C048-4D2C-B554-E1CC5189E1DA}" type="datetimeFigureOut">
              <a:rPr lang="pt-BR" smtClean="0"/>
              <a:pPr/>
              <a:t>1/5/2014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7A59-1396-4339-AA33-C7BE4EDDD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6494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7CA2-C048-4D2C-B554-E1CC5189E1DA}" type="datetimeFigureOut">
              <a:rPr lang="pt-BR" smtClean="0"/>
              <a:pPr/>
              <a:t>1/5/2014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7A59-1396-4339-AA33-C7BE4EDDD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4240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7CA2-C048-4D2C-B554-E1CC5189E1DA}" type="datetimeFigureOut">
              <a:rPr lang="pt-BR" smtClean="0"/>
              <a:pPr/>
              <a:t>1/5/2014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7A59-1396-4339-AA33-C7BE4EDDD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646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7CA2-C048-4D2C-B554-E1CC5189E1DA}" type="datetimeFigureOut">
              <a:rPr lang="pt-BR" smtClean="0"/>
              <a:pPr/>
              <a:t>1/5/2014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7A59-1396-4339-AA33-C7BE4EDDD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766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7CA2-C048-4D2C-B554-E1CC5189E1DA}" type="datetimeFigureOut">
              <a:rPr lang="pt-BR" smtClean="0"/>
              <a:pPr/>
              <a:t>1/5/2014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7A59-1396-4339-AA33-C7BE4EDDD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3060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7CA2-C048-4D2C-B554-E1CC5189E1DA}" type="datetimeFigureOut">
              <a:rPr lang="pt-BR" smtClean="0"/>
              <a:pPr/>
              <a:t>1/5/2014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7A59-1396-4339-AA33-C7BE4EDDD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9256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7CA2-C048-4D2C-B554-E1CC5189E1DA}" type="datetimeFigureOut">
              <a:rPr lang="pt-BR" smtClean="0"/>
              <a:pPr/>
              <a:t>1/5/2014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7A59-1396-4339-AA33-C7BE4EDDD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4377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7CA2-C048-4D2C-B554-E1CC5189E1DA}" type="datetimeFigureOut">
              <a:rPr lang="pt-BR" smtClean="0"/>
              <a:pPr/>
              <a:t>1/5/2014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7A59-1396-4339-AA33-C7BE4EDDD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7881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7CA2-C048-4D2C-B554-E1CC5189E1DA}" type="datetimeFigureOut">
              <a:rPr lang="pt-BR" smtClean="0"/>
              <a:pPr/>
              <a:t>1/5/2014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77A59-1396-4339-AA33-C7BE4EDDD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3333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.mt.gov.br/atencao-a-saude/arquivo/2581/portaria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idades.ibge.gov.br/xtras/perfil.php?lang=&amp;codmun=510850&amp;search=mato-grosso|ver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5365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2700" b="1" dirty="0" smtClean="0"/>
              <a:t>Universidade </a:t>
            </a:r>
            <a:r>
              <a:rPr lang="pt-BR" sz="2700" b="1" dirty="0"/>
              <a:t>Aberta do </a:t>
            </a:r>
            <a:r>
              <a:rPr lang="pt-BR" sz="2700" b="1" dirty="0" smtClean="0"/>
              <a:t>SUS - </a:t>
            </a:r>
            <a:r>
              <a:rPr lang="pt-BR" sz="2700" b="1" dirty="0"/>
              <a:t>UNASUS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Universidade Federal de Pelotas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Especialização em Saúde da Família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Modalidade a Distância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Turma 4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2800" b="1" dirty="0" smtClean="0"/>
              <a:t>Melhoria da detecção de câncer de colo de útero e de mama nas mulheres da Unidade de Saúde Bispo Dom Henrique Froelich PSF I, Vera/MT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584176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/>
              <a:t>Gabriela Dalpasquale</a:t>
            </a:r>
            <a:endParaRPr lang="pt-BR" dirty="0"/>
          </a:p>
          <a:p>
            <a:endParaRPr lang="pt-BR" dirty="0" smtClean="0"/>
          </a:p>
          <a:p>
            <a:pPr algn="l"/>
            <a:r>
              <a:rPr lang="pt-BR" dirty="0" smtClean="0"/>
              <a:t>Orientadora</a:t>
            </a:r>
            <a:r>
              <a:rPr lang="pt-BR" dirty="0"/>
              <a:t>: Mariane BaltassareLaroque</a:t>
            </a:r>
          </a:p>
          <a:p>
            <a:endParaRPr lang="pt-BR" dirty="0"/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26" y="2299365"/>
            <a:ext cx="77533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27" y="2350509"/>
            <a:ext cx="807085" cy="69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600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Reunião com o Gestor Municipal de Saúde</a:t>
            </a:r>
            <a:r>
              <a:rPr lang="pt-BR" dirty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Mostramos o projeto e as ações que serão executadas, e solicitamos  o  seu </a:t>
            </a:r>
            <a:r>
              <a:rPr lang="pt-BR" dirty="0" smtClean="0"/>
              <a:t>apoio. </a:t>
            </a:r>
            <a:endParaRPr lang="pt-BR" dirty="0"/>
          </a:p>
          <a:p>
            <a:endParaRPr lang="pt-BR" dirty="0"/>
          </a:p>
          <a:p>
            <a:r>
              <a:rPr lang="pt-BR" b="1" dirty="0" smtClean="0"/>
              <a:t>Cadastramento das Mulheres</a:t>
            </a:r>
            <a:endParaRPr lang="pt-BR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Intensificação do cadastramento das mulheres da área de abrangência por meio das ACS no SIAB.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/>
            <a:r>
              <a:rPr lang="pt-BR" b="1" dirty="0" smtClean="0"/>
              <a:t>Acolhimento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Orientações pela equipe de acolhimento; 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Agendamento de consulta para realização do exame ou avaliação  dos resultados.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654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052736"/>
            <a:ext cx="8531573" cy="5628456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Orientações sobre a prevenção do Câncer de colo de útero e mama e DST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Sala de Espera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Casas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Palestra </a:t>
            </a:r>
          </a:p>
          <a:p>
            <a:pPr>
              <a:buNone/>
            </a:pPr>
            <a:r>
              <a:rPr lang="pt-BR" dirty="0" smtClean="0"/>
              <a:t>	com  o medico </a:t>
            </a:r>
          </a:p>
          <a:p>
            <a:pPr marL="0" indent="0">
              <a:buNone/>
            </a:pPr>
            <a:r>
              <a:rPr lang="pt-BR" dirty="0" smtClean="0"/>
              <a:t>    oncologista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err="1" smtClean="0"/>
              <a:t>Pit</a:t>
            </a:r>
            <a:r>
              <a:rPr lang="pt-BR" dirty="0" smtClean="0"/>
              <a:t> </a:t>
            </a:r>
            <a:r>
              <a:rPr lang="pt-BR" dirty="0" err="1" smtClean="0"/>
              <a:t>Stop</a:t>
            </a:r>
            <a:r>
              <a:rPr lang="pt-BR" dirty="0" smtClean="0"/>
              <a:t>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3"/>
            <a:ext cx="2760588" cy="231608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65103"/>
            <a:ext cx="2633251" cy="231608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5"/>
            <a:ext cx="2633251" cy="19906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32854"/>
            <a:ext cx="2760588" cy="1990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82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6972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b="1" dirty="0" smtClean="0"/>
              <a:t>Campanhas de coleta de exame Citopatologico, exame clínico de mamas e Mamografia </a:t>
            </a: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Três </a:t>
            </a:r>
            <a:r>
              <a:rPr lang="pt-BR" dirty="0" smtClean="0"/>
              <a:t>realizadas </a:t>
            </a: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Aos sábados </a:t>
            </a: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Horário 7:00 as </a:t>
            </a:r>
            <a:r>
              <a:rPr lang="pt-BR" dirty="0" smtClean="0"/>
              <a:t>17:00hs</a:t>
            </a: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Sorteio de Brindes 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Horas de folga para os</a:t>
            </a:r>
          </a:p>
          <a:p>
            <a:pPr marL="0" indent="0">
              <a:buNone/>
            </a:pPr>
            <a:r>
              <a:rPr lang="pt-BR" dirty="0" smtClean="0"/>
              <a:t> funcionários que </a:t>
            </a:r>
            <a:r>
              <a:rPr lang="pt-BR" dirty="0" smtClean="0"/>
              <a:t>trabalharam.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29" y="2150724"/>
            <a:ext cx="2103065" cy="22863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132856"/>
            <a:ext cx="2143140" cy="23042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4581128"/>
            <a:ext cx="2857520" cy="2024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21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b="1" dirty="0" smtClean="0"/>
              <a:t>Avaliação </a:t>
            </a:r>
            <a:r>
              <a:rPr lang="pt-BR" b="1" dirty="0"/>
              <a:t>e </a:t>
            </a:r>
            <a:r>
              <a:rPr lang="pt-BR" b="1" dirty="0" smtClean="0"/>
              <a:t>identificação </a:t>
            </a:r>
            <a:r>
              <a:rPr lang="pt-BR" b="1" dirty="0"/>
              <a:t>dos </a:t>
            </a:r>
            <a:r>
              <a:rPr lang="pt-BR" b="1" dirty="0" smtClean="0"/>
              <a:t>sinais </a:t>
            </a:r>
            <a:r>
              <a:rPr lang="pt-BR" b="1" dirty="0"/>
              <a:t>de </a:t>
            </a:r>
            <a:r>
              <a:rPr lang="pt-BR" b="1" dirty="0" smtClean="0"/>
              <a:t>risco </a:t>
            </a:r>
            <a:r>
              <a:rPr lang="pt-BR" b="1" dirty="0"/>
              <a:t>para o </a:t>
            </a:r>
            <a:r>
              <a:rPr lang="pt-BR" b="1" dirty="0" smtClean="0"/>
              <a:t>Câncer </a:t>
            </a:r>
            <a:r>
              <a:rPr lang="pt-BR" b="1" dirty="0"/>
              <a:t>de Mama e Colo do </a:t>
            </a:r>
            <a:r>
              <a:rPr lang="pt-BR" b="1" dirty="0" smtClean="0"/>
              <a:t>Útero</a:t>
            </a:r>
            <a:endParaRPr lang="pt-BR" b="1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Realizado em Todas as usuárias que frequentaram a unidade para acompanhamento do CA de mama e colo de útero. 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 smtClean="0"/>
              <a:t>Monitoramento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Quatro monitoramentos 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Participação de toda equipe; 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Após discussões e planejamentos. 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/>
            <a:r>
              <a:rPr lang="pt-BR" b="1" dirty="0" smtClean="0"/>
              <a:t>Busca Ativa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Busca ativa das mulheres faltosas no tratamento, resultado ou realização dos exames.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180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pt-BR" b="1" dirty="0" smtClean="0"/>
              <a:t>OBJETIVOS </a:t>
            </a:r>
            <a:r>
              <a:rPr lang="pt-BR" b="1" dirty="0" smtClean="0"/>
              <a:t>ESPECÍFICOS, METAS E AÇÕES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25377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b="1" dirty="0" smtClean="0"/>
              <a:t>1.1 Ampliar a cobertura de detecção precoce do câncer de colo uterino das mulheres na faixa etária entre 25 e 64 anos de idade para 70% </a:t>
            </a:r>
            <a:r>
              <a:rPr lang="pt-BR" b="1" dirty="0" smtClean="0"/>
              <a:t>anual.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1 </a:t>
            </a:r>
            <a:r>
              <a:rPr lang="pt-BR" dirty="0" smtClean="0"/>
              <a:t>quadrimestre  – 17,5% </a:t>
            </a:r>
            <a:r>
              <a:rPr lang="pt-BR" dirty="0" smtClean="0"/>
              <a:t>cobertura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413 mulheres </a:t>
            </a:r>
            <a:r>
              <a:rPr lang="pt-BR" dirty="0" smtClean="0"/>
              <a:t>foram acompanhadas nos 4 meses </a:t>
            </a:r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1080453724"/>
              </p:ext>
            </p:extLst>
          </p:nvPr>
        </p:nvGraphicFramePr>
        <p:xfrm>
          <a:off x="971600" y="1916832"/>
          <a:ext cx="72728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928662" y="1928802"/>
            <a:ext cx="71438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00100" y="5072074"/>
            <a:ext cx="721523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928662" y="4929198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255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3367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b="1" dirty="0" smtClean="0"/>
              <a:t>1.2  </a:t>
            </a:r>
            <a:r>
              <a:rPr lang="pt-BR" b="1" dirty="0"/>
              <a:t>Ampliar a cobertura de detecção precoce do câncer de mama das mulheres na faixa etária entre 50 e 69 anos de idade para 70</a:t>
            </a:r>
            <a:r>
              <a:rPr lang="pt-BR" b="1" dirty="0" smtClean="0"/>
              <a:t>% anual.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/>
          </a:p>
          <a:p>
            <a:pPr algn="just"/>
            <a:endParaRPr lang="pt-BR" b="1" dirty="0" smtClean="0"/>
          </a:p>
          <a:p>
            <a:pPr algn="just"/>
            <a:endParaRPr lang="pt-BR" b="1" dirty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1 </a:t>
            </a:r>
            <a:r>
              <a:rPr lang="pt-BR" dirty="0" smtClean="0"/>
              <a:t>Quadrimestre – 17,5% de </a:t>
            </a:r>
            <a:r>
              <a:rPr lang="pt-BR" dirty="0" smtClean="0"/>
              <a:t>cobertura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205 mulheres </a:t>
            </a:r>
            <a:r>
              <a:rPr lang="pt-BR" dirty="0" smtClean="0"/>
              <a:t> foram acompanhadas </a:t>
            </a:r>
            <a:r>
              <a:rPr lang="pt-BR" dirty="0" smtClean="0"/>
              <a:t>nos 4 </a:t>
            </a:r>
            <a:r>
              <a:rPr lang="pt-BR" dirty="0" smtClean="0"/>
              <a:t>meses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194186822"/>
              </p:ext>
            </p:extLst>
          </p:nvPr>
        </p:nvGraphicFramePr>
        <p:xfrm>
          <a:off x="1043608" y="1772816"/>
          <a:ext cx="72008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000100" y="1571612"/>
            <a:ext cx="75009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00100" y="1571612"/>
            <a:ext cx="45719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000100" y="5286388"/>
            <a:ext cx="750099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501090" y="1571612"/>
            <a:ext cx="45719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106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2.1 Buscar </a:t>
            </a:r>
            <a:r>
              <a:rPr lang="pt-BR" b="1" dirty="0"/>
              <a:t>100% das mulheres que tiveram </a:t>
            </a:r>
            <a:r>
              <a:rPr lang="pt-BR" b="1" dirty="0" smtClean="0"/>
              <a:t>exame citopatológico alterado  </a:t>
            </a:r>
            <a:r>
              <a:rPr lang="pt-BR" b="1" dirty="0"/>
              <a:t>e que não retornaram a unidade de saúde</a:t>
            </a:r>
            <a:r>
              <a:rPr lang="pt-BR" b="1" dirty="0" smtClean="0"/>
              <a:t>.</a:t>
            </a:r>
          </a:p>
          <a:p>
            <a:pPr marL="0" indent="0" algn="just">
              <a:buNone/>
            </a:pPr>
            <a:r>
              <a:rPr lang="pt-BR" b="1" dirty="0"/>
              <a:t> </a:t>
            </a:r>
            <a:endParaRPr lang="pt-BR" b="1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677739941"/>
              </p:ext>
            </p:extLst>
          </p:nvPr>
        </p:nvGraphicFramePr>
        <p:xfrm>
          <a:off x="1115616" y="2500306"/>
          <a:ext cx="684076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857224" y="2500306"/>
            <a:ext cx="7000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flipH="1">
            <a:off x="7786711" y="2500306"/>
            <a:ext cx="71438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57224" y="6215082"/>
            <a:ext cx="7000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57224" y="2500306"/>
            <a:ext cx="45719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291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2.1 </a:t>
            </a:r>
            <a:r>
              <a:rPr lang="pt-BR" b="1" dirty="0"/>
              <a:t>Buscar 100% das mulheres que tiveram exame </a:t>
            </a:r>
            <a:r>
              <a:rPr lang="pt-BR" b="1" dirty="0" smtClean="0"/>
              <a:t> de mamografia alterado  </a:t>
            </a:r>
            <a:r>
              <a:rPr lang="pt-BR" b="1" dirty="0"/>
              <a:t>e que não retornaram a unidade de saúde.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4232471594"/>
              </p:ext>
            </p:extLst>
          </p:nvPr>
        </p:nvGraphicFramePr>
        <p:xfrm>
          <a:off x="1000100" y="2571743"/>
          <a:ext cx="6715172" cy="357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857224" y="2428868"/>
            <a:ext cx="7000924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786710" y="2428868"/>
            <a:ext cx="71438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7224" y="2428868"/>
            <a:ext cx="71438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57224" y="6143644"/>
            <a:ext cx="7000924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177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1436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b="1" dirty="0" smtClean="0"/>
              <a:t>2.2 Proporção de mulheres que tiveram o exame (citopatológico do colo de útero e/ou mama) e que não retornaram a unidade  de saúde. 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100% das mulheres com os resultados de exames alterados (citopatológico do colo de útero e/ou mama) compareceram  na unidade de saúde e estão realizando tratamento;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Não houve necessidade de busca ativa.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INTRODUÇÃO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95534"/>
          </a:xfrm>
        </p:spPr>
        <p:txBody>
          <a:bodyPr>
            <a:noAutofit/>
          </a:bodyPr>
          <a:lstStyle/>
          <a:p>
            <a:pPr algn="just"/>
            <a:r>
              <a:rPr lang="pt-BR" sz="2600" dirty="0" smtClean="0"/>
              <a:t>Segundo o Ministério da Saúde (2006) o câncer está entre as principais causas de morte na população feminina, sendo o câncer de mama o mais comum entre as mulheres no mundo,  seguido do câncer de colo do útero;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No Brasil para o ano de 2012 são estimados 52.680 casos novos de câncer de mama feminino e 17. 540  câncer de colo de útero  </a:t>
            </a:r>
            <a:r>
              <a:rPr lang="pt-BR" sz="2600" dirty="0" smtClean="0"/>
              <a:t>(BRASIL, 2013); </a:t>
            </a:r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É de </a:t>
            </a:r>
            <a:r>
              <a:rPr lang="pt-BR" sz="2600" dirty="0"/>
              <a:t>responsabilidade dos gestores e dos profissionais de saúde a realização de ações que visem o controle, prevenção, detecção precoce e tratamento oportuno dos cânceres do colo do útero e da mama. </a:t>
            </a:r>
          </a:p>
          <a:p>
            <a:pPr algn="just"/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40092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3.1 </a:t>
            </a:r>
            <a:r>
              <a:rPr lang="pt-BR" b="1" dirty="0"/>
              <a:t>Obter 99% de coleta de amostras satisfatórias do exame citopatológico de colo uterino</a:t>
            </a:r>
            <a:r>
              <a:rPr lang="pt-BR" b="1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2302426345"/>
              </p:ext>
            </p:extLst>
          </p:nvPr>
        </p:nvGraphicFramePr>
        <p:xfrm>
          <a:off x="1285852" y="2357430"/>
          <a:ext cx="6786610" cy="373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142976" y="2143116"/>
            <a:ext cx="707236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H="1">
            <a:off x="8215335" y="2143116"/>
            <a:ext cx="71440" cy="4000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71538" y="2143116"/>
            <a:ext cx="71438" cy="4000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71538" y="6143644"/>
            <a:ext cx="72152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821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836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 smtClean="0"/>
              <a:t>4.1 e 4.2  </a:t>
            </a:r>
            <a:r>
              <a:rPr lang="pt-BR" b="1" dirty="0"/>
              <a:t>Manter registro da coleta de exame citopatológico de colo uterino e realização da mamografia em registro específico em 100% das mulheres cadastradas nos programas da unidade de saúde</a:t>
            </a:r>
            <a:r>
              <a:rPr lang="pt-BR" b="1" dirty="0" smtClean="0"/>
              <a:t>.</a:t>
            </a:r>
            <a:endParaRPr lang="pt-BR" dirty="0" smtClean="0"/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Atingimos </a:t>
            </a:r>
            <a:r>
              <a:rPr lang="pt-BR" dirty="0"/>
              <a:t>100% de organização dos </a:t>
            </a:r>
            <a:r>
              <a:rPr lang="pt-BR" dirty="0" smtClean="0"/>
              <a:t>dados.</a:t>
            </a:r>
            <a:endParaRPr lang="pt-BR" dirty="0" smtClean="0"/>
          </a:p>
          <a:p>
            <a:pPr algn="just">
              <a:buFont typeface="Wingdings" pitchFamily="2" charset="2"/>
              <a:buChar char="Ø"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 smtClean="0"/>
              <a:t>5.1 e 5.2 Realizar avaliação de risco (ou pesquisar sinais de alerta para identificação de câncer de colo de útero e de mama) em 100% das mulheres nas faixas etárias-alvo.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Todas (100%) receberam avaliação quanto ao fator de risco para o CA de mama e colo de útero. </a:t>
            </a: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2938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23592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6.1 Orientar 100</a:t>
            </a:r>
            <a:r>
              <a:rPr lang="pt-BR" b="1" dirty="0"/>
              <a:t>% das mulheres cadastradas sobre doenças sexualmente transmissíveis (DST) e fatores de risco para câncer de colo de útero e de mama</a:t>
            </a:r>
            <a:r>
              <a:rPr lang="pt-BR" b="1" dirty="0" smtClean="0"/>
              <a:t>.</a:t>
            </a:r>
          </a:p>
          <a:p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Todas as </a:t>
            </a:r>
            <a:r>
              <a:rPr lang="pt-BR" dirty="0"/>
              <a:t>mulheres </a:t>
            </a:r>
            <a:r>
              <a:rPr lang="pt-BR" dirty="0" smtClean="0"/>
              <a:t>que </a:t>
            </a:r>
            <a:r>
              <a:rPr lang="pt-BR" dirty="0"/>
              <a:t>frequentam a </a:t>
            </a:r>
            <a:r>
              <a:rPr lang="pt-BR" dirty="0" smtClean="0"/>
              <a:t>unidade de saúde para </a:t>
            </a:r>
            <a:r>
              <a:rPr lang="pt-BR" dirty="0" smtClean="0"/>
              <a:t>a acompanhamento nos 4 meses de intervenção </a:t>
            </a:r>
            <a:r>
              <a:rPr lang="pt-BR" dirty="0" smtClean="0"/>
              <a:t>foram </a:t>
            </a:r>
            <a:r>
              <a:rPr lang="pt-BR" dirty="0"/>
              <a:t>orientadas sobre </a:t>
            </a:r>
            <a:r>
              <a:rPr lang="pt-BR" dirty="0" smtClean="0"/>
              <a:t>as </a:t>
            </a:r>
            <a:r>
              <a:rPr lang="pt-BR" dirty="0" err="1" smtClean="0"/>
              <a:t>DSTs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smtClean="0"/>
              <a:t>fatores </a:t>
            </a:r>
            <a:r>
              <a:rPr lang="pt-BR" dirty="0"/>
              <a:t>de risco para o câncer de colo de útero e </a:t>
            </a:r>
            <a:r>
              <a:rPr lang="pt-BR" dirty="0" smtClean="0"/>
              <a:t>mama, totalizando 100%.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424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2565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Ampliação </a:t>
            </a:r>
            <a:r>
              <a:rPr lang="pt-BR" dirty="0"/>
              <a:t>da cobertura </a:t>
            </a:r>
            <a:r>
              <a:rPr lang="pt-BR" dirty="0" smtClean="0"/>
              <a:t>do programa de prevenção ao câncer de colo de útero de 61% para &gt; 70%, comparado a 1 quadrimestre;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Ampliação da cobertura do programa de prevenção ao câncer de </a:t>
            </a:r>
            <a:r>
              <a:rPr lang="pt-BR" dirty="0" smtClean="0"/>
              <a:t>mama de 0% </a:t>
            </a:r>
            <a:r>
              <a:rPr lang="pt-BR" dirty="0"/>
              <a:t>para &gt; 70</a:t>
            </a:r>
            <a:r>
              <a:rPr lang="pt-BR" dirty="0" smtClean="0"/>
              <a:t>%, comparado a 1 quadrimestre;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Aumento da detecção de exames de CCO alterados, de 8 durante 1 ano para 14  em 4 meses;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Aumento da detecção de exames de  m</a:t>
            </a:r>
            <a:r>
              <a:rPr lang="pt-BR" dirty="0" smtClean="0"/>
              <a:t>amografia alterados</a:t>
            </a:r>
            <a:r>
              <a:rPr lang="pt-BR" dirty="0"/>
              <a:t>, </a:t>
            </a:r>
            <a:r>
              <a:rPr lang="pt-BR" dirty="0" smtClean="0"/>
              <a:t>de 0  para  3 em quatro meses</a:t>
            </a:r>
            <a:r>
              <a:rPr lang="pt-BR" dirty="0"/>
              <a:t>;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972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100% das mulheres com  exames alterados estão realizando tratamento, tanto antes como após a intervenção;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Não houve necessidade busca ativa em nenhum momento;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99% das amostras dos exames citopatológicos estão satisfatórias, antes da intervenção  a satisfação era de 99,3%;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378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pt-BR" b="1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Antes e após as </a:t>
            </a:r>
            <a:r>
              <a:rPr lang="pt-BR" dirty="0" smtClean="0"/>
              <a:t>ações </a:t>
            </a:r>
            <a:r>
              <a:rPr lang="pt-BR" dirty="0"/>
              <a:t>100% das mulheres foram avaliadas quanto as fatores de risco para o CA de mama e colo de </a:t>
            </a:r>
            <a:r>
              <a:rPr lang="pt-BR" dirty="0" smtClean="0"/>
              <a:t>útero; 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100% </a:t>
            </a:r>
            <a:r>
              <a:rPr lang="pt-BR" dirty="0" smtClean="0"/>
              <a:t>foram orientadas  sobre os </a:t>
            </a:r>
            <a:r>
              <a:rPr lang="pt-BR" dirty="0"/>
              <a:t>fatores de risco para o CA e </a:t>
            </a:r>
            <a:r>
              <a:rPr lang="pt-BR" dirty="0" smtClean="0"/>
              <a:t>DST;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Antes do programa não haviam registros no programa de prevenção ao câncer de mama (0%), hoje  temos 100%  de organização dos dados.  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967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b="1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O projeto de intervenção propiciou:</a:t>
            </a:r>
          </a:p>
          <a:p>
            <a:pPr>
              <a:buFont typeface="Wingdings" pitchFamily="2" charset="2"/>
              <a:buChar char="Ø"/>
            </a:pPr>
            <a:endParaRPr lang="pt-BR" b="1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Maior adesão </a:t>
            </a:r>
            <a:r>
              <a:rPr lang="pt-BR" dirty="0"/>
              <a:t>das </a:t>
            </a:r>
            <a:r>
              <a:rPr lang="pt-BR" dirty="0" smtClean="0"/>
              <a:t>usuárias </a:t>
            </a:r>
            <a:r>
              <a:rPr lang="pt-BR" dirty="0"/>
              <a:t>no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programa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Aumento de cobertura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Melhoria dos registros e impressos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Capacitação da equipe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Maior informações e orientações as usuárias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Qualidade no atendimento.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1229575"/>
            <a:ext cx="3600400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3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Importância da Intervenção para a Equipe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Capacitação e Conhecimento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Maturidade e Criatividade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Organização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Acolhimento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Divisão das tarefas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Maior abertura e credibilidade com o gestor de saúde.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2143116"/>
            <a:ext cx="4098032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42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Importância da Intervenção para </a:t>
            </a:r>
            <a:r>
              <a:rPr lang="pt-BR" b="1" dirty="0" smtClean="0"/>
              <a:t>o Serviço</a:t>
            </a:r>
            <a:endParaRPr lang="pt-BR" b="1" dirty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Organização dos registros e do programa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Interação da equipe, gestor e comunidade 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Trabalho em equipe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Projeto e organização dos demais programas.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887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b="1" dirty="0"/>
              <a:t>Importância da Intervenção </a:t>
            </a:r>
            <a:r>
              <a:rPr lang="pt-BR" b="1" dirty="0" smtClean="0"/>
              <a:t>para</a:t>
            </a:r>
          </a:p>
          <a:p>
            <a:pPr algn="just">
              <a:buNone/>
            </a:pPr>
            <a:r>
              <a:rPr lang="pt-BR" b="1" dirty="0" smtClean="0"/>
              <a:t> </a:t>
            </a:r>
            <a:r>
              <a:rPr lang="pt-BR" b="1" dirty="0"/>
              <a:t>a </a:t>
            </a:r>
            <a:r>
              <a:rPr lang="pt-BR" b="1" dirty="0" smtClean="0"/>
              <a:t>Comunidade</a:t>
            </a:r>
            <a:endParaRPr lang="pt-BR" b="1" dirty="0"/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Conhecimentos e </a:t>
            </a:r>
            <a:r>
              <a:rPr lang="pt-BR" dirty="0" smtClean="0"/>
              <a:t>Orientações</a:t>
            </a:r>
            <a:endParaRPr lang="pt-BR" dirty="0" smtClean="0"/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Detecção precoce do câncer de colo de útero e mama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Tratamento e/ou cuidados paliativos das pacientes diagnosticadas com CA de colo de útero e mama</a:t>
            </a:r>
            <a:endParaRPr lang="pt-BR" dirty="0"/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Qualidade no atendimento do serviço de saúde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Engajamento Publico.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89086"/>
            <a:ext cx="4106736" cy="27798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25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b="1" dirty="0"/>
              <a:t>INTRODUÇÃO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/>
              <a:t>Vera/MT </a:t>
            </a:r>
            <a:endParaRPr lang="pt-BR" b="1" dirty="0"/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500 </a:t>
            </a:r>
            <a:r>
              <a:rPr lang="pt-BR" dirty="0"/>
              <a:t>Km Capital/ Região Norte </a:t>
            </a:r>
            <a:endParaRPr lang="pt-BR" dirty="0" smtClean="0"/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10.561 </a:t>
            </a:r>
            <a:r>
              <a:rPr lang="pt-BR" dirty="0"/>
              <a:t>Habitantes (IBGE, </a:t>
            </a:r>
            <a:r>
              <a:rPr lang="pt-BR" dirty="0" smtClean="0"/>
              <a:t>2013)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Economia: pecuária, grãos e extração vegetal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Emancipada em 13/05/1986  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 Na área da saúde a cidade possui  2 ESF e 1 Pronto </a:t>
            </a:r>
            <a:r>
              <a:rPr lang="pt-BR" dirty="0"/>
              <a:t>Atendimento Municipal /Zona </a:t>
            </a:r>
            <a:r>
              <a:rPr lang="pt-BR" dirty="0" smtClean="0"/>
              <a:t>Rural. 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 descr="C:\Documents and Settings\admin\Meus documentos\Minhas imagens\PSF I\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07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b="1" dirty="0" smtClean="0"/>
              <a:t>Incorporação de algumas atividades do projeto na rotina da unidade  </a:t>
            </a:r>
            <a:endParaRPr lang="pt-BR" b="1" dirty="0"/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Campanha de coleta de CCO  trimestral 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Monitoramento mensalmente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Orientação em saúde na sala de espera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Adesão da ficha espelho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Adesão dos livros de registros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Caixa de sugestões na recepção. 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852936"/>
            <a:ext cx="2971800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39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pPr lvl="0"/>
            <a:r>
              <a:rPr lang="pt-BR" sz="3600" b="1" dirty="0"/>
              <a:t>REFLEXÃO CRITICA SOBRE O PROCESSO DE </a:t>
            </a:r>
            <a:r>
              <a:rPr lang="pt-BR" sz="3600" b="1" dirty="0" smtClean="0"/>
              <a:t> APRENDIZADO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 smtClean="0"/>
              <a:t>O curso atingiu as minhas expectativas iniciais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Aquisição de conhecimento nas áreas clinica, organizacional e coletiva  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Troca  de experiências e saber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Reestruturação  </a:t>
            </a:r>
            <a:r>
              <a:rPr lang="pt-BR" dirty="0" smtClean="0"/>
              <a:t>da unidade de saúde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Trabalho em equipe</a:t>
            </a:r>
            <a:r>
              <a:rPr lang="pt-BR" dirty="0" smtClean="0"/>
              <a:t>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4758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REFLEXÃO CRITICA SOBRE O PROCESSO DE  APRENDIZADO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01449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Significado do curso para a pratica profissional</a:t>
            </a:r>
          </a:p>
          <a:p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Visão Holística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Maturidade e criatividade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Conhecimento e informação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Organização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Engajamento com a equipe e a comunidade.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3528392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33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dirty="0" smtClean="0"/>
              <a:t>BIBLIOGRAFIA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t-BR" dirty="0"/>
              <a:t>Brasil. Secretaria de Atenção à Saúde. Departamento de Atenção Básica. Controle dos cânceres do colo do útero e da mama / Secretaria de Atenção à Saúde, Departamento de Atenção </a:t>
            </a:r>
            <a:r>
              <a:rPr lang="pt-BR" dirty="0" smtClean="0"/>
              <a:t>Básica </a:t>
            </a:r>
            <a:r>
              <a:rPr lang="pt-BR" dirty="0"/>
              <a:t>– Brasília: Ministério da Saúde, 2006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BRASIL. Ministério de Estado e Saúde. </a:t>
            </a:r>
            <a:r>
              <a:rPr lang="pt-BR" b="1" dirty="0"/>
              <a:t>Portaria nº 2.488</a:t>
            </a:r>
            <a:r>
              <a:rPr lang="pt-BR" dirty="0"/>
              <a:t>, de 21 de Outubro de 2011. Disponível em &lt; </a:t>
            </a:r>
            <a:r>
              <a:rPr lang="pt-BR" u="sng" dirty="0">
                <a:hlinkClick r:id="rId3"/>
              </a:rPr>
              <a:t>http://www.saude.mt.gov.br/atencao-a-saude/arquivo/2581/portarias</a:t>
            </a:r>
            <a:r>
              <a:rPr lang="pt-BR" dirty="0"/>
              <a:t>&gt; Acessado em 24/06/2013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Brasil. Ministério da Saúde. Secretaria de Atenção à Saúde. Departamento de Atenção Básica.  </a:t>
            </a:r>
            <a:r>
              <a:rPr lang="pt-BR" b="1" dirty="0"/>
              <a:t>Controle dos Cânceres do Colo do Útero e da Mama. </a:t>
            </a:r>
            <a:r>
              <a:rPr lang="pt-BR" dirty="0"/>
              <a:t> Ministério da Saúde, Secretaria de Atenção à Saúde, Departamento de Atenção Básica. – 2. ed. – Brasília : Editora do Ministério da Saúde, 2013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Brasil. Secretaria de Atenção à Saúde. Departamento de Atenção Básica. </a:t>
            </a:r>
            <a:r>
              <a:rPr lang="pt-BR" b="1" dirty="0"/>
              <a:t>Controle dos Cânceres do Colo do Útero e da Mama</a:t>
            </a:r>
            <a:r>
              <a:rPr lang="pt-BR" dirty="0"/>
              <a:t>. Secretaria de Atenção à Saúde, Departamento de Atenção Básica. – Brasília: Ministério da Saúde, 2006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IBGE. Instituto Brasileiro de Geografia e Estatística</a:t>
            </a:r>
            <a:r>
              <a:rPr lang="pt-BR" b="1" dirty="0"/>
              <a:t>. Cidades</a:t>
            </a:r>
            <a:r>
              <a:rPr lang="pt-BR" dirty="0"/>
              <a:t>. Disponível em </a:t>
            </a:r>
            <a:r>
              <a:rPr lang="pt-BR" u="sng" dirty="0">
                <a:hlinkClick r:id="rId4"/>
              </a:rPr>
              <a:t>http://cidades.ibge.gov.br/xtras/perfil.php?lang=&amp;codmun=510850&amp;search=mato-grosso|vera</a:t>
            </a:r>
            <a:r>
              <a:rPr lang="pt-BR" dirty="0"/>
              <a:t>. Acesso em 26/04/2014.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/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648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 smtClean="0"/>
              <a:t>INTRODUÇÃO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 smtClean="0"/>
              <a:t>Unidade de Saúde Bispo Dom Henrique Froelich</a:t>
            </a:r>
            <a:r>
              <a:rPr lang="pt-BR" b="1" dirty="0"/>
              <a:t>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ESF I /1 Equipe completa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Prédio próprio e novo 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Famílias cadastradas: 1.278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População de abrangência:  3.932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1.122 mulheres  acompanhadas na </a:t>
            </a:r>
          </a:p>
          <a:p>
            <a:pPr marL="0" indent="0">
              <a:buNone/>
            </a:pPr>
            <a:r>
              <a:rPr lang="pt-BR" dirty="0" smtClean="0"/>
              <a:t>faixa etária </a:t>
            </a:r>
            <a:r>
              <a:rPr lang="pt-BR" dirty="0"/>
              <a:t>de 25 </a:t>
            </a:r>
            <a:r>
              <a:rPr lang="pt-BR" dirty="0" smtClean="0"/>
              <a:t>a </a:t>
            </a:r>
            <a:r>
              <a:rPr lang="pt-BR" dirty="0"/>
              <a:t>64 anos de idade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293 mulheres na faixa </a:t>
            </a:r>
            <a:r>
              <a:rPr lang="pt-BR" dirty="0"/>
              <a:t>etária </a:t>
            </a:r>
            <a:r>
              <a:rPr lang="pt-BR" dirty="0" smtClean="0"/>
              <a:t>de </a:t>
            </a:r>
            <a:r>
              <a:rPr lang="pt-BR" dirty="0"/>
              <a:t>50 a 69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Anos.</a:t>
            </a:r>
            <a:endParaRPr lang="pt-BR" b="1" dirty="0" smtClean="0"/>
          </a:p>
          <a:p>
            <a:pPr>
              <a:buFont typeface="Wingdings" pitchFamily="2" charset="2"/>
              <a:buChar char="Ø"/>
            </a:pPr>
            <a:endParaRPr lang="pt-BR" b="1" dirty="0" smtClean="0"/>
          </a:p>
          <a:p>
            <a:pPr>
              <a:buFont typeface="Wingdings" pitchFamily="2" charset="2"/>
              <a:buChar char="Ø"/>
            </a:pPr>
            <a:endParaRPr lang="pt-BR" b="1" dirty="0" smtClean="0"/>
          </a:p>
          <a:p>
            <a:pPr>
              <a:buFont typeface="Wingdings" pitchFamily="2" charset="2"/>
              <a:buChar char="Ø"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176464" cy="20882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956604"/>
            <a:ext cx="1656184" cy="24247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14" y="3956604"/>
            <a:ext cx="1728192" cy="2424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57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INTRODUÇÃO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b="1" dirty="0" smtClean="0"/>
              <a:t>Programa de </a:t>
            </a:r>
            <a:r>
              <a:rPr lang="pt-BR" b="1" dirty="0"/>
              <a:t> </a:t>
            </a:r>
            <a:r>
              <a:rPr lang="pt-BR" b="1" dirty="0" smtClean="0"/>
              <a:t>Prevenção do Câncer de Colo de Útero e Mama antes da Intervenção 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/>
            <a:r>
              <a:rPr lang="pt-BR" dirty="0" smtClean="0"/>
              <a:t>Baixa Cobertura; 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61% para o câncer do colo de útero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0% Câncer de mama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/>
            <a:r>
              <a:rPr lang="pt-BR" dirty="0" smtClean="0"/>
              <a:t>Falha dos registros; 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Ausência de registro para o  programa de prevenção ao CA mama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Incompletos para o programa de prevenção ao CA colo de útero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Ausência de monitoramento e capacitações de equipe;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Falta de informações, orientações e participação  da população;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Falta de adesão de toda equipe no Programa.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90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 GERAL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Melhorar a detecção do câncer de colo de útero e do câncer de mama nas mulheres do município de Vera/MT. </a:t>
            </a:r>
          </a:p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r>
              <a:rPr lang="pt-BR" b="1" dirty="0" smtClean="0"/>
              <a:t>Unidade de Saúde Bispo Dom Henrique </a:t>
            </a:r>
            <a:r>
              <a:rPr lang="pt-BR" b="1" dirty="0" err="1" smtClean="0"/>
              <a:t>Froelich</a:t>
            </a:r>
            <a:endParaRPr lang="pt-BR" b="1" dirty="0" smtClean="0"/>
          </a:p>
          <a:p>
            <a:pPr marL="0" indent="0" algn="ctr">
              <a:buNone/>
            </a:pPr>
            <a:r>
              <a:rPr lang="pt-BR" b="1" dirty="0" smtClean="0"/>
              <a:t>ESF I</a:t>
            </a: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694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 smtClean="0"/>
              <a:t>Capacitações de equipe e Planejamento de ações</a:t>
            </a:r>
            <a:r>
              <a:rPr lang="pt-BR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Três encontros 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Duração de 4 horas cada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Estudo dos manuais do MS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Divisão dos temas e participação </a:t>
            </a:r>
          </a:p>
          <a:p>
            <a:pPr marL="0" indent="0">
              <a:buNone/>
            </a:pPr>
            <a:r>
              <a:rPr lang="pt-BR" dirty="0" smtClean="0"/>
              <a:t>de toda equipe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Planejamento das ações 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Divisão de </a:t>
            </a:r>
            <a:r>
              <a:rPr lang="pt-BR" dirty="0" smtClean="0"/>
              <a:t>Tarefas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22618"/>
            <a:ext cx="3456384" cy="22747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456384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92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pt-BR" b="1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96855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/>
              <a:t>Organização dos Registros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Confecção  de 3 </a:t>
            </a:r>
            <a:r>
              <a:rPr lang="pt-BR" dirty="0" smtClean="0"/>
              <a:t>livro:</a:t>
            </a:r>
            <a:endParaRPr lang="pt-BR" dirty="0" smtClean="0"/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Controle </a:t>
            </a:r>
            <a:r>
              <a:rPr lang="pt-BR" dirty="0"/>
              <a:t>do programa de prevenção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de CA </a:t>
            </a:r>
            <a:r>
              <a:rPr lang="pt-BR" dirty="0"/>
              <a:t>de </a:t>
            </a:r>
            <a:r>
              <a:rPr lang="pt-BR" dirty="0" smtClean="0"/>
              <a:t>mama</a:t>
            </a:r>
            <a:endParaRPr lang="pt-BR" dirty="0" smtClean="0"/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Controle  do programa de prevenção do CA do colo </a:t>
            </a:r>
            <a:r>
              <a:rPr lang="pt-BR" dirty="0"/>
              <a:t>de </a:t>
            </a:r>
            <a:r>
              <a:rPr lang="pt-BR" dirty="0" smtClean="0"/>
              <a:t>útero</a:t>
            </a:r>
            <a:endParaRPr lang="pt-BR" dirty="0" smtClean="0"/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Controle  dos  </a:t>
            </a:r>
            <a:r>
              <a:rPr lang="pt-BR" dirty="0"/>
              <a:t>exames de </a:t>
            </a:r>
            <a:r>
              <a:rPr lang="pt-BR" dirty="0" smtClean="0"/>
              <a:t> mamografia  e citopatológico  </a:t>
            </a:r>
            <a:r>
              <a:rPr lang="pt-BR" dirty="0" smtClean="0"/>
              <a:t>alterados</a:t>
            </a:r>
            <a:endParaRPr lang="pt-BR" dirty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Ficha </a:t>
            </a:r>
            <a:r>
              <a:rPr lang="pt-BR" dirty="0" smtClean="0"/>
              <a:t>espelho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Organização de pastas </a:t>
            </a:r>
            <a:r>
              <a:rPr lang="pt-BR" dirty="0" smtClean="0"/>
              <a:t>especificas.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37" y="142852"/>
            <a:ext cx="3277019" cy="2808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93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b="1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470776" cy="5248608"/>
          </a:xfrm>
        </p:spPr>
        <p:txBody>
          <a:bodyPr/>
          <a:lstStyle/>
          <a:p>
            <a:r>
              <a:rPr lang="pt-BR" b="1" dirty="0"/>
              <a:t>Organização da </a:t>
            </a:r>
            <a:r>
              <a:rPr lang="pt-BR" b="1" dirty="0" smtClean="0"/>
              <a:t>sala </a:t>
            </a:r>
            <a:r>
              <a:rPr lang="pt-BR" b="1" dirty="0"/>
              <a:t>de </a:t>
            </a:r>
            <a:r>
              <a:rPr lang="pt-BR" b="1" dirty="0" smtClean="0"/>
              <a:t>coleta </a:t>
            </a:r>
            <a:r>
              <a:rPr lang="pt-BR" b="1" dirty="0"/>
              <a:t>de </a:t>
            </a:r>
            <a:r>
              <a:rPr lang="pt-BR" b="1" dirty="0" smtClean="0"/>
              <a:t>exame Citopatológico</a:t>
            </a:r>
            <a:endParaRPr lang="pt-BR" b="1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 Organizamos e equipamos a sala de coleta.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2479251" cy="1534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05001"/>
            <a:ext cx="2592288" cy="15121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19945"/>
            <a:ext cx="2479251" cy="16694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941168"/>
            <a:ext cx="2592288" cy="16482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31746"/>
            <a:ext cx="2483768" cy="14854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41168"/>
            <a:ext cx="2483768" cy="1648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15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1721</Words>
  <Application>Microsoft Office PowerPoint</Application>
  <PresentationFormat>Apresentação na tela (4:3)</PresentationFormat>
  <Paragraphs>325</Paragraphs>
  <Slides>33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 Universidade Aberta do SUS - UNASUS Universidade Federal de Pelotas Especialização em Saúde da Família Modalidade a Distância Turma 4   Melhoria da detecção de câncer de colo de útero e de mama nas mulheres da Unidade de Saúde Bispo Dom Henrique Froelich PSF I, Vera/MT  </vt:lpstr>
      <vt:lpstr>INTRODUÇÃO </vt:lpstr>
      <vt:lpstr>INTRODUÇÃO </vt:lpstr>
      <vt:lpstr>INTRODUÇÃO </vt:lpstr>
      <vt:lpstr>INTRODUÇÃO </vt:lpstr>
      <vt:lpstr>OBJETIVO GERAL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OBJETIVOS ESPECÍFICOS, METAS E AÇÕES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DISCUSSÃO</vt:lpstr>
      <vt:lpstr>REFLEXÃO CRITICA SOBRE O PROCESSO DE  APRENDIZADO</vt:lpstr>
      <vt:lpstr>REFLEXÃO CRITICA SOBRE O PROCESSO DE  APRENDIZADO</vt:lpstr>
      <vt:lpstr>BIBLIOGRAFIA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Admin</cp:lastModifiedBy>
  <cp:revision>85</cp:revision>
  <dcterms:created xsi:type="dcterms:W3CDTF">2014-03-26T17:59:55Z</dcterms:created>
  <dcterms:modified xsi:type="dcterms:W3CDTF">2014-05-01T22:42:11Z</dcterms:modified>
</cp:coreProperties>
</file>