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397" r:id="rId11"/>
    <p:sldId id="264" r:id="rId12"/>
    <p:sldId id="265" r:id="rId13"/>
    <p:sldId id="268" r:id="rId14"/>
    <p:sldId id="269" r:id="rId15"/>
    <p:sldId id="371" r:id="rId16"/>
    <p:sldId id="392" r:id="rId17"/>
    <p:sldId id="372" r:id="rId18"/>
    <p:sldId id="393" r:id="rId19"/>
    <p:sldId id="373" r:id="rId20"/>
    <p:sldId id="394" r:id="rId21"/>
    <p:sldId id="374" r:id="rId22"/>
    <p:sldId id="395" r:id="rId23"/>
    <p:sldId id="276" r:id="rId24"/>
    <p:sldId id="375" r:id="rId25"/>
    <p:sldId id="278" r:id="rId26"/>
    <p:sldId id="398" r:id="rId27"/>
    <p:sldId id="399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388" r:id="rId45"/>
    <p:sldId id="389" r:id="rId46"/>
    <p:sldId id="390" r:id="rId47"/>
    <p:sldId id="39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7" d="100"/>
          <a:sy n="77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%20e%20revisada.xls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SON\Downloads\PROVAB%20PLANILHA%20SEM%2012%20pron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SON\Downloads\PROVAB%20PLANILHA%20SEM%2012%20pronta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%20e%20revisada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briela\especializa&#231;&#227;o\PROVAB%20PLANILHA%20SEM%2012%20pronta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2.9487179487179532E-2</c:v>
                </c:pt>
                <c:pt idx="1">
                  <c:v>4.3589743589743574E-2</c:v>
                </c:pt>
                <c:pt idx="2">
                  <c:v>6.4102564102564111E-2</c:v>
                </c:pt>
              </c:numCache>
            </c:numRef>
          </c:val>
        </c:ser>
        <c:axId val="101511936"/>
        <c:axId val="101514240"/>
      </c:barChart>
      <c:catAx>
        <c:axId val="101511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14240"/>
        <c:crosses val="autoZero"/>
        <c:auto val="1"/>
        <c:lblAlgn val="ctr"/>
        <c:lblOffset val="100"/>
      </c:catAx>
      <c:valAx>
        <c:axId val="1015142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511936"/>
        <c:crosses val="autoZero"/>
        <c:crossBetween val="between"/>
        <c:majorUnit val="0.2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104488960"/>
        <c:axId val="104491264"/>
      </c:barChart>
      <c:catAx>
        <c:axId val="104488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91264"/>
        <c:crosses val="autoZero"/>
        <c:auto val="1"/>
        <c:lblAlgn val="ctr"/>
        <c:lblOffset val="100"/>
      </c:catAx>
      <c:valAx>
        <c:axId val="1044912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88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095685533992994"/>
          <c:y val="1.437371353377558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563648"/>
        <c:axId val="61566336"/>
      </c:barChart>
      <c:catAx>
        <c:axId val="61563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66336"/>
        <c:crosses val="autoZero"/>
        <c:auto val="1"/>
        <c:lblAlgn val="ctr"/>
        <c:lblOffset val="100"/>
      </c:catAx>
      <c:valAx>
        <c:axId val="615663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63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cat>
            <c:strRef>
              <c:f>Indicadores!$D$70:$F$70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Indicadores!$D$71:$F$71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9534720"/>
        <c:axId val="59577472"/>
      </c:barChart>
      <c:catAx>
        <c:axId val="59534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77472"/>
        <c:crosses val="autoZero"/>
        <c:auto val="1"/>
        <c:lblAlgn val="ctr"/>
        <c:lblOffset val="100"/>
      </c:catAx>
      <c:valAx>
        <c:axId val="595774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34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012507474943"/>
          <c:y val="8.0009702793269855E-2"/>
          <c:w val="0.84869392847672542"/>
          <c:h val="0.820358259991823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Indicadores!$C$76</c:f>
              <c:strCache>
                <c:ptCount val="1"/>
                <c:pt idx="0">
                  <c:v>Proporção de mulheres entre 25 e 64 anos que receberam orientação sobre fatores de risco para câncer de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Indicadores!$D$75:$F$75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Indicadores!$D$76:$F$76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104685952"/>
        <c:axId val="104722432"/>
      </c:barChart>
      <c:catAx>
        <c:axId val="104685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722432"/>
        <c:crosses val="autoZero"/>
        <c:auto val="1"/>
        <c:lblAlgn val="ctr"/>
        <c:lblOffset val="100"/>
      </c:catAx>
      <c:valAx>
        <c:axId val="1047224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685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3552054793939"/>
          <c:y val="0.19224982186411194"/>
          <c:w val="0.84722629443765307"/>
          <c:h val="0.700967320665072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Indicadores!$C$81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Indicadores!$D$80:$F$80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Indicadores!$D$81:$F$81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9590528"/>
        <c:axId val="59635200"/>
      </c:barChart>
      <c:catAx>
        <c:axId val="59590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635200"/>
        <c:crosses val="autoZero"/>
        <c:auto val="1"/>
        <c:lblAlgn val="ctr"/>
        <c:lblOffset val="100"/>
      </c:catAx>
      <c:valAx>
        <c:axId val="596352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90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2.2088353413654643E-2</c:v>
                </c:pt>
                <c:pt idx="1">
                  <c:v>4.6184738955823333E-2</c:v>
                </c:pt>
                <c:pt idx="2">
                  <c:v>8.0321285140562262E-2</c:v>
                </c:pt>
              </c:numCache>
            </c:numRef>
          </c:val>
        </c:ser>
        <c:axId val="42769024"/>
        <c:axId val="43623936"/>
      </c:barChart>
      <c:catAx>
        <c:axId val="42769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23936"/>
        <c:crosses val="autoZero"/>
        <c:auto val="1"/>
        <c:lblAlgn val="ctr"/>
        <c:lblOffset val="100"/>
      </c:catAx>
      <c:valAx>
        <c:axId val="436239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76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4.3478260869565223E-2</c:v>
                </c:pt>
                <c:pt idx="1">
                  <c:v>1.4705882352941176E-2</c:v>
                </c:pt>
                <c:pt idx="2">
                  <c:v>3.0000000000000002E-2</c:v>
                </c:pt>
              </c:numCache>
            </c:numRef>
          </c:val>
        </c:ser>
        <c:axId val="43895040"/>
        <c:axId val="75750784"/>
      </c:barChart>
      <c:catAx>
        <c:axId val="43895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750784"/>
        <c:crosses val="autoZero"/>
        <c:auto val="1"/>
        <c:lblAlgn val="ctr"/>
        <c:lblOffset val="100"/>
      </c:catAx>
      <c:valAx>
        <c:axId val="757507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895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4.3478260869565216E-2</c:v>
                </c:pt>
                <c:pt idx="1">
                  <c:v>1.4705882352941176E-2</c:v>
                </c:pt>
                <c:pt idx="2">
                  <c:v>0.03</c:v>
                </c:pt>
              </c:numCache>
            </c:numRef>
          </c:val>
        </c:ser>
        <c:axId val="44548864"/>
        <c:axId val="60168832"/>
      </c:barChart>
      <c:catAx>
        <c:axId val="44548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168832"/>
        <c:crosses val="autoZero"/>
        <c:auto val="1"/>
        <c:lblAlgn val="ctr"/>
        <c:lblOffset val="100"/>
      </c:catAx>
      <c:valAx>
        <c:axId val="601688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48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4993353653373978"/>
          <c:y val="3.240723277853743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0.66666666666666663</c:v>
                </c:pt>
              </c:numCache>
            </c:numRef>
          </c:val>
        </c:ser>
        <c:axId val="60358016"/>
        <c:axId val="70479232"/>
      </c:barChart>
      <c:catAx>
        <c:axId val="60358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479232"/>
        <c:crosses val="autoZero"/>
        <c:auto val="1"/>
        <c:lblAlgn val="ctr"/>
        <c:lblOffset val="100"/>
      </c:catAx>
      <c:valAx>
        <c:axId val="704792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8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Indicadores!$D$34:$F$34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Indicadores!$D$35:$F$35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0355328"/>
        <c:axId val="60357248"/>
      </c:barChart>
      <c:catAx>
        <c:axId val="60355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7248"/>
        <c:crosses val="autoZero"/>
        <c:auto val="1"/>
        <c:lblAlgn val="ctr"/>
        <c:lblOffset val="100"/>
      </c:catAx>
      <c:valAx>
        <c:axId val="603572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5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42546688"/>
        <c:axId val="42729856"/>
      </c:barChart>
      <c:catAx>
        <c:axId val="42546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729856"/>
        <c:crosses val="autoZero"/>
        <c:auto val="1"/>
        <c:lblAlgn val="ctr"/>
        <c:lblOffset val="100"/>
      </c:catAx>
      <c:valAx>
        <c:axId val="427298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546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76263783346066"/>
          <c:y val="8.175053976815054E-2"/>
          <c:w val="0.84290901300923604"/>
          <c:h val="0.816449646757173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44507904"/>
        <c:axId val="44509440"/>
      </c:barChart>
      <c:catAx>
        <c:axId val="44507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09440"/>
        <c:crosses val="autoZero"/>
        <c:auto val="1"/>
        <c:lblAlgn val="ctr"/>
        <c:lblOffset val="100"/>
      </c:catAx>
      <c:valAx>
        <c:axId val="445094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07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7550210232002"/>
          <c:y val="3.224458991348688E-2"/>
          <c:w val="0.88742449789767996"/>
          <c:h val="0.861806166337849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44550400"/>
        <c:axId val="55851648"/>
      </c:barChart>
      <c:catAx>
        <c:axId val="44550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851648"/>
        <c:crosses val="autoZero"/>
        <c:auto val="1"/>
        <c:lblAlgn val="ctr"/>
        <c:lblOffset val="100"/>
      </c:catAx>
      <c:valAx>
        <c:axId val="558516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50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39703-BD7A-436E-BA0E-AC548856C1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DD654FC-A279-493B-B5E4-3095BFB4E236}">
      <dgm:prSet/>
      <dgm:spPr/>
      <dgm:t>
        <a:bodyPr/>
        <a:lstStyle/>
        <a:p>
          <a:pPr rtl="0"/>
          <a:r>
            <a:rPr lang="pt-BR" dirty="0" smtClean="0"/>
            <a:t>Não existem registros do número de pacientes que realizam acompanhamento na UBS.</a:t>
          </a:r>
          <a:endParaRPr lang="pt-BR" dirty="0"/>
        </a:p>
      </dgm:t>
    </dgm:pt>
    <dgm:pt modelId="{CCD98A65-50A7-4F13-976D-5CEDF539FA2F}" type="parTrans" cxnId="{9AD0B216-4DDD-4758-A19D-F9B8CCBC654D}">
      <dgm:prSet/>
      <dgm:spPr/>
      <dgm:t>
        <a:bodyPr/>
        <a:lstStyle/>
        <a:p>
          <a:endParaRPr lang="pt-BR"/>
        </a:p>
      </dgm:t>
    </dgm:pt>
    <dgm:pt modelId="{9ADD4AF6-B301-4BD9-A9A5-A5D37EAA0A96}" type="sibTrans" cxnId="{9AD0B216-4DDD-4758-A19D-F9B8CCBC654D}">
      <dgm:prSet/>
      <dgm:spPr/>
      <dgm:t>
        <a:bodyPr/>
        <a:lstStyle/>
        <a:p>
          <a:endParaRPr lang="pt-BR"/>
        </a:p>
      </dgm:t>
    </dgm:pt>
    <dgm:pt modelId="{4D8DE57B-61A4-4511-8FB1-44DBF0ACCCBF}">
      <dgm:prSet/>
      <dgm:spPr/>
      <dgm:t>
        <a:bodyPr/>
        <a:lstStyle/>
        <a:p>
          <a:pPr rtl="0"/>
          <a:r>
            <a:rPr lang="en-US" dirty="0" smtClean="0"/>
            <a:t>Impor</a:t>
          </a:r>
          <a:r>
            <a:rPr lang="pt-BR" dirty="0" smtClean="0"/>
            <a:t>tante incentivo do município de Caxias do Sul para prevenção do câncer de colo de mama e útero </a:t>
          </a:r>
          <a:endParaRPr lang="pt-BR" dirty="0"/>
        </a:p>
      </dgm:t>
    </dgm:pt>
    <dgm:pt modelId="{9B551A96-8717-417C-B6CD-AD6133867460}" type="parTrans" cxnId="{F74F3D28-A747-4F81-8701-8E5F6942E1C2}">
      <dgm:prSet/>
      <dgm:spPr/>
      <dgm:t>
        <a:bodyPr/>
        <a:lstStyle/>
        <a:p>
          <a:endParaRPr lang="pt-BR"/>
        </a:p>
      </dgm:t>
    </dgm:pt>
    <dgm:pt modelId="{63F2D1D1-3D7F-4DE6-94B6-5DCAC6B16E2A}" type="sibTrans" cxnId="{F74F3D28-A747-4F81-8701-8E5F6942E1C2}">
      <dgm:prSet/>
      <dgm:spPr/>
      <dgm:t>
        <a:bodyPr/>
        <a:lstStyle/>
        <a:p>
          <a:endParaRPr lang="pt-BR"/>
        </a:p>
      </dgm:t>
    </dgm:pt>
    <dgm:pt modelId="{0FE9F852-40D4-410E-835E-A53D3E4531C6}">
      <dgm:prSet/>
      <dgm:spPr/>
      <dgm:t>
        <a:bodyPr/>
        <a:lstStyle/>
        <a:p>
          <a:pPr rtl="0"/>
          <a:r>
            <a:rPr lang="pt-BR" dirty="0" smtClean="0"/>
            <a:t>Não</a:t>
          </a:r>
          <a:r>
            <a:rPr lang="en-US" dirty="0" smtClean="0"/>
            <a:t> há </a:t>
          </a:r>
          <a:r>
            <a:rPr lang="pt-BR" dirty="0" smtClean="0"/>
            <a:t>estratégias</a:t>
          </a:r>
          <a:r>
            <a:rPr lang="en-US" dirty="0" smtClean="0"/>
            <a:t> </a:t>
          </a:r>
          <a:r>
            <a:rPr lang="pt-BR" dirty="0" smtClean="0"/>
            <a:t>ligadas</a:t>
          </a:r>
          <a:r>
            <a:rPr lang="en-US" dirty="0" smtClean="0"/>
            <a:t> a </a:t>
          </a:r>
          <a:r>
            <a:rPr lang="pt-BR" dirty="0" smtClean="0"/>
            <a:t>prevenção</a:t>
          </a:r>
          <a:r>
            <a:rPr lang="en-US" dirty="0" smtClean="0"/>
            <a:t> </a:t>
          </a:r>
          <a:r>
            <a:rPr lang="pt-BR" dirty="0" smtClean="0"/>
            <a:t>neste</a:t>
          </a:r>
          <a:r>
            <a:rPr lang="en-US" dirty="0" smtClean="0"/>
            <a:t> grupo</a:t>
          </a:r>
          <a:endParaRPr lang="pt-BR" dirty="0"/>
        </a:p>
      </dgm:t>
    </dgm:pt>
    <dgm:pt modelId="{EAF537AF-0DCD-4B16-A6ED-E669F2ADCEFB}" type="parTrans" cxnId="{027D5A02-BAD0-460C-A4B5-84191FBDA0F1}">
      <dgm:prSet/>
      <dgm:spPr/>
      <dgm:t>
        <a:bodyPr/>
        <a:lstStyle/>
        <a:p>
          <a:endParaRPr lang="pt-BR"/>
        </a:p>
      </dgm:t>
    </dgm:pt>
    <dgm:pt modelId="{F14C0BB8-02F1-45D8-AB8D-D924141A2670}" type="sibTrans" cxnId="{027D5A02-BAD0-460C-A4B5-84191FBDA0F1}">
      <dgm:prSet/>
      <dgm:spPr/>
      <dgm:t>
        <a:bodyPr/>
        <a:lstStyle/>
        <a:p>
          <a:endParaRPr lang="pt-BR"/>
        </a:p>
      </dgm:t>
    </dgm:pt>
    <dgm:pt modelId="{20DB1C4B-E733-4750-98A3-6CBDE370E670}" type="pres">
      <dgm:prSet presAssocID="{40439703-BD7A-436E-BA0E-AC548856C117}" presName="linear" presStyleCnt="0">
        <dgm:presLayoutVars>
          <dgm:animLvl val="lvl"/>
          <dgm:resizeHandles val="exact"/>
        </dgm:presLayoutVars>
      </dgm:prSet>
      <dgm:spPr/>
    </dgm:pt>
    <dgm:pt modelId="{F22BC170-FBF1-49BE-8687-7DF73408B930}" type="pres">
      <dgm:prSet presAssocID="{3DD654FC-A279-493B-B5E4-3095BFB4E2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3FED65-C153-4602-84EF-3DDB43B8E3A0}" type="pres">
      <dgm:prSet presAssocID="{9ADD4AF6-B301-4BD9-A9A5-A5D37EAA0A96}" presName="spacer" presStyleCnt="0"/>
      <dgm:spPr/>
    </dgm:pt>
    <dgm:pt modelId="{8A70DCA0-9986-446D-8321-E6FC62ACEFF3}" type="pres">
      <dgm:prSet presAssocID="{4D8DE57B-61A4-4511-8FB1-44DBF0ACCC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D383E9-D363-44BA-BC76-082EB3BD6D9C}" type="pres">
      <dgm:prSet presAssocID="{63F2D1D1-3D7F-4DE6-94B6-5DCAC6B16E2A}" presName="spacer" presStyleCnt="0"/>
      <dgm:spPr/>
    </dgm:pt>
    <dgm:pt modelId="{95EDF246-03C2-42B6-A056-2BD37A22F712}" type="pres">
      <dgm:prSet presAssocID="{0FE9F852-40D4-410E-835E-A53D3E4531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7D5A02-BAD0-460C-A4B5-84191FBDA0F1}" srcId="{40439703-BD7A-436E-BA0E-AC548856C117}" destId="{0FE9F852-40D4-410E-835E-A53D3E4531C6}" srcOrd="2" destOrd="0" parTransId="{EAF537AF-0DCD-4B16-A6ED-E669F2ADCEFB}" sibTransId="{F14C0BB8-02F1-45D8-AB8D-D924141A2670}"/>
    <dgm:cxn modelId="{52FFECD6-E4F9-4C5F-8837-B1BF4F2D8473}" type="presOf" srcId="{40439703-BD7A-436E-BA0E-AC548856C117}" destId="{20DB1C4B-E733-4750-98A3-6CBDE370E670}" srcOrd="0" destOrd="0" presId="urn:microsoft.com/office/officeart/2005/8/layout/vList2"/>
    <dgm:cxn modelId="{95487F0C-6F8A-4B64-AA18-695DDE25CA6B}" type="presOf" srcId="{3DD654FC-A279-493B-B5E4-3095BFB4E236}" destId="{F22BC170-FBF1-49BE-8687-7DF73408B930}" srcOrd="0" destOrd="0" presId="urn:microsoft.com/office/officeart/2005/8/layout/vList2"/>
    <dgm:cxn modelId="{0DE10B7F-10E4-4EE6-94E0-2277DF443B30}" type="presOf" srcId="{4D8DE57B-61A4-4511-8FB1-44DBF0ACCCBF}" destId="{8A70DCA0-9986-446D-8321-E6FC62ACEFF3}" srcOrd="0" destOrd="0" presId="urn:microsoft.com/office/officeart/2005/8/layout/vList2"/>
    <dgm:cxn modelId="{9AD0B216-4DDD-4758-A19D-F9B8CCBC654D}" srcId="{40439703-BD7A-436E-BA0E-AC548856C117}" destId="{3DD654FC-A279-493B-B5E4-3095BFB4E236}" srcOrd="0" destOrd="0" parTransId="{CCD98A65-50A7-4F13-976D-5CEDF539FA2F}" sibTransId="{9ADD4AF6-B301-4BD9-A9A5-A5D37EAA0A96}"/>
    <dgm:cxn modelId="{F74F3D28-A747-4F81-8701-8E5F6942E1C2}" srcId="{40439703-BD7A-436E-BA0E-AC548856C117}" destId="{4D8DE57B-61A4-4511-8FB1-44DBF0ACCCBF}" srcOrd="1" destOrd="0" parTransId="{9B551A96-8717-417C-B6CD-AD6133867460}" sibTransId="{63F2D1D1-3D7F-4DE6-94B6-5DCAC6B16E2A}"/>
    <dgm:cxn modelId="{15A5B570-4C41-4B91-BCEF-C642E7F1C522}" type="presOf" srcId="{0FE9F852-40D4-410E-835E-A53D3E4531C6}" destId="{95EDF246-03C2-42B6-A056-2BD37A22F712}" srcOrd="0" destOrd="0" presId="urn:microsoft.com/office/officeart/2005/8/layout/vList2"/>
    <dgm:cxn modelId="{4114AEFF-CAC4-4029-8BB4-453C474E1134}" type="presParOf" srcId="{20DB1C4B-E733-4750-98A3-6CBDE370E670}" destId="{F22BC170-FBF1-49BE-8687-7DF73408B930}" srcOrd="0" destOrd="0" presId="urn:microsoft.com/office/officeart/2005/8/layout/vList2"/>
    <dgm:cxn modelId="{9977A05D-0118-4FC1-8A07-558C389479DC}" type="presParOf" srcId="{20DB1C4B-E733-4750-98A3-6CBDE370E670}" destId="{143FED65-C153-4602-84EF-3DDB43B8E3A0}" srcOrd="1" destOrd="0" presId="urn:microsoft.com/office/officeart/2005/8/layout/vList2"/>
    <dgm:cxn modelId="{92D174F2-8DF3-449A-BB09-EFB129C124BF}" type="presParOf" srcId="{20DB1C4B-E733-4750-98A3-6CBDE370E670}" destId="{8A70DCA0-9986-446D-8321-E6FC62ACEFF3}" srcOrd="2" destOrd="0" presId="urn:microsoft.com/office/officeart/2005/8/layout/vList2"/>
    <dgm:cxn modelId="{141F140E-7399-4971-9E9F-A67C2DA45D08}" type="presParOf" srcId="{20DB1C4B-E733-4750-98A3-6CBDE370E670}" destId="{14D383E9-D363-44BA-BC76-082EB3BD6D9C}" srcOrd="3" destOrd="0" presId="urn:microsoft.com/office/officeart/2005/8/layout/vList2"/>
    <dgm:cxn modelId="{00B04D5C-DE26-4706-9B35-67C5FD8BE41D}" type="presParOf" srcId="{20DB1C4B-E733-4750-98A3-6CBDE370E670}" destId="{95EDF246-03C2-42B6-A056-2BD37A22F7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BC170-FBF1-49BE-8687-7DF73408B930}">
      <dsp:nvSpPr>
        <dsp:cNvPr id="0" name=""/>
        <dsp:cNvSpPr/>
      </dsp:nvSpPr>
      <dsp:spPr>
        <a:xfrm>
          <a:off x="0" y="70919"/>
          <a:ext cx="7239000" cy="151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Não existem registros do número de pacientes que realizam acompanhamento na UBS.</a:t>
          </a:r>
          <a:endParaRPr lang="pt-BR" sz="2700" kern="1200" dirty="0"/>
        </a:p>
      </dsp:txBody>
      <dsp:txXfrm>
        <a:off x="0" y="70919"/>
        <a:ext cx="7239000" cy="1516320"/>
      </dsp:txXfrm>
    </dsp:sp>
    <dsp:sp modelId="{8A70DCA0-9986-446D-8321-E6FC62ACEFF3}">
      <dsp:nvSpPr>
        <dsp:cNvPr id="0" name=""/>
        <dsp:cNvSpPr/>
      </dsp:nvSpPr>
      <dsp:spPr>
        <a:xfrm>
          <a:off x="0" y="1665000"/>
          <a:ext cx="7239000" cy="151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Impor</a:t>
          </a:r>
          <a:r>
            <a:rPr lang="pt-BR" sz="2700" kern="1200" dirty="0" smtClean="0"/>
            <a:t>tante incentivo do município de Caxias do Sul para prevenção do câncer de colo de mama e útero </a:t>
          </a:r>
          <a:endParaRPr lang="pt-BR" sz="2700" kern="1200" dirty="0"/>
        </a:p>
      </dsp:txBody>
      <dsp:txXfrm>
        <a:off x="0" y="1665000"/>
        <a:ext cx="7239000" cy="1516320"/>
      </dsp:txXfrm>
    </dsp:sp>
    <dsp:sp modelId="{95EDF246-03C2-42B6-A056-2BD37A22F712}">
      <dsp:nvSpPr>
        <dsp:cNvPr id="0" name=""/>
        <dsp:cNvSpPr/>
      </dsp:nvSpPr>
      <dsp:spPr>
        <a:xfrm>
          <a:off x="0" y="3259080"/>
          <a:ext cx="7239000" cy="151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Não</a:t>
          </a:r>
          <a:r>
            <a:rPr lang="en-US" sz="2700" kern="1200" dirty="0" smtClean="0"/>
            <a:t> há </a:t>
          </a:r>
          <a:r>
            <a:rPr lang="pt-BR" sz="2700" kern="1200" dirty="0" smtClean="0"/>
            <a:t>estratégias</a:t>
          </a:r>
          <a:r>
            <a:rPr lang="en-US" sz="2700" kern="1200" dirty="0" smtClean="0"/>
            <a:t> </a:t>
          </a:r>
          <a:r>
            <a:rPr lang="pt-BR" sz="2700" kern="1200" dirty="0" smtClean="0"/>
            <a:t>ligadas</a:t>
          </a:r>
          <a:r>
            <a:rPr lang="en-US" sz="2700" kern="1200" dirty="0" smtClean="0"/>
            <a:t> a </a:t>
          </a:r>
          <a:r>
            <a:rPr lang="pt-BR" sz="2700" kern="1200" dirty="0" smtClean="0"/>
            <a:t>prevenção</a:t>
          </a:r>
          <a:r>
            <a:rPr lang="en-US" sz="2700" kern="1200" dirty="0" smtClean="0"/>
            <a:t> </a:t>
          </a:r>
          <a:r>
            <a:rPr lang="pt-BR" sz="2700" kern="1200" dirty="0" smtClean="0"/>
            <a:t>neste</a:t>
          </a:r>
          <a:r>
            <a:rPr lang="en-US" sz="2700" kern="1200" dirty="0" smtClean="0"/>
            <a:t> grupo</a:t>
          </a:r>
          <a:endParaRPr lang="pt-BR" sz="2700" kern="1200" dirty="0"/>
        </a:p>
      </dsp:txBody>
      <dsp:txXfrm>
        <a:off x="0" y="3259080"/>
        <a:ext cx="7239000" cy="151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9656F-D62D-4F63-A83B-2098C5A55BE3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C0B8-F545-44D9-ABC3-EEA767E8E5A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C0B8-F545-44D9-ABC3-EEA767E8E5AD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817369-4B73-4C31-901E-FD552011B221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3254" y="1196753"/>
            <a:ext cx="5600712" cy="430395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IMPORTÂNCIA DA PREVENÇÃO DO CÂNCER DE COLO DE ÚTERO E MAMA NA UBS SÃO VICENTE, CAXIAS DO SUL/RS:</a:t>
            </a:r>
            <a:br>
              <a:rPr lang="pt-BR" sz="2000" dirty="0" smtClean="0"/>
            </a:br>
            <a:r>
              <a:rPr lang="pt-BR" sz="2000" dirty="0" smtClean="0"/>
              <a:t>UMA ABORDAGEM INTEGRAL</a:t>
            </a:r>
            <a:br>
              <a:rPr lang="pt-BR" sz="2000" dirty="0" smtClean="0"/>
            </a:br>
            <a:r>
              <a:rPr lang="pt-BR" sz="2000" dirty="0" smtClean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5589240"/>
            <a:ext cx="6400800" cy="10715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Gabriela Duarte Paganela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Fevereiro, 2014.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1857388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www2.ufpel.edu.br/iqg/db/e-book%20Plantas%20Transgenicas/capa/logo%20cor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1785950" cy="1643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Ficha-espelho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Na consulta de retorno para mostra dos exames</a:t>
            </a:r>
            <a:r>
              <a:rPr lang="pt-BR" dirty="0" smtClean="0"/>
              <a:t> </a:t>
            </a:r>
            <a:r>
              <a:rPr lang="pt-BR" dirty="0" smtClean="0"/>
              <a:t>a ficha-espelho era </a:t>
            </a:r>
            <a:r>
              <a:rPr lang="pt-BR" dirty="0" smtClean="0"/>
              <a:t>atualizada </a:t>
            </a:r>
            <a:r>
              <a:rPr lang="pt-BR" dirty="0" smtClean="0"/>
              <a:t>pelo </a:t>
            </a:r>
            <a:r>
              <a:rPr lang="pt-BR" dirty="0" smtClean="0"/>
              <a:t>médico </a:t>
            </a:r>
            <a:r>
              <a:rPr lang="pt-BR" dirty="0" smtClean="0"/>
              <a:t>e anexada ao prontuário</a:t>
            </a:r>
            <a:r>
              <a:rPr lang="pt-BR" dirty="0" smtClean="0"/>
              <a:t>.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Semanalmente, o médico atualizou a planilha de coleta dos dados.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smtClean="0"/>
              <a:t>S</a:t>
            </a:r>
            <a:r>
              <a:rPr lang="pt-BR" dirty="0" smtClean="0"/>
              <a:t>alas </a:t>
            </a:r>
            <a:r>
              <a:rPr lang="pt-BR" dirty="0" smtClean="0"/>
              <a:t>de </a:t>
            </a:r>
            <a:r>
              <a:rPr lang="pt-BR" dirty="0" smtClean="0"/>
              <a:t>espera, palestras e participação em grupos  </a:t>
            </a:r>
            <a:r>
              <a:rPr lang="pt-BR" dirty="0" smtClean="0"/>
              <a:t>gerando informação e promoção à saúde.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Foram </a:t>
            </a:r>
            <a:r>
              <a:rPr lang="pt-BR" dirty="0" smtClean="0"/>
              <a:t>realizadas </a:t>
            </a:r>
            <a:r>
              <a:rPr lang="pt-BR" dirty="0" smtClean="0"/>
              <a:t>avaliação de </a:t>
            </a:r>
            <a:r>
              <a:rPr lang="pt-BR" dirty="0" smtClean="0"/>
              <a:t>risco para doenças em </a:t>
            </a:r>
            <a:r>
              <a:rPr lang="pt-BR" dirty="0" smtClean="0"/>
              <a:t>questão assim como orientação sobre </a:t>
            </a:r>
            <a:r>
              <a:rPr lang="pt-BR" dirty="0" err="1" smtClean="0"/>
              <a:t>DST’S</a:t>
            </a:r>
            <a:r>
              <a:rPr lang="pt-BR" dirty="0" smtClean="0"/>
              <a:t> </a:t>
            </a:r>
            <a:r>
              <a:rPr lang="pt-BR" dirty="0" smtClean="0"/>
              <a:t>e fatores de risco para câncer de colo de útero e mama.</a:t>
            </a: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Melhorado o acolhimento </a:t>
            </a:r>
            <a:r>
              <a:rPr lang="pt-BR" dirty="0" smtClean="0"/>
              <a:t>destas </a:t>
            </a:r>
            <a:r>
              <a:rPr lang="pt-BR" dirty="0" smtClean="0"/>
              <a:t>pacientes, </a:t>
            </a:r>
            <a:r>
              <a:rPr lang="pt-BR" dirty="0" smtClean="0"/>
              <a:t>priorizando as pacientes alvo, facilitando o </a:t>
            </a:r>
            <a:r>
              <a:rPr lang="pt-BR" dirty="0" smtClean="0"/>
              <a:t>acesso às consultas </a:t>
            </a:r>
            <a:r>
              <a:rPr lang="pt-BR" dirty="0" smtClean="0"/>
              <a:t>médicas.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 smtClean="0"/>
              <a:t>Realizado através da organização da agenda.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Verificado se as condições dos materiais mínimos estavam adequadas.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Capacitação da equipe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/>
              <a:t>Ampliar </a:t>
            </a:r>
            <a:r>
              <a:rPr lang="pt-BR" dirty="0" smtClean="0"/>
              <a:t>a cobertura de detecção precoce do câncer de colo </a:t>
            </a:r>
            <a:r>
              <a:rPr lang="pt-BR" dirty="0" smtClean="0"/>
              <a:t>uterino( </a:t>
            </a:r>
            <a:r>
              <a:rPr lang="pt-BR" dirty="0" smtClean="0"/>
              <a:t>25 e 64 </a:t>
            </a:r>
            <a:r>
              <a:rPr lang="pt-BR" dirty="0" smtClean="0"/>
              <a:t>anos) e mama nas mulheres entre 25 e 69 anos. 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</a:t>
            </a:r>
            <a:r>
              <a:rPr lang="pt-BR" dirty="0" smtClean="0"/>
              <a:t>a adesão </a:t>
            </a:r>
            <a:r>
              <a:rPr lang="pt-BR" dirty="0" smtClean="0"/>
              <a:t>das pacientes</a:t>
            </a:r>
            <a:r>
              <a:rPr lang="pt-BR" dirty="0" smtClean="0"/>
              <a:t> </a:t>
            </a:r>
            <a:r>
              <a:rPr lang="pt-BR" dirty="0" smtClean="0"/>
              <a:t>ao programa.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a qualidade </a:t>
            </a:r>
            <a:r>
              <a:rPr lang="pt-BR" dirty="0" smtClean="0"/>
              <a:t>dos registros de controle da peridiocidade dos exames realizados pela UBS</a:t>
            </a:r>
            <a:r>
              <a:rPr lang="pt-BR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o registro das informações.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Promoção e prevenção da saúde da mulher.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Ampliar a cobertura </a:t>
            </a:r>
            <a:r>
              <a:rPr lang="pt-BR" dirty="0" smtClean="0"/>
              <a:t>de detecção precoce ca de mama e colo útero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Ampliar </a:t>
            </a:r>
            <a:r>
              <a:rPr lang="pt-BR" dirty="0" smtClean="0"/>
              <a:t>a cobertura de detecção precoce do câncer de colo uterino das mulheres na faixa etária entre 25 e 64 anos de idade para 60</a:t>
            </a:r>
            <a:r>
              <a:rPr lang="pt-BR" dirty="0" smtClean="0"/>
              <a:t>%;</a:t>
            </a:r>
            <a:endParaRPr lang="pt-BR" dirty="0" smtClean="0"/>
          </a:p>
          <a:p>
            <a:r>
              <a:rPr lang="pt-BR" dirty="0" smtClean="0"/>
              <a:t>Ampliar </a:t>
            </a:r>
            <a:r>
              <a:rPr lang="pt-BR" dirty="0" smtClean="0"/>
              <a:t>a cobertura de detecção precoce do câncer de mama das mulheres na faixa etária entre 50 e 69 anos de idade para 70</a:t>
            </a:r>
            <a:r>
              <a:rPr lang="pt-BR" dirty="0" smtClean="0"/>
              <a:t>%;</a:t>
            </a:r>
            <a:endParaRPr lang="pt-BR" dirty="0" smtClean="0"/>
          </a:p>
          <a:p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07157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 Meta 01: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84784"/>
            <a:ext cx="7239748" cy="45159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</a:t>
            </a:r>
            <a:r>
              <a:rPr lang="pt-BR" dirty="0" smtClean="0"/>
              <a:t>mpliar </a:t>
            </a:r>
            <a:r>
              <a:rPr lang="pt-BR" dirty="0" smtClean="0"/>
              <a:t>a cobertura de detecção precoce do câncer de colo uterino das mulheres na faixa etária entre 25 e 64 anos de idade para 60%;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total de pacientes estimado para a área é de </a:t>
            </a:r>
            <a:r>
              <a:rPr lang="pt-BR" sz="2400" dirty="0" smtClean="0"/>
              <a:t>1560 mulheres entre 25 e 64 anos .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Foram cadastrados </a:t>
            </a:r>
            <a:r>
              <a:rPr lang="pt-BR" sz="2400" dirty="0" smtClean="0"/>
              <a:t>100 </a:t>
            </a:r>
            <a:r>
              <a:rPr lang="pt-BR" sz="2400" dirty="0" smtClean="0"/>
              <a:t>pacientes</a:t>
            </a:r>
            <a:r>
              <a:rPr lang="pt-BR" sz="2400" dirty="0" smtClean="0"/>
              <a:t>, atingindo uma meta de apenas 6.4%.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Dificuldade no comparecimento para realização exame.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691680" y="908720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691680" y="264277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mulheres entre 25 e 64 anos com exame em dia para detec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precoce do câncer de colo do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02: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36696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Ampliar a cobertura de detecção precoce do câncer de mama das mulheres na faixa etária entre 50 e 69 anos de idade para 70%;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7239000" cy="266954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900" dirty="0" smtClean="0"/>
              <a:t>O total de pacientes estimado para a área é de </a:t>
            </a:r>
            <a:r>
              <a:rPr lang="pt-BR" sz="2900" dirty="0" smtClean="0"/>
              <a:t>498 </a:t>
            </a:r>
            <a:r>
              <a:rPr lang="pt-BR" sz="2900" dirty="0" smtClean="0"/>
              <a:t>mulheres entre </a:t>
            </a:r>
            <a:r>
              <a:rPr lang="pt-BR" sz="2900" dirty="0" smtClean="0"/>
              <a:t>50 e 69 anos .</a:t>
            </a:r>
          </a:p>
          <a:p>
            <a:pPr algn="just">
              <a:lnSpc>
                <a:spcPct val="150000"/>
              </a:lnSpc>
            </a:pPr>
            <a:r>
              <a:rPr lang="pt-BR" sz="2900" dirty="0" smtClean="0"/>
              <a:t>Houve um discreto aumento na procura pelos exames, porém baixa adesão das  pacientes aos programas de prevenção.</a:t>
            </a:r>
          </a:p>
          <a:p>
            <a:pPr algn="just">
              <a:lnSpc>
                <a:spcPct val="150000"/>
              </a:lnSpc>
            </a:pPr>
            <a:r>
              <a:rPr lang="pt-BR" sz="2900" dirty="0" smtClean="0"/>
              <a:t>Foram cadastradas 40 pacientes , atingindo a meta de 8% apenas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buNone/>
            </a:pPr>
            <a:endParaRPr lang="pt-BR" sz="20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907704" y="1196752"/>
          <a:ext cx="4766854" cy="250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979712" y="3326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mulheres entre 50 e 69 anos com exame em dia para detecção precoce de câncer de mama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03: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34290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I</a:t>
            </a:r>
            <a:r>
              <a:rPr lang="pt-BR" dirty="0" smtClean="0"/>
              <a:t>dentificar </a:t>
            </a:r>
            <a:r>
              <a:rPr lang="pt-BR" dirty="0" smtClean="0"/>
              <a:t>100% das mulheres que realizaram exame citopatológico de colo uterino e que apresentaram alterações no exame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câncer de colo uterino possui a segunda maior incidência dentre as doenças crônicas que acometem </a:t>
            </a:r>
            <a:r>
              <a:rPr lang="pt-BR" sz="2400" dirty="0" smtClean="0"/>
              <a:t>as mulheres.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câncer de </a:t>
            </a:r>
            <a:r>
              <a:rPr lang="pt-BR" sz="2400" dirty="0" smtClean="0"/>
              <a:t>mama é </a:t>
            </a:r>
            <a:r>
              <a:rPr lang="pt-BR" sz="2400" dirty="0" smtClean="0"/>
              <a:t>o câncer mais comum entre as mulheres, devendo a avaliação para diagnóstico precoce ser </a:t>
            </a:r>
            <a:r>
              <a:rPr lang="pt-BR" sz="2400" dirty="0" smtClean="0"/>
              <a:t>realizada rotineiramente pela atenção básica.</a:t>
            </a:r>
            <a:endParaRPr lang="pt-BR" sz="2400" dirty="0" smtClean="0"/>
          </a:p>
          <a:p>
            <a:pPr algn="just"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7355160" cy="208937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3300" dirty="0" smtClean="0"/>
              <a:t>O </a:t>
            </a:r>
            <a:r>
              <a:rPr lang="pt-BR" sz="3300" dirty="0" smtClean="0"/>
              <a:t>exames citopatologicos alterados foram apenas três, sendo dois no mês um e apenas um no mês dois.</a:t>
            </a:r>
            <a:endParaRPr lang="pt-BR" sz="3300" dirty="0" smtClean="0"/>
          </a:p>
          <a:p>
            <a:pPr>
              <a:lnSpc>
                <a:spcPct val="160000"/>
              </a:lnSpc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979712" y="764704"/>
          <a:ext cx="4743994" cy="235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Proporção </a:t>
            </a:r>
            <a:r>
              <a:rPr lang="pt-BR" dirty="0" smtClean="0"/>
              <a:t>de mulheres com exame citopatológico alterado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04: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3116"/>
            <a:ext cx="7239000" cy="39627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identificar </a:t>
            </a:r>
            <a:r>
              <a:rPr lang="pt-BR" dirty="0" smtClean="0"/>
              <a:t>100% das mulheres que realizaram exame citopatológico de colo uterino, que apresentaram alterações no exame, mas que não retornaram </a:t>
            </a:r>
            <a:r>
              <a:rPr lang="pt-BR" dirty="0" smtClean="0"/>
              <a:t>a UBS.</a:t>
            </a:r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6995120" cy="2017364"/>
          </a:xfrm>
        </p:spPr>
        <p:txBody>
          <a:bodyPr>
            <a:normAutofit fontScale="85000" lnSpcReduction="20000"/>
          </a:bodyPr>
          <a:lstStyle/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t-BR" sz="2800" dirty="0" smtClean="0">
                <a:ea typeface="Calibri" pitchFamily="34" charset="0"/>
                <a:cs typeface="Arial" pitchFamily="34" charset="0"/>
              </a:rPr>
              <a:t>Dos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46 pacientes</a:t>
            </a:r>
            <a:r>
              <a:rPr lang="pt-BR" sz="2800" dirty="0" smtClean="0">
                <a:ea typeface="Calibri" pitchFamily="34" charset="0"/>
                <a:cs typeface="Arial" pitchFamily="34" charset="0"/>
              </a:rPr>
              <a:t> cadastrados no mês 1, apenas duas  </a:t>
            </a:r>
            <a:r>
              <a:rPr lang="pt-BR" sz="2800" dirty="0" smtClean="0">
                <a:ea typeface="Calibri" pitchFamily="34" charset="0"/>
                <a:cs typeface="Arial" pitchFamily="34" charset="0"/>
              </a:rPr>
              <a:t>estavam </a:t>
            </a:r>
            <a:r>
              <a:rPr lang="pt-BR" sz="28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 smtClean="0">
                <a:ea typeface="Calibri" pitchFamily="34" charset="0"/>
                <a:cs typeface="Arial" pitchFamily="34" charset="0"/>
              </a:rPr>
              <a:t>com exame </a:t>
            </a:r>
            <a:r>
              <a:rPr lang="pt-BR" sz="2800" dirty="0" smtClean="0">
                <a:ea typeface="Calibri" pitchFamily="34" charset="0"/>
                <a:cs typeface="Arial" pitchFamily="34" charset="0"/>
              </a:rPr>
              <a:t>alterado.</a:t>
            </a:r>
            <a:endParaRPr lang="pt-BR" sz="2800" dirty="0" smtClean="0">
              <a:ea typeface="Calibri" pitchFamily="34" charset="0"/>
              <a:cs typeface="Arial" pitchFamily="34" charset="0"/>
            </a:endParaRPr>
          </a:p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No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mês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2, das 68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pacientes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cadastradas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apenas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uma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apresentou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alteração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no </a:t>
            </a:r>
            <a:r>
              <a:rPr lang="pt-BR" dirty="0" smtClean="0">
                <a:ea typeface="Calibri" pitchFamily="34" charset="0"/>
                <a:cs typeface="Arial" pitchFamily="34" charset="0"/>
              </a:rPr>
              <a:t>exame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.</a:t>
            </a:r>
            <a:endParaRPr lang="pt-BR" sz="2800" dirty="0" smtClean="0">
              <a:ea typeface="Calibri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475656" y="908720"/>
          <a:ext cx="54726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3116"/>
            <a:ext cx="7543824" cy="37147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Monitorar 100</a:t>
            </a:r>
            <a:r>
              <a:rPr lang="pt-BR" sz="2400" dirty="0" smtClean="0"/>
              <a:t>% das pacientes que por ventura apresentassem alteração na mamografia. Dentre as pacientes incluídas na intervenção, não houve exames alterados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06: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428868"/>
            <a:ext cx="7239000" cy="3891286"/>
          </a:xfrm>
        </p:spPr>
        <p:txBody>
          <a:bodyPr/>
          <a:lstStyle/>
          <a:p>
            <a:r>
              <a:rPr lang="pt-BR" dirty="0" smtClean="0"/>
              <a:t>Buscar </a:t>
            </a:r>
            <a:r>
              <a:rPr lang="pt-BR" dirty="0" smtClean="0"/>
              <a:t>100% pacientes com exame </a:t>
            </a:r>
            <a:r>
              <a:rPr lang="pt-BR" dirty="0" smtClean="0"/>
              <a:t>citopatológico </a:t>
            </a:r>
            <a:r>
              <a:rPr lang="pt-BR" dirty="0" smtClean="0"/>
              <a:t>alterado que não compareceram à UBS para a retirada do resultado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7615262" cy="23399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None/>
            </a:pPr>
            <a:endParaRPr lang="pt-BR" sz="2400" dirty="0" smtClean="0"/>
          </a:p>
          <a:p>
            <a:pPr algn="just">
              <a:lnSpc>
                <a:spcPct val="160000"/>
              </a:lnSpc>
            </a:pPr>
            <a:r>
              <a:rPr lang="pt-BR" sz="2400" dirty="0" smtClean="0"/>
              <a:t>Apenas duas pacientes não retornaram para retirada dos resultados, sendo uma no mês 1 e uma no mês 2.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1763688" y="980728"/>
          <a:ext cx="4585607" cy="253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7: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Buscar </a:t>
            </a:r>
            <a:r>
              <a:rPr lang="pt-BR" dirty="0" smtClean="0"/>
              <a:t>100% pacientes com exame </a:t>
            </a:r>
            <a:r>
              <a:rPr lang="pt-BR" dirty="0" smtClean="0"/>
              <a:t>citopatológico </a:t>
            </a:r>
            <a:r>
              <a:rPr lang="pt-BR" dirty="0" smtClean="0"/>
              <a:t>alterado que não compareceram à UBS para a retirada do resultado , levando à realização da busca </a:t>
            </a:r>
            <a:r>
              <a:rPr lang="pt-BR" dirty="0" smtClean="0"/>
              <a:t>ativa.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75656" y="1844824"/>
          <a:ext cx="6192688" cy="262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547664" y="1052736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mulheres que não retornaram para resultado de exame citopatol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gico e foi feita busca ativa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8</a:t>
            </a:r>
            <a:r>
              <a:rPr lang="pt-BR" dirty="0" smtClean="0"/>
              <a:t>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786058"/>
            <a:ext cx="7472386" cy="2571768"/>
          </a:xfrm>
        </p:spPr>
        <p:txBody>
          <a:bodyPr/>
          <a:lstStyle/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Analisar se foram satisfatórias </a:t>
            </a:r>
            <a:r>
              <a:rPr lang="pt-BR" sz="2400" dirty="0" smtClean="0"/>
              <a:t>a qualidade das amostras dos </a:t>
            </a:r>
            <a:r>
              <a:rPr lang="pt-BR" sz="2400" dirty="0" smtClean="0"/>
              <a:t>exames em 100</a:t>
            </a:r>
            <a:r>
              <a:rPr lang="pt-BR" sz="2400" dirty="0" smtClean="0"/>
              <a:t>% </a:t>
            </a:r>
            <a:r>
              <a:rPr lang="pt-BR" sz="2400" dirty="0" smtClean="0"/>
              <a:t>das coletas.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2"/>
            <a:ext cx="7643192" cy="22345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 meta foi alcançada </a:t>
            </a:r>
            <a:r>
              <a:rPr lang="pt-BR" dirty="0" smtClean="0"/>
              <a:t>satisfatoriamente, sendo que dos exames coletados todos tiveram amostras satisfatórias.</a:t>
            </a:r>
            <a:endParaRPr lang="pt-BR" dirty="0" smtClean="0"/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339752" y="1052736"/>
          <a:ext cx="4568734" cy="237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Caxias do 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Região Nordeste do Rio Grande do Sul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Possui cerca de 430 mil habitantes, com grande predomínio dos habitantes na área urbana.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Possui rede de atenção primária, secundária e terciária, sendo referência de muitos municípios da serra gaúcha.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46 UBS, sendo 35 ESF em 22 UBS.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9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72816"/>
            <a:ext cx="8030696" cy="4392489"/>
          </a:xfrm>
        </p:spPr>
        <p:txBody>
          <a:bodyPr/>
          <a:lstStyle/>
          <a:p>
            <a:pPr algn="just"/>
            <a:r>
              <a:rPr lang="pt-BR" sz="2400" dirty="0" smtClean="0"/>
              <a:t>Atentar para que </a:t>
            </a:r>
            <a:r>
              <a:rPr lang="pt-BR" sz="2400" dirty="0" smtClean="0"/>
              <a:t>100% dos </a:t>
            </a:r>
            <a:r>
              <a:rPr lang="pt-BR" sz="2400" dirty="0" smtClean="0"/>
              <a:t>exames citopatológicos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  <a:r>
              <a:rPr lang="pt-BR" sz="2400" dirty="0" smtClean="0"/>
              <a:t>    fossem </a:t>
            </a:r>
            <a:r>
              <a:rPr lang="pt-BR" sz="2400" dirty="0" smtClean="0"/>
              <a:t>registrados </a:t>
            </a:r>
            <a:r>
              <a:rPr lang="pt-BR" sz="2400" dirty="0" smtClean="0"/>
              <a:t>adequadamente.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2"/>
            <a:ext cx="7543824" cy="264320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2400" dirty="0" smtClean="0"/>
              <a:t>Todas as mulheres incluídas no programa tiveram seus registros adequados.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835696" y="1124744"/>
          <a:ext cx="4583974" cy="250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835696" y="476672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Propor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mulheres com registro adequado do exame citopatol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gico de colo do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10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643182"/>
            <a:ext cx="7543824" cy="32861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Manter registros adequados em 100% das mamografias  realizadas.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7615262" cy="25542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Todas as mulheres incluídas no programa tiveram seus registros adequados.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267744" y="1052736"/>
          <a:ext cx="4591594" cy="240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267744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Proporção </a:t>
            </a:r>
            <a:r>
              <a:rPr lang="pt-BR" dirty="0" smtClean="0"/>
              <a:t>de mulheres com registro adequado da mamografia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11: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285992"/>
            <a:ext cx="7472386" cy="3857652"/>
          </a:xfrm>
        </p:spPr>
        <p:txBody>
          <a:bodyPr/>
          <a:lstStyle/>
          <a:p>
            <a:r>
              <a:rPr lang="pt-BR" sz="2400" dirty="0" smtClean="0"/>
              <a:t>Avaliação dos </a:t>
            </a:r>
            <a:r>
              <a:rPr lang="pt-BR" sz="2400" dirty="0" smtClean="0"/>
              <a:t>sinais de alerta para câncer de colo de útero em 100% das mulheres na faixa etária entre 25 e 64 anos de idade.</a:t>
            </a:r>
          </a:p>
          <a:p>
            <a:pPr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7033"/>
            <a:ext cx="7615262" cy="2232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Atingiu números excelentes, </a:t>
            </a:r>
            <a:r>
              <a:rPr lang="pt-BR" sz="2400" dirty="0" smtClean="0"/>
              <a:t>sendo que todas as pacientes</a:t>
            </a:r>
            <a:r>
              <a:rPr lang="pt-BR" sz="2400" dirty="0" smtClean="0"/>
              <a:t> </a:t>
            </a:r>
            <a:r>
              <a:rPr lang="pt-BR" sz="2400" dirty="0" smtClean="0"/>
              <a:t>foram pesquisadas sobre sinais de alerta para câncer de colo uterino.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907704" y="1124744"/>
          <a:ext cx="4538254" cy="249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907704" y="18864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Proporção de mulheres entre 25 e 64 anos com pesquisa de sinais de alerta para câncer de colo de útero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12: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14554"/>
            <a:ext cx="7500990" cy="4054509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</a:t>
            </a:r>
            <a:r>
              <a:rPr lang="pt-BR" sz="2400" dirty="0" smtClean="0"/>
              <a:t>valiação </a:t>
            </a:r>
            <a:r>
              <a:rPr lang="pt-BR" sz="2400" dirty="0" smtClean="0"/>
              <a:t>de risco para câncer de mama entre as mulheres de 50 e 69 anos de idade.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57562"/>
            <a:ext cx="7686700" cy="32147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Meta atingida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Das 40 pacientes cadastradas, todas passaram por avaliação de risco para câncer de mama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95736" y="548680"/>
          <a:ext cx="4583974" cy="265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13: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428868"/>
            <a:ext cx="7615262" cy="4214842"/>
          </a:xfrm>
        </p:spPr>
        <p:txBody>
          <a:bodyPr/>
          <a:lstStyle/>
          <a:p>
            <a:pPr algn="just"/>
            <a:r>
              <a:rPr lang="pt-BR" sz="2400" dirty="0" smtClean="0"/>
              <a:t>Orientação sobre DSTs em  </a:t>
            </a:r>
            <a:r>
              <a:rPr lang="pt-BR" sz="2400" dirty="0" smtClean="0"/>
              <a:t>100% das mulheres incluídas no programa 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3"/>
            <a:ext cx="7499176" cy="20185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 Objetivo cumprido com 100% meta alcançada.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As 100 pacientes cadastradas receberam orientação sobre doenças sexualmente transmissíveis </a:t>
            </a:r>
            <a:r>
              <a:rPr lang="pt-BR" sz="2400" dirty="0" smtClean="0"/>
              <a:t>pacientes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979712" y="1124744"/>
          <a:ext cx="4680520" cy="252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2677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Proporção de mulheres entre 25 e 64 anos que receberam orientação sobre DSTs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</a:t>
            </a:r>
            <a:r>
              <a:rPr lang="pt-BR" dirty="0" smtClean="0"/>
              <a:t>São Vicente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Unidade Mista: </a:t>
            </a:r>
            <a:r>
              <a:rPr lang="pt-BR" dirty="0" smtClean="0"/>
              <a:t>1 </a:t>
            </a:r>
            <a:r>
              <a:rPr lang="pt-BR" dirty="0" smtClean="0"/>
              <a:t>ESF + ginecologista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1 odontólogo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Cerca de </a:t>
            </a:r>
            <a:r>
              <a:rPr lang="pt-BR" dirty="0" smtClean="0"/>
              <a:t>6</a:t>
            </a:r>
            <a:r>
              <a:rPr lang="pt-BR" dirty="0" smtClean="0"/>
              <a:t> </a:t>
            </a:r>
            <a:r>
              <a:rPr lang="pt-BR" dirty="0" smtClean="0"/>
              <a:t>mil usuários.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Puericultura </a:t>
            </a:r>
            <a:r>
              <a:rPr lang="pt-BR" dirty="0" smtClean="0"/>
              <a:t>apresenta excelente </a:t>
            </a:r>
            <a:r>
              <a:rPr lang="pt-BR" dirty="0" smtClean="0"/>
              <a:t>qualidade de registro.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Pré-natal é a ação mais organizada.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14: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7572428" cy="2664296"/>
          </a:xfrm>
        </p:spPr>
        <p:txBody>
          <a:bodyPr/>
          <a:lstStyle/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Alertar sobre os fatores de risco para o surgimento de câncer de colo de útero </a:t>
            </a:r>
            <a:r>
              <a:rPr lang="pt-BR" sz="2400" dirty="0" smtClean="0"/>
              <a:t>em 100% das mulheres incluídas no programa.</a:t>
            </a: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933056"/>
            <a:ext cx="7615262" cy="21931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Todas as pacientes receberam orientação sobre os fatores de risco para câncer de colo uterino</a:t>
            </a:r>
            <a:r>
              <a:rPr lang="pt-BR" sz="2400" dirty="0" smtClean="0"/>
              <a:t>. </a:t>
            </a: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691680" y="1196752"/>
          <a:ext cx="4759234" cy="255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691680" y="332656"/>
            <a:ext cx="4752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mulheres entre 25 e 64 anos que receberam orienta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sobre fatores de risco para câncer de colo do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3116"/>
            <a:ext cx="7543824" cy="4143404"/>
          </a:xfrm>
        </p:spPr>
        <p:txBody>
          <a:bodyPr/>
          <a:lstStyle/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</a:t>
            </a:r>
            <a:r>
              <a:rPr lang="pt-BR" sz="2400" dirty="0" smtClean="0"/>
              <a:t>dvertir </a:t>
            </a:r>
            <a:r>
              <a:rPr lang="pt-BR" sz="2400" dirty="0" smtClean="0"/>
              <a:t>sobre os fatores de risco de câncer de mama </a:t>
            </a:r>
            <a:r>
              <a:rPr lang="pt-BR" sz="2400" dirty="0" smtClean="0"/>
              <a:t>em 100% das mulheres incluídas no programa.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933056"/>
            <a:ext cx="7543824" cy="256777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indicador </a:t>
            </a:r>
            <a:r>
              <a:rPr lang="pt-BR" sz="2400" dirty="0" smtClean="0"/>
              <a:t>foi muito positivo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Todas as 40  pacientes receberam orientação sobre fatores de risco para câncer de mama.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Indicador com meta fácil de atingir, não depende de fatores externos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907704" y="980728"/>
          <a:ext cx="4713514" cy="297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907704" y="257232"/>
            <a:ext cx="4824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Propor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mulheres entre 50 e 69 anos que receberam orienta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sobre os fatores de risco para câncer de mama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Destaques dos Resultados Qualitativos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7400948" cy="5027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Eixo de monitoramento: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cadastramento </a:t>
            </a:r>
            <a:r>
              <a:rPr lang="pt-BR" dirty="0" smtClean="0"/>
              <a:t>das pacientes e avaliação dos resultados exames.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Eixo de organização e Gestão: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 conhecimento da demanda para organização das </a:t>
            </a:r>
            <a:r>
              <a:rPr lang="pt-BR" dirty="0" smtClean="0"/>
              <a:t>agendas</a:t>
            </a:r>
            <a:r>
              <a:rPr lang="pt-BR" dirty="0" smtClean="0"/>
              <a:t>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Eixo de engajamento clínico: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atividades de educação coletivas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Qualificação da prática clínica: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capacitação da equipe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820122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7472386" cy="463200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Melhor registro </a:t>
            </a:r>
            <a:r>
              <a:rPr lang="pt-BR" dirty="0" smtClean="0"/>
              <a:t>das pacientes.</a:t>
            </a:r>
            <a:endParaRPr lang="pt-BR" dirty="0" smtClean="0"/>
          </a:p>
          <a:p>
            <a:pPr algn="just"/>
            <a:r>
              <a:rPr lang="pt-BR" dirty="0" smtClean="0"/>
              <a:t>Maior capacidade de </a:t>
            </a:r>
            <a:r>
              <a:rPr lang="pt-BR" dirty="0" smtClean="0"/>
              <a:t>planejamento das ações preventivas na saúde da mulher.</a:t>
            </a:r>
            <a:endParaRPr lang="pt-BR" dirty="0" smtClean="0"/>
          </a:p>
          <a:p>
            <a:pPr algn="just"/>
            <a:r>
              <a:rPr lang="en-US" dirty="0" smtClean="0"/>
              <a:t> Avaliacao dos </a:t>
            </a:r>
            <a:r>
              <a:rPr lang="pt-BR" dirty="0" smtClean="0"/>
              <a:t>resultados</a:t>
            </a:r>
            <a:r>
              <a:rPr lang="en-US" dirty="0" smtClean="0"/>
              <a:t> dos </a:t>
            </a:r>
            <a:r>
              <a:rPr lang="pt-BR" dirty="0" smtClean="0"/>
              <a:t>exames</a:t>
            </a:r>
            <a:r>
              <a:rPr lang="en-US" dirty="0" smtClean="0"/>
              <a:t> e </a:t>
            </a:r>
            <a:r>
              <a:rPr lang="pt-BR" dirty="0" smtClean="0"/>
              <a:t>acompanhamento</a:t>
            </a:r>
            <a:r>
              <a:rPr lang="en-US" dirty="0" smtClean="0"/>
              <a:t> </a:t>
            </a:r>
            <a:r>
              <a:rPr lang="pt-BR" dirty="0" smtClean="0"/>
              <a:t>periódico</a:t>
            </a:r>
            <a:r>
              <a:rPr lang="en-US" dirty="0" smtClean="0"/>
              <a:t> </a:t>
            </a:r>
            <a:r>
              <a:rPr lang="pt-BR" dirty="0" smtClean="0"/>
              <a:t>monitorado das pacientes.</a:t>
            </a:r>
            <a:endParaRPr lang="pt-BR" dirty="0" smtClean="0"/>
          </a:p>
          <a:p>
            <a:pPr algn="just"/>
            <a:r>
              <a:rPr lang="pt-BR" dirty="0" smtClean="0"/>
              <a:t>Capacitação da equipe;</a:t>
            </a:r>
          </a:p>
          <a:p>
            <a:pPr algn="just"/>
            <a:r>
              <a:rPr lang="pt-BR" dirty="0" smtClean="0"/>
              <a:t>Engajamento da equipe;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48841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Impacto</a:t>
            </a:r>
            <a:r>
              <a:rPr lang="en-US" dirty="0" smtClean="0"/>
              <a:t> </a:t>
            </a:r>
            <a:r>
              <a:rPr lang="pt-BR" dirty="0" smtClean="0"/>
              <a:t>pouco</a:t>
            </a:r>
            <a:r>
              <a:rPr lang="en-US" dirty="0" smtClean="0"/>
              <a:t> </a:t>
            </a:r>
            <a:r>
              <a:rPr lang="pt-BR" dirty="0" smtClean="0"/>
              <a:t>significativo</a:t>
            </a:r>
            <a:endParaRPr lang="pt-BR" dirty="0" smtClean="0"/>
          </a:p>
          <a:p>
            <a:pPr algn="just"/>
            <a:r>
              <a:rPr lang="pt-BR" dirty="0" smtClean="0"/>
              <a:t>Podia ter sido facilitada: </a:t>
            </a:r>
          </a:p>
          <a:p>
            <a:pPr algn="just">
              <a:buFontTx/>
              <a:buChar char="-"/>
            </a:pPr>
            <a:r>
              <a:rPr lang="pt-BR" dirty="0" smtClean="0"/>
              <a:t>discussão das atividades com a equipe. </a:t>
            </a:r>
          </a:p>
          <a:p>
            <a:pPr algn="just">
              <a:buFontTx/>
              <a:buChar char="-"/>
            </a:pPr>
            <a:r>
              <a:rPr lang="pt-BR" dirty="0" smtClean="0"/>
              <a:t>Integração</a:t>
            </a:r>
          </a:p>
          <a:p>
            <a:pPr algn="just">
              <a:buFontTx/>
              <a:buChar char="-"/>
            </a:pPr>
            <a:r>
              <a:rPr lang="pt-BR" dirty="0" smtClean="0"/>
              <a:t>Incorporação: Viável </a:t>
            </a:r>
            <a:r>
              <a:rPr lang="pt-BR" dirty="0" smtClean="0"/>
              <a:t>porém com poucas chances de incorporação na rotina</a:t>
            </a:r>
            <a:r>
              <a:rPr lang="pt-BR" dirty="0" smtClean="0"/>
              <a:t>, </a:t>
            </a:r>
            <a:r>
              <a:rPr lang="pt-BR" dirty="0" smtClean="0"/>
              <a:t>depende de um maior engajamento de todos os </a:t>
            </a:r>
            <a:r>
              <a:rPr lang="pt-BR" dirty="0" smtClean="0"/>
              <a:t>profissionais</a:t>
            </a:r>
            <a:r>
              <a:rPr lang="pt-BR" dirty="0" smtClean="0"/>
              <a:t>.</a:t>
            </a:r>
            <a:endParaRPr lang="pt-BR" dirty="0" smtClean="0"/>
          </a:p>
          <a:p>
            <a:pPr algn="just">
              <a:lnSpc>
                <a:spcPct val="17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Amplo conhecimento</a:t>
            </a:r>
            <a:r>
              <a:rPr lang="pt-BR" dirty="0" smtClean="0"/>
              <a:t> </a:t>
            </a:r>
            <a:r>
              <a:rPr lang="pt-BR" dirty="0" smtClean="0"/>
              <a:t>das ações programáticas da atenção básica;</a:t>
            </a:r>
          </a:p>
          <a:p>
            <a:pPr algn="just"/>
            <a:r>
              <a:rPr lang="pt-BR" dirty="0" smtClean="0"/>
              <a:t>Importante acolhimento das pacientes;</a:t>
            </a:r>
            <a:endParaRPr lang="pt-BR" dirty="0" smtClean="0"/>
          </a:p>
          <a:p>
            <a:pPr algn="just"/>
            <a:r>
              <a:rPr lang="pt-BR" dirty="0" smtClean="0"/>
              <a:t>Gratificante.</a:t>
            </a:r>
          </a:p>
          <a:p>
            <a:pPr algn="just"/>
            <a:r>
              <a:rPr lang="pt-BR" dirty="0" smtClean="0"/>
              <a:t>Experiência muito importante para a minha vida profissional e pessoal.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</a:t>
            </a:r>
            <a:r>
              <a:rPr lang="pt-BR" dirty="0" smtClean="0"/>
              <a:t>São Vicente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Não há ação específica para idosos.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Saúde da mulher tem qualidade intermediária devido a falta de registros.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6 consultas de urgência e 6 consultas agendadas por turno.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Pouco excesso de demanda de urgência.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Saúde da Mulher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Ampliar </a:t>
            </a:r>
            <a:r>
              <a:rPr lang="pt-BR" dirty="0" smtClean="0"/>
              <a:t>a cobertura de detecção precoce do câncer de colo uterino das mulheres na faixa etária entre 25 e 64 </a:t>
            </a:r>
            <a:r>
              <a:rPr lang="pt-BR" dirty="0" smtClean="0"/>
              <a:t>anos.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Ampliar </a:t>
            </a:r>
            <a:r>
              <a:rPr lang="pt-BR" dirty="0" smtClean="0"/>
              <a:t>cobertura de detecção precoce do câncer de mama das mulheres na faixa etária entre 50 e 69 </a:t>
            </a:r>
            <a:r>
              <a:rPr lang="pt-BR" dirty="0" smtClean="0"/>
              <a:t>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Durante 12 semanas, </a:t>
            </a:r>
            <a:r>
              <a:rPr lang="pt-BR" dirty="0" smtClean="0"/>
              <a:t>a</a:t>
            </a:r>
            <a:r>
              <a:rPr lang="pt-BR" dirty="0" smtClean="0"/>
              <a:t>colher </a:t>
            </a:r>
            <a:r>
              <a:rPr lang="pt-BR" dirty="0" smtClean="0"/>
              <a:t>todas as mulheres entre 25 e 64 anos de idade que demandem a realização de exame citopatológico do colo uterino, assim como todas as mulheres entre 50 e 69 anos que demandem a realização de exames mamográficos. 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Será </a:t>
            </a:r>
            <a:r>
              <a:rPr lang="pt-BR" dirty="0" smtClean="0"/>
              <a:t>realizado o cadastro das mulheres da área de cobertura da unidade de saúde</a:t>
            </a:r>
            <a:r>
              <a:rPr lang="pt-BR" dirty="0" smtClean="0"/>
              <a:t>.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Ficha – </a:t>
            </a:r>
            <a:r>
              <a:rPr lang="pt-BR" dirty="0" smtClean="0"/>
              <a:t>espelho </a:t>
            </a: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Ficha-espelho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7812"/>
            <a:ext cx="8640960" cy="483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1585</Words>
  <Application>Microsoft Office PowerPoint</Application>
  <PresentationFormat>Apresentação na tela (4:3)</PresentationFormat>
  <Paragraphs>208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Ápice</vt:lpstr>
      <vt:lpstr>IMPORTÂNCIA DA PREVENÇÃO DO CÂNCER DE COLO DE ÚTERO E MAMA NA UBS SÃO VICENTE, CAXIAS DO SUL/RS: UMA ABORDAGEM INTEGRAL     </vt:lpstr>
      <vt:lpstr>Introdução</vt:lpstr>
      <vt:lpstr>Caxias do Sul</vt:lpstr>
      <vt:lpstr>UBS São Vicente</vt:lpstr>
      <vt:lpstr>UBS São Vicente</vt:lpstr>
      <vt:lpstr>Saúde da Mulher</vt:lpstr>
      <vt:lpstr>Objetivo</vt:lpstr>
      <vt:lpstr>Metodologia</vt:lpstr>
      <vt:lpstr>Ficha-espelho</vt:lpstr>
      <vt:lpstr>Ficha-espelho</vt:lpstr>
      <vt:lpstr>Metodologia</vt:lpstr>
      <vt:lpstr>Metodologia</vt:lpstr>
      <vt:lpstr>Objetivos, metas e resultados</vt:lpstr>
      <vt:lpstr>Ampliar a cobertura de detecção precoce ca de mama e colo útero</vt:lpstr>
      <vt:lpstr> Meta 01:</vt:lpstr>
      <vt:lpstr>Slide 16</vt:lpstr>
      <vt:lpstr>Meta 02:</vt:lpstr>
      <vt:lpstr>Slide 18</vt:lpstr>
      <vt:lpstr>Meta 03:</vt:lpstr>
      <vt:lpstr>Slide 20</vt:lpstr>
      <vt:lpstr>Meta 04:</vt:lpstr>
      <vt:lpstr>Slide 22</vt:lpstr>
      <vt:lpstr>Meta 05:</vt:lpstr>
      <vt:lpstr>Meta 06:</vt:lpstr>
      <vt:lpstr>Slide 25</vt:lpstr>
      <vt:lpstr>Meta 7:</vt:lpstr>
      <vt:lpstr>Slide 27</vt:lpstr>
      <vt:lpstr>Meta 8: </vt:lpstr>
      <vt:lpstr>Slide 29</vt:lpstr>
      <vt:lpstr>Meta 9:</vt:lpstr>
      <vt:lpstr>Slide 31</vt:lpstr>
      <vt:lpstr>Meta 10:</vt:lpstr>
      <vt:lpstr>Slide 33</vt:lpstr>
      <vt:lpstr>Meta 11:</vt:lpstr>
      <vt:lpstr>Slide 35</vt:lpstr>
      <vt:lpstr>Meta 12: </vt:lpstr>
      <vt:lpstr>Slide 37</vt:lpstr>
      <vt:lpstr>Meta 13:</vt:lpstr>
      <vt:lpstr>Slide 39</vt:lpstr>
      <vt:lpstr>Meta 14:</vt:lpstr>
      <vt:lpstr>Slide 41</vt:lpstr>
      <vt:lpstr>Meta 15:</vt:lpstr>
      <vt:lpstr>Slide 43</vt:lpstr>
      <vt:lpstr>Destaques dos Resultados Qualitativos</vt:lpstr>
      <vt:lpstr>Discussão</vt:lpstr>
      <vt:lpstr>discussão</vt:lpstr>
      <vt:lpstr>Reflexão crítica sobre o processo de aprendizagem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</dc:creator>
  <cp:lastModifiedBy>Gi</cp:lastModifiedBy>
  <cp:revision>137</cp:revision>
  <dcterms:created xsi:type="dcterms:W3CDTF">2014-02-11T17:12:07Z</dcterms:created>
  <dcterms:modified xsi:type="dcterms:W3CDTF">2014-02-27T18:27:16Z</dcterms:modified>
</cp:coreProperties>
</file>