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8" r:id="rId3"/>
    <p:sldId id="297" r:id="rId4"/>
    <p:sldId id="257" r:id="rId5"/>
    <p:sldId id="258" r:id="rId6"/>
    <p:sldId id="299" r:id="rId7"/>
    <p:sldId id="300" r:id="rId8"/>
    <p:sldId id="306" r:id="rId9"/>
    <p:sldId id="259" r:id="rId10"/>
    <p:sldId id="308" r:id="rId11"/>
    <p:sldId id="266" r:id="rId12"/>
    <p:sldId id="265" r:id="rId13"/>
    <p:sldId id="264" r:id="rId14"/>
    <p:sldId id="277" r:id="rId15"/>
    <p:sldId id="276" r:id="rId16"/>
    <p:sldId id="263" r:id="rId17"/>
    <p:sldId id="275" r:id="rId18"/>
    <p:sldId id="274" r:id="rId19"/>
    <p:sldId id="273" r:id="rId20"/>
    <p:sldId id="272" r:id="rId21"/>
    <p:sldId id="262" r:id="rId22"/>
    <p:sldId id="271" r:id="rId23"/>
    <p:sldId id="278" r:id="rId24"/>
    <p:sldId id="279" r:id="rId25"/>
    <p:sldId id="280" r:id="rId26"/>
    <p:sldId id="281" r:id="rId27"/>
    <p:sldId id="285" r:id="rId28"/>
    <p:sldId id="284" r:id="rId29"/>
    <p:sldId id="283" r:id="rId30"/>
    <p:sldId id="282" r:id="rId31"/>
    <p:sldId id="286" r:id="rId32"/>
    <p:sldId id="287" r:id="rId33"/>
    <p:sldId id="288" r:id="rId34"/>
    <p:sldId id="289" r:id="rId35"/>
    <p:sldId id="301" r:id="rId36"/>
    <p:sldId id="302" r:id="rId37"/>
    <p:sldId id="303" r:id="rId38"/>
    <p:sldId id="304" r:id="rId39"/>
    <p:sldId id="305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Damásio" initials="S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as\Desktop\UNASUS\Planilha%20Gabriel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gradFill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 scaled="0"/>
            </a:gradFill>
            <a:ln>
              <a:noFill/>
            </a:ln>
            <a:effectLst>
              <a:outerShdw dist="35560" dir="270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0.12213740458015267</c:v>
                </c:pt>
                <c:pt idx="1">
                  <c:v>0.29898218829516537</c:v>
                </c:pt>
                <c:pt idx="2">
                  <c:v>0.40966921119592875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60576"/>
        <c:axId val="85022336"/>
      </c:barChart>
      <c:catAx>
        <c:axId val="3836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022336"/>
        <c:crosses val="autoZero"/>
        <c:auto val="1"/>
        <c:lblAlgn val="ctr"/>
        <c:lblOffset val="100"/>
        <c:noMultiLvlLbl val="0"/>
      </c:catAx>
      <c:valAx>
        <c:axId val="850223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360576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dist="35560" dir="2700000" algn="ctr" rotWithShape="0">
        <a:srgbClr val="000000">
          <a:alpha val="43137"/>
        </a:srgbClr>
      </a:outerShdw>
    </a:effectLst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Indicadores!$S$27:$U$27</c:f>
              <c:numCache>
                <c:formatCode>0.0%</c:formatCode>
                <c:ptCount val="3"/>
                <c:pt idx="0">
                  <c:v>0.64</c:v>
                </c:pt>
                <c:pt idx="1">
                  <c:v>0.92156862745098034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04928"/>
        <c:axId val="39771456"/>
      </c:barChart>
      <c:catAx>
        <c:axId val="3980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771456"/>
        <c:crosses val="autoZero"/>
        <c:auto val="1"/>
        <c:lblAlgn val="ctr"/>
        <c:lblOffset val="100"/>
        <c:noMultiLvlLbl val="0"/>
      </c:catAx>
      <c:valAx>
        <c:axId val="397714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804928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06464"/>
        <c:axId val="40519936"/>
      </c:barChart>
      <c:catAx>
        <c:axId val="3980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519936"/>
        <c:crosses val="autoZero"/>
        <c:auto val="1"/>
        <c:lblAlgn val="ctr"/>
        <c:lblOffset val="100"/>
        <c:noMultiLvlLbl val="0"/>
      </c:catAx>
      <c:valAx>
        <c:axId val="405199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806464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0.90625</c:v>
                </c:pt>
                <c:pt idx="1">
                  <c:v>0.96170212765957441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25440"/>
        <c:axId val="40934144"/>
      </c:barChart>
      <c:catAx>
        <c:axId val="3692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934144"/>
        <c:crosses val="autoZero"/>
        <c:auto val="1"/>
        <c:lblAlgn val="ctr"/>
        <c:lblOffset val="100"/>
        <c:noMultiLvlLbl val="0"/>
      </c:catAx>
      <c:valAx>
        <c:axId val="409341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925440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gradFill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 scaled="0"/>
            </a:gradFill>
            <a:ln w="25400">
              <a:noFill/>
            </a:ln>
            <a:effectLst>
              <a:outerShdw dist="35560" dir="2700000" algn="ctr" rotWithShape="0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Indicadores!$S$37:$U$37</c:f>
              <c:numCache>
                <c:formatCode>0.0%</c:formatCode>
                <c:ptCount val="3"/>
                <c:pt idx="0">
                  <c:v>0.8</c:v>
                </c:pt>
                <c:pt idx="1">
                  <c:v>0.90196078431372551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81920"/>
        <c:axId val="40522816"/>
      </c:barChart>
      <c:catAx>
        <c:axId val="3848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522816"/>
        <c:crosses val="autoZero"/>
        <c:auto val="1"/>
        <c:lblAlgn val="ctr"/>
        <c:lblOffset val="100"/>
        <c:noMultiLvlLbl val="0"/>
      </c:catAx>
      <c:valAx>
        <c:axId val="405228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481920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gradFill flip="none"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2700000" scaled="1"/>
              <a:tileRect/>
            </a:gra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0.48958333333333331</c:v>
                </c:pt>
                <c:pt idx="1">
                  <c:v>0.48510638297872338</c:v>
                </c:pt>
                <c:pt idx="2">
                  <c:v>0.74534161490683226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83456"/>
        <c:axId val="40525120"/>
      </c:barChart>
      <c:catAx>
        <c:axId val="3848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525120"/>
        <c:crosses val="autoZero"/>
        <c:auto val="1"/>
        <c:lblAlgn val="ctr"/>
        <c:lblOffset val="100"/>
        <c:noMultiLvlLbl val="0"/>
      </c:catAx>
      <c:valAx>
        <c:axId val="405251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483456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0.88</c:v>
                </c:pt>
                <c:pt idx="1">
                  <c:v>0.98039215686274506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85504"/>
        <c:axId val="40061184"/>
      </c:barChart>
      <c:catAx>
        <c:axId val="3848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061184"/>
        <c:crosses val="autoZero"/>
        <c:auto val="1"/>
        <c:lblAlgn val="ctr"/>
        <c:lblOffset val="100"/>
        <c:noMultiLvlLbl val="0"/>
      </c:catAx>
      <c:valAx>
        <c:axId val="400611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485504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Indicadores!$D$49:$F$49</c:f>
              <c:numCache>
                <c:formatCode>0.0%</c:formatCode>
                <c:ptCount val="3"/>
                <c:pt idx="0">
                  <c:v>0.95833333333333337</c:v>
                </c:pt>
                <c:pt idx="1">
                  <c:v>0.99148936170212765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98144"/>
        <c:axId val="40064640"/>
      </c:barChart>
      <c:catAx>
        <c:axId val="3859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064640"/>
        <c:crosses val="autoZero"/>
        <c:auto val="1"/>
        <c:lblAlgn val="ctr"/>
        <c:lblOffset val="100"/>
        <c:noMultiLvlLbl val="0"/>
      </c:catAx>
      <c:valAx>
        <c:axId val="400646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598144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Indicadores!$S$48:$U$48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Indicadores!$S$49:$U$49</c:f>
              <c:numCache>
                <c:formatCode>0.0%</c:formatCode>
                <c:ptCount val="3"/>
                <c:pt idx="0">
                  <c:v>0.96</c:v>
                </c:pt>
                <c:pt idx="1">
                  <c:v>0.98039215686274506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00192"/>
        <c:axId val="40092224"/>
      </c:barChart>
      <c:catAx>
        <c:axId val="3860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092224"/>
        <c:crosses val="autoZero"/>
        <c:auto val="1"/>
        <c:lblAlgn val="ctr"/>
        <c:lblOffset val="100"/>
        <c:noMultiLvlLbl val="0"/>
      </c:catAx>
      <c:valAx>
        <c:axId val="400922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600192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6666666666667E-2"/>
          <c:y val="6.0133641975308641E-2"/>
          <c:w val="0.89360962962962964"/>
          <c:h val="0.84229135802469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Indicadores!$D$54:$F$54</c:f>
              <c:numCache>
                <c:formatCode>0.0%</c:formatCode>
                <c:ptCount val="3"/>
                <c:pt idx="0">
                  <c:v>0.96875</c:v>
                </c:pt>
                <c:pt idx="1">
                  <c:v>0.99574468085106382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33856"/>
        <c:axId val="40095104"/>
      </c:barChart>
      <c:catAx>
        <c:axId val="4063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095104"/>
        <c:crosses val="autoZero"/>
        <c:auto val="1"/>
        <c:lblAlgn val="ctr"/>
        <c:lblOffset val="100"/>
        <c:noMultiLvlLbl val="0"/>
      </c:catAx>
      <c:valAx>
        <c:axId val="400951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633856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Indicadores!$S$53:$U$53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Indicadores!$S$54:$U$54</c:f>
              <c:numCache>
                <c:formatCode>0.0%</c:formatCode>
                <c:ptCount val="3"/>
                <c:pt idx="0">
                  <c:v>0.96</c:v>
                </c:pt>
                <c:pt idx="1">
                  <c:v>0.98039215686274506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35904"/>
        <c:axId val="40097984"/>
      </c:barChart>
      <c:catAx>
        <c:axId val="4063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097984"/>
        <c:crosses val="autoZero"/>
        <c:auto val="1"/>
        <c:lblAlgn val="ctr"/>
        <c:lblOffset val="100"/>
        <c:noMultiLvlLbl val="0"/>
      </c:catAx>
      <c:valAx>
        <c:axId val="400979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635904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gradFill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 scaled="0"/>
            </a:gradFill>
            <a:ln w="25400">
              <a:noFill/>
            </a:ln>
            <a:effectLst>
              <a:outerShdw dist="35560" dir="270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0.12886597938144329</c:v>
                </c:pt>
                <c:pt idx="1">
                  <c:v>0.26288659793814434</c:v>
                </c:pt>
                <c:pt idx="2">
                  <c:v>0.4175257731958763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62624"/>
        <c:axId val="85019456"/>
      </c:barChart>
      <c:catAx>
        <c:axId val="3836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019456"/>
        <c:crosses val="autoZero"/>
        <c:auto val="1"/>
        <c:lblAlgn val="ctr"/>
        <c:lblOffset val="100"/>
        <c:noMultiLvlLbl val="0"/>
      </c:catAx>
      <c:valAx>
        <c:axId val="850194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362624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Indicadores!$D$58:$F$58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Indicadores!$D$59:$F$59</c:f>
              <c:numCache>
                <c:formatCode>0.0%</c:formatCode>
                <c:ptCount val="3"/>
                <c:pt idx="0">
                  <c:v>0.96875</c:v>
                </c:pt>
                <c:pt idx="1">
                  <c:v>0.99574468085106382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15488"/>
        <c:axId val="40903808"/>
      </c:barChart>
      <c:catAx>
        <c:axId val="4121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903808"/>
        <c:crosses val="autoZero"/>
        <c:auto val="1"/>
        <c:lblAlgn val="ctr"/>
        <c:lblOffset val="100"/>
        <c:noMultiLvlLbl val="0"/>
      </c:catAx>
      <c:valAx>
        <c:axId val="40903808"/>
        <c:scaling>
          <c:orientation val="minMax"/>
          <c:max val="1"/>
          <c:min val="0"/>
        </c:scaling>
        <c:delete val="0"/>
        <c:axPos val="l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215488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808080"/>
      </a:solidFill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gradFill flip="none"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 scaled="1"/>
              <a:tileRect/>
            </a:gra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3A7CCB"/>
                  </a:gs>
                  <a:gs pos="20000">
                    <a:srgbClr val="3C7BC7"/>
                  </a:gs>
                  <a:gs pos="100000">
                    <a:srgbClr val="2C5D98"/>
                  </a:gs>
                </a:gsLst>
                <a:lin ang="5400000" scaled="1"/>
                <a:tileRect/>
              </a:gradFill>
              <a:ln w="25400">
                <a:noFill/>
              </a:ln>
              <a:effectLst>
                <a:outerShdw dist="35560" dir="2700000" algn="ctr" rotWithShape="0">
                  <a:schemeClr val="tx1">
                    <a:alpha val="43000"/>
                  </a:schemeClr>
                </a:outerShdw>
              </a:effectLst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3A7CCB"/>
                  </a:gs>
                  <a:gs pos="20000">
                    <a:srgbClr val="3C7BC7"/>
                  </a:gs>
                  <a:gs pos="100000">
                    <a:srgbClr val="2C5D98"/>
                  </a:gs>
                </a:gsLst>
                <a:lin ang="5400000" scaled="1"/>
                <a:tileRect/>
              </a:gradFill>
              <a:ln w="25400">
                <a:noFill/>
              </a:ln>
              <a:effectLst>
                <a:outerShdw dist="35560" dir="2700000" algn="ctr" rotWithShape="0">
                  <a:srgbClr val="000000">
                    <a:alpha val="43137"/>
                  </a:srgbClr>
                </a:outerShdw>
              </a:effectLst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Indicadores!$S$58:$U$58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Indicadores!$S$59:$U$59</c:f>
              <c:numCache>
                <c:formatCode>0.0%</c:formatCode>
                <c:ptCount val="3"/>
                <c:pt idx="0">
                  <c:v>0.96</c:v>
                </c:pt>
                <c:pt idx="1">
                  <c:v>0.98039215686274506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0224"/>
        <c:axId val="40906688"/>
      </c:barChart>
      <c:catAx>
        <c:axId val="4114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906688"/>
        <c:crosses val="autoZero"/>
        <c:auto val="1"/>
        <c:lblAlgn val="ctr"/>
        <c:lblOffset val="100"/>
        <c:noMultiLvlLbl val="0"/>
      </c:catAx>
      <c:valAx>
        <c:axId val="409066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140224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Indicadores!$D$64:$F$64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Indicadores!$D$65:$F$65</c:f>
              <c:numCache>
                <c:formatCode>0.0%</c:formatCode>
                <c:ptCount val="3"/>
                <c:pt idx="0">
                  <c:v>0.96875</c:v>
                </c:pt>
                <c:pt idx="1">
                  <c:v>0.99574468085106382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1760"/>
        <c:axId val="40908992"/>
      </c:barChart>
      <c:catAx>
        <c:axId val="4114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908992"/>
        <c:crosses val="autoZero"/>
        <c:auto val="1"/>
        <c:lblAlgn val="ctr"/>
        <c:lblOffset val="100"/>
        <c:noMultiLvlLbl val="0"/>
      </c:catAx>
      <c:valAx>
        <c:axId val="409089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141760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Indicadores!$S$64:$U$64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Indicadores!$S$65:$U$65</c:f>
              <c:numCache>
                <c:formatCode>0.0%</c:formatCode>
                <c:ptCount val="3"/>
                <c:pt idx="0">
                  <c:v>0.96</c:v>
                </c:pt>
                <c:pt idx="1">
                  <c:v>0.98039215686274506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3808"/>
        <c:axId val="38651008"/>
      </c:barChart>
      <c:catAx>
        <c:axId val="411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651008"/>
        <c:crosses val="autoZero"/>
        <c:auto val="1"/>
        <c:lblAlgn val="ctr"/>
        <c:lblOffset val="100"/>
        <c:noMultiLvlLbl val="0"/>
      </c:catAx>
      <c:valAx>
        <c:axId val="386510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143808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0.95833333333333337</c:v>
                </c:pt>
                <c:pt idx="1">
                  <c:v>0.98723404255319147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23136"/>
        <c:axId val="37473088"/>
      </c:barChart>
      <c:catAx>
        <c:axId val="3932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473088"/>
        <c:crosses val="autoZero"/>
        <c:auto val="1"/>
        <c:lblAlgn val="ctr"/>
        <c:lblOffset val="100"/>
        <c:noMultiLvlLbl val="0"/>
      </c:catAx>
      <c:valAx>
        <c:axId val="374730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323136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37962962962951E-2"/>
          <c:y val="5.8428086419753084E-2"/>
          <c:w val="0.87969351851851851"/>
          <c:h val="0.83952777777777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gradFill flip="none"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0" scaled="1"/>
              <a:tileRect/>
            </a:gradFill>
            <a:ln w="25400">
              <a:noFill/>
            </a:ln>
            <a:effectLst>
              <a:outerShdw blurRad="50800" dist="35560" dir="2700000" algn="ctr" rotWithShape="0">
                <a:schemeClr val="tx1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0.96</c:v>
                </c:pt>
                <c:pt idx="1">
                  <c:v>0.98039215686274506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25184"/>
        <c:axId val="37476544"/>
      </c:barChart>
      <c:catAx>
        <c:axId val="3932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476544"/>
        <c:crosses val="autoZero"/>
        <c:auto val="1"/>
        <c:lblAlgn val="ctr"/>
        <c:lblOffset val="100"/>
        <c:noMultiLvlLbl val="0"/>
      </c:catAx>
      <c:valAx>
        <c:axId val="374765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325184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gradFill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 scaled="0"/>
            </a:gradFill>
            <a:ln w="25400">
              <a:noFill/>
            </a:ln>
            <a:effectLst>
              <a:outerShdw dist="35560" dir="2700000" algn="ctr" rotWithShape="0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0.70833333333333337</c:v>
                </c:pt>
                <c:pt idx="1">
                  <c:v>0.85531914893617023</c:v>
                </c:pt>
                <c:pt idx="2">
                  <c:v>0.96894409937888204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32032"/>
        <c:axId val="39756928"/>
      </c:barChart>
      <c:catAx>
        <c:axId val="3953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756928"/>
        <c:crosses val="autoZero"/>
        <c:auto val="1"/>
        <c:lblAlgn val="ctr"/>
        <c:lblOffset val="100"/>
        <c:noMultiLvlLbl val="0"/>
      </c:catAx>
      <c:valAx>
        <c:axId val="397569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532032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effectLst>
              <a:outerShdw dist="35560" dir="2700000" algn="ctr" rotWithShape="0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A7CCB"/>
                  </a:gs>
                  <a:gs pos="20000">
                    <a:srgbClr val="3C7BC7"/>
                  </a:gs>
                  <a:gs pos="100000">
                    <a:srgbClr val="2C5D98"/>
                  </a:gs>
                </a:gsLst>
                <a:lin ang="5400000" scaled="0"/>
              </a:gradFill>
              <a:ln w="25400">
                <a:noFill/>
              </a:ln>
              <a:effectLst>
                <a:outerShdw dist="35560" dir="2700000" algn="ctr" rotWithShape="0">
                  <a:srgbClr val="000000"/>
                </a:outerShdw>
              </a:effectLst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0.8</c:v>
                </c:pt>
                <c:pt idx="1">
                  <c:v>0.88235294117647056</c:v>
                </c:pt>
                <c:pt idx="2">
                  <c:v>0.97530864197530864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34080"/>
        <c:axId val="39759232"/>
      </c:barChart>
      <c:catAx>
        <c:axId val="3953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759232"/>
        <c:crosses val="autoZero"/>
        <c:auto val="1"/>
        <c:lblAlgn val="ctr"/>
        <c:lblOffset val="100"/>
        <c:noMultiLvlLbl val="0"/>
      </c:catAx>
      <c:valAx>
        <c:axId val="397592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534080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0.95833333333333337</c:v>
                </c:pt>
                <c:pt idx="1">
                  <c:v>0.97872340425531912</c:v>
                </c:pt>
                <c:pt idx="2">
                  <c:v>0.95652173913043481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66912"/>
        <c:axId val="39762688"/>
      </c:barChart>
      <c:catAx>
        <c:axId val="4016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762688"/>
        <c:crosses val="autoZero"/>
        <c:auto val="1"/>
        <c:lblAlgn val="ctr"/>
        <c:lblOffset val="100"/>
        <c:noMultiLvlLbl val="0"/>
      </c:catAx>
      <c:valAx>
        <c:axId val="397626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166912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A7CCB"/>
                  </a:gs>
                  <a:gs pos="20000">
                    <a:srgbClr val="3C7BC7"/>
                  </a:gs>
                  <a:gs pos="100000">
                    <a:srgbClr val="2C5D98"/>
                  </a:gs>
                </a:gsLst>
                <a:lin ang="5400000" scaled="0"/>
              </a:gradFill>
              <a:ln w="25400">
                <a:noFill/>
              </a:ln>
              <a:effectLst>
                <a:outerShdw dist="35560" dir="2700000" algn="ctr" rotWithShape="0">
                  <a:srgbClr val="000000"/>
                </a:outerShdw>
              </a:effectLst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3A7CCB"/>
                  </a:gs>
                  <a:gs pos="20000">
                    <a:srgbClr val="3C7BC7"/>
                  </a:gs>
                  <a:gs pos="100000">
                    <a:srgbClr val="2C5D98"/>
                  </a:gs>
                </a:gsLst>
                <a:lin ang="5400000" scaled="0"/>
              </a:gradFill>
              <a:ln w="25400">
                <a:noFill/>
              </a:ln>
              <a:effectLst>
                <a:outerShdw dist="35560" dir="2700000" algn="ctr" rotWithShape="0">
                  <a:srgbClr val="000000"/>
                </a:outerShdw>
              </a:effectLst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3A7CCB"/>
                  </a:gs>
                  <a:gs pos="20000">
                    <a:srgbClr val="3C7BC7"/>
                  </a:gs>
                  <a:gs pos="100000">
                    <a:srgbClr val="2C5D98"/>
                  </a:gs>
                </a:gsLst>
                <a:lin ang="5400000" scaled="0"/>
              </a:gradFill>
              <a:ln w="25400">
                <a:noFill/>
              </a:ln>
              <a:effectLst>
                <a:outerShdw dist="35560" dir="2700000" algn="ctr" rotWithShape="0">
                  <a:srgbClr val="000000"/>
                </a:outerShdw>
              </a:effectLst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Indicadores!$S$21:$U$21</c:f>
              <c:numCache>
                <c:formatCode>0.0%</c:formatCode>
                <c:ptCount val="3"/>
                <c:pt idx="0">
                  <c:v>0.92</c:v>
                </c:pt>
                <c:pt idx="1">
                  <c:v>0.96078431372549022</c:v>
                </c:pt>
                <c:pt idx="2">
                  <c:v>0.95061728395061729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03232"/>
        <c:axId val="39765120"/>
      </c:barChart>
      <c:catAx>
        <c:axId val="3990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765120"/>
        <c:crosses val="autoZero"/>
        <c:auto val="1"/>
        <c:lblAlgn val="ctr"/>
        <c:lblOffset val="100"/>
        <c:noMultiLvlLbl val="0"/>
      </c:catAx>
      <c:valAx>
        <c:axId val="397651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903232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0.63541666666666663</c:v>
                </c:pt>
                <c:pt idx="1">
                  <c:v>0.94893617021276599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04768"/>
        <c:axId val="39768576"/>
      </c:barChart>
      <c:catAx>
        <c:axId val="3990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768576"/>
        <c:crosses val="autoZero"/>
        <c:auto val="1"/>
        <c:lblAlgn val="ctr"/>
        <c:lblOffset val="100"/>
        <c:noMultiLvlLbl val="0"/>
      </c:catAx>
      <c:valAx>
        <c:axId val="397685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904768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AF8F4-93C5-44ED-B799-E263A6E6676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C35EA-769D-49D6-9CD9-757FBDFC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3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C35EA-769D-49D6-9CD9-757FBDFC163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67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C35EA-769D-49D6-9CD9-757FBDFC1636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35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5661-674E-4738-9768-8DA9D5CA8A0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B9DF-2F5E-47E6-B872-EC4E83F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01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5661-674E-4738-9768-8DA9D5CA8A0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B9DF-2F5E-47E6-B872-EC4E83F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80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5661-674E-4738-9768-8DA9D5CA8A0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B9DF-2F5E-47E6-B872-EC4E83F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97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5661-674E-4738-9768-8DA9D5CA8A0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B9DF-2F5E-47E6-B872-EC4E83F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01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5661-674E-4738-9768-8DA9D5CA8A0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B9DF-2F5E-47E6-B872-EC4E83F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63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5661-674E-4738-9768-8DA9D5CA8A0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B9DF-2F5E-47E6-B872-EC4E83F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21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5661-674E-4738-9768-8DA9D5CA8A0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B9DF-2F5E-47E6-B872-EC4E83F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74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5661-674E-4738-9768-8DA9D5CA8A0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B9DF-2F5E-47E6-B872-EC4E83F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93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5661-674E-4738-9768-8DA9D5CA8A0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B9DF-2F5E-47E6-B872-EC4E83F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76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5661-674E-4738-9768-8DA9D5CA8A0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B9DF-2F5E-47E6-B872-EC4E83F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69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5661-674E-4738-9768-8DA9D5CA8A0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B9DF-2F5E-47E6-B872-EC4E83F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11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5661-674E-4738-9768-8DA9D5CA8A0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B9DF-2F5E-47E6-B872-EC4E83F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20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6" y="-531440"/>
            <a:ext cx="9107172" cy="429637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403648" y="33265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UNASUS – UNIVERSIDADE ABERTA DO SUS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UFPEL – UNIVERSIDADE FEDERAL DE PELOTAS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ESPECIALIZAÇÃO EM SAÚDE DA FAMÍLIA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7544" y="2564904"/>
            <a:ext cx="82044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/>
              <a:t>Qualificação do Programa de Atenção aos Hipertensos e ou Diabéticos da UBS </a:t>
            </a:r>
            <a:r>
              <a:rPr lang="pt-PT" sz="3200" b="1" dirty="0" smtClean="0"/>
              <a:t>Aparecida, no município de Antônio Prado</a:t>
            </a:r>
            <a:r>
              <a:rPr lang="pt-BR" sz="3200" b="1" dirty="0" smtClean="0"/>
              <a:t>, RS.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6400800" cy="17526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Autora: Gabriela Lusa </a:t>
            </a:r>
            <a:r>
              <a:rPr lang="pt-BR" b="1" dirty="0" err="1" smtClean="0">
                <a:solidFill>
                  <a:schemeClr val="tx1"/>
                </a:solidFill>
              </a:rPr>
              <a:t>Viapiana</a:t>
            </a:r>
            <a:endParaRPr lang="pt-BR" b="1" dirty="0" smtClean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</a:rPr>
              <a:t>Orientadora</a:t>
            </a:r>
            <a:r>
              <a:rPr lang="en-US" dirty="0">
                <a:solidFill>
                  <a:schemeClr val="tx1"/>
                </a:solidFill>
              </a:rPr>
              <a:t>: Simone </a:t>
            </a:r>
            <a:r>
              <a:rPr lang="en-US" dirty="0" err="1">
                <a:solidFill>
                  <a:schemeClr val="tx1"/>
                </a:solidFill>
              </a:rPr>
              <a:t>Damásio</a:t>
            </a:r>
            <a:r>
              <a:rPr lang="en-US" dirty="0">
                <a:solidFill>
                  <a:schemeClr val="tx1"/>
                </a:solidFill>
              </a:rPr>
              <a:t> Ramos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3" name="Imagem 12"/>
          <p:cNvPicPr/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224135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16" y="2276872"/>
            <a:ext cx="6914078" cy="4074964"/>
          </a:xfrm>
          <a:prstGeom prst="rect">
            <a:avLst/>
          </a:prstGeom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Monitoramento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23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-1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 smtClean="0"/>
              <a:t>Meta: </a:t>
            </a:r>
            <a:r>
              <a:rPr lang="pt-BR" sz="2400" dirty="0"/>
              <a:t>Cadastrar 50% dos hipertensos da área de abrangência no Programa de Atenção à HAS e à DM da UBS.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760809232"/>
              </p:ext>
            </p:extLst>
          </p:nvPr>
        </p:nvGraphicFramePr>
        <p:xfrm>
          <a:off x="1835696" y="3645024"/>
          <a:ext cx="54006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395536" y="1277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Objetivo: Ampliar a cobertura a hipertensos e/ou diabéticos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14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Ampliar a cobertura a hipertensos e/ou diabéticos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Cadastrar 50% dos diabéticos da área de abrangência no Programa de Atenção à HAS e à DM da UBS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74358651"/>
              </p:ext>
            </p:extLst>
          </p:nvPr>
        </p:nvGraphicFramePr>
        <p:xfrm>
          <a:off x="1872000" y="2808000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10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Melhorar a qualidade da atenção a hipertensos e/ou diabéticos</a:t>
            </a:r>
            <a:r>
              <a:rPr lang="pt-BR" sz="3600" b="1" dirty="0" smtClean="0"/>
              <a:t>.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Realizar exame clínico apropriado em 100% dos hipertensos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119475139"/>
              </p:ext>
            </p:extLst>
          </p:nvPr>
        </p:nvGraphicFramePr>
        <p:xfrm>
          <a:off x="1872000" y="2808000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05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Realizar exame clínico apropriado em 100% dos diabéticos.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51518445"/>
              </p:ext>
            </p:extLst>
          </p:nvPr>
        </p:nvGraphicFramePr>
        <p:xfrm>
          <a:off x="1871999" y="2808000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Melhorar a qualidade da atenção a hipertensos e/ou diabéticos</a:t>
            </a:r>
            <a:r>
              <a:rPr lang="pt-BR" sz="3600" b="1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227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Garantir a 100% dos hipertensos a realização de exames complementares em dia de acordo com o protocolo.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460934602"/>
              </p:ext>
            </p:extLst>
          </p:nvPr>
        </p:nvGraphicFramePr>
        <p:xfrm>
          <a:off x="1872000" y="2808000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Melhorar a qualidade da atenção a hipertensos e/ou diabéticos</a:t>
            </a:r>
            <a:r>
              <a:rPr lang="pt-BR" sz="3600" b="1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058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</a:t>
            </a:r>
            <a:r>
              <a:rPr lang="pt-BR" sz="2400" dirty="0" smtClean="0"/>
              <a:t>: </a:t>
            </a:r>
            <a:r>
              <a:rPr lang="pt-BR" sz="2400" dirty="0"/>
              <a:t>Garantir a 100% dos diabéticos a realização de exames complementares em dia de acordo com o protocolo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14635940"/>
              </p:ext>
            </p:extLst>
          </p:nvPr>
        </p:nvGraphicFramePr>
        <p:xfrm>
          <a:off x="1872000" y="2807999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Melhorar a qualidade da atenção a hipertensos e/ou diabéticos</a:t>
            </a:r>
            <a:r>
              <a:rPr lang="pt-BR" sz="3600" b="1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9046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Priorizar a prescrição de medicamentos da farmácia popular para 100% dos hipertensos cadastrados na unidade de saúde.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93584867"/>
              </p:ext>
            </p:extLst>
          </p:nvPr>
        </p:nvGraphicFramePr>
        <p:xfrm>
          <a:off x="1871999" y="2807999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Melhorar a qualidade da atenção a hipertensos e/ou diabéticos</a:t>
            </a:r>
            <a:r>
              <a:rPr lang="pt-BR" sz="3600" b="1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0822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Priorizar a prescrição de medicamentos da farmácia popular para 100% dos diabéticos cadastrados na unidade de saúde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23537375"/>
              </p:ext>
            </p:extLst>
          </p:nvPr>
        </p:nvGraphicFramePr>
        <p:xfrm>
          <a:off x="1872000" y="2808000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Melhorar a qualidade da atenção a hipertensos e/ou diabéticos</a:t>
            </a:r>
            <a:r>
              <a:rPr lang="pt-BR" sz="3600" b="1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38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Realizar avaliação da necessidade de atendimento odontológico em 100% dos hipertensos.</a:t>
            </a:r>
          </a:p>
          <a:p>
            <a:pPr marL="0" indent="0">
              <a:buNone/>
            </a:pP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892733047"/>
              </p:ext>
            </p:extLst>
          </p:nvPr>
        </p:nvGraphicFramePr>
        <p:xfrm>
          <a:off x="1872000" y="2807999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Melhorar a qualidade da atenção a hipertensos e/ou diabéticos</a:t>
            </a:r>
            <a:r>
              <a:rPr lang="pt-BR" sz="3600" b="1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914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Importância da Ação Programática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O Diabetes Mellitus </a:t>
            </a:r>
            <a:r>
              <a:rPr lang="pt-BR" sz="2400" dirty="0" smtClean="0"/>
              <a:t>, </a:t>
            </a:r>
            <a:r>
              <a:rPr lang="pt-BR" sz="2400" dirty="0"/>
              <a:t>configura-se hoje como uma epidemia </a:t>
            </a:r>
            <a:r>
              <a:rPr lang="pt-BR" sz="2400" dirty="0" smtClean="0"/>
              <a:t>mundial (</a:t>
            </a:r>
            <a:r>
              <a:rPr lang="pt-BR" sz="2400" dirty="0"/>
              <a:t>BRASIL, 2006</a:t>
            </a:r>
            <a:r>
              <a:rPr lang="pt-BR" sz="2400" dirty="0" smtClean="0"/>
              <a:t>);</a:t>
            </a:r>
          </a:p>
          <a:p>
            <a:endParaRPr lang="pt-BR" sz="2400" dirty="0"/>
          </a:p>
          <a:p>
            <a:r>
              <a:rPr lang="pt-BR" sz="2400" dirty="0"/>
              <a:t>A Hipertensão Arterial Sistêmica </a:t>
            </a:r>
            <a:r>
              <a:rPr lang="pt-BR" sz="2400" dirty="0" smtClean="0"/>
              <a:t>também </a:t>
            </a:r>
            <a:r>
              <a:rPr lang="pt-BR" sz="2400" dirty="0"/>
              <a:t>é um grave problema de </a:t>
            </a:r>
            <a:r>
              <a:rPr lang="pt-BR" sz="2400" dirty="0" err="1"/>
              <a:t>saúde</a:t>
            </a:r>
            <a:r>
              <a:rPr lang="pt-BR" sz="2400" dirty="0"/>
              <a:t> </a:t>
            </a:r>
            <a:r>
              <a:rPr lang="pt-BR" sz="2400" dirty="0" err="1"/>
              <a:t>pública</a:t>
            </a:r>
            <a:r>
              <a:rPr lang="pt-BR" sz="2400" dirty="0"/>
              <a:t> no Brasil e no mundo.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Apresentam </a:t>
            </a:r>
            <a:r>
              <a:rPr lang="pt-BR" sz="2400" dirty="0"/>
              <a:t>alta morbimortalidade, com perda importante da qualidade de vida, o que </a:t>
            </a:r>
            <a:r>
              <a:rPr lang="pt-BR" sz="2400" dirty="0" err="1"/>
              <a:t>reforça</a:t>
            </a:r>
            <a:r>
              <a:rPr lang="pt-BR" sz="2400" dirty="0"/>
              <a:t> a </a:t>
            </a:r>
            <a:r>
              <a:rPr lang="pt-BR" sz="2400" dirty="0" err="1"/>
              <a:t>importância</a:t>
            </a:r>
            <a:r>
              <a:rPr lang="pt-BR" sz="2400" dirty="0"/>
              <a:t> do </a:t>
            </a:r>
            <a:r>
              <a:rPr lang="pt-BR" sz="2400" dirty="0" err="1"/>
              <a:t>diagnóstico</a:t>
            </a:r>
            <a:r>
              <a:rPr lang="pt-BR" sz="2400" dirty="0"/>
              <a:t> precoce. </a:t>
            </a:r>
            <a:r>
              <a:rPr lang="pt-BR" sz="2400" dirty="0" smtClean="0"/>
              <a:t>(</a:t>
            </a:r>
            <a:r>
              <a:rPr lang="pt-BR" sz="2400" dirty="0"/>
              <a:t>BRASIL, 2013</a:t>
            </a:r>
            <a:r>
              <a:rPr lang="pt-BR" sz="2400" dirty="0" smtClean="0"/>
              <a:t>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560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Realizar avaliação da necessidade de atendimento odontológico em 100% dos diabéticos.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63563087"/>
              </p:ext>
            </p:extLst>
          </p:nvPr>
        </p:nvGraphicFramePr>
        <p:xfrm>
          <a:off x="1872000" y="2807999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Melhorar a qualidade da atenção a hipertensos e/ou diabéticos</a:t>
            </a:r>
            <a:r>
              <a:rPr lang="pt-BR" sz="3600" b="1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6309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Melhorar a adesão de hipertensos e/ou diabéticos ao </a:t>
            </a:r>
            <a:r>
              <a:rPr lang="pt-BR" sz="3600" b="1" dirty="0" smtClean="0"/>
              <a:t>programa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Buscar 100% dos hipertensos faltosos às consultas na unidade de saúde conforme a periodicidade recomendada.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45840380"/>
              </p:ext>
            </p:extLst>
          </p:nvPr>
        </p:nvGraphicFramePr>
        <p:xfrm>
          <a:off x="1872000" y="2807999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73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Buscar 100% dos diabéticos faltosos às consultas na unidade de saúde conforme a periodicidade recomendada.</a:t>
            </a:r>
          </a:p>
          <a:p>
            <a:endParaRPr lang="pt-BR" sz="2400" dirty="0" smtClean="0"/>
          </a:p>
          <a:p>
            <a:r>
              <a:rPr lang="pt-BR" sz="2400" dirty="0" smtClean="0"/>
              <a:t>Não </a:t>
            </a:r>
            <a:r>
              <a:rPr lang="pt-BR" sz="2400" dirty="0"/>
              <a:t>foi possível realizar a busca de </a:t>
            </a:r>
            <a:r>
              <a:rPr lang="pt-BR" sz="2400" dirty="0" smtClean="0"/>
              <a:t>diabéticos devido </a:t>
            </a:r>
            <a:r>
              <a:rPr lang="pt-BR" sz="2400" dirty="0"/>
              <a:t>a falta de </a:t>
            </a:r>
            <a:r>
              <a:rPr lang="pt-BR" sz="2400" dirty="0" smtClean="0"/>
              <a:t>ACS.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Melhorar a adesão de hipertensos e/ou diabéticos ao </a:t>
            </a:r>
            <a:r>
              <a:rPr lang="pt-BR" sz="3600" b="1" dirty="0" smtClean="0"/>
              <a:t>programa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913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Melhorar o registro das </a:t>
            </a:r>
            <a:r>
              <a:rPr lang="pt-BR" sz="3600" b="1" dirty="0" smtClean="0"/>
              <a:t>informações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Manter ficha de acompanhamento de 100% dos hipertensos cadastrados na unidade de saúde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47716278"/>
              </p:ext>
            </p:extLst>
          </p:nvPr>
        </p:nvGraphicFramePr>
        <p:xfrm>
          <a:off x="1872000" y="2807999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93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Manter ficha de acompanhamento de 100% dos diabéticos cadastrados na unidade de saúde.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18335994"/>
              </p:ext>
            </p:extLst>
          </p:nvPr>
        </p:nvGraphicFramePr>
        <p:xfrm>
          <a:off x="1871999" y="2808000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Melhorar o registro das </a:t>
            </a:r>
            <a:r>
              <a:rPr lang="pt-BR" sz="3600" b="1" dirty="0" smtClean="0"/>
              <a:t>informações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7907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500" b="1" dirty="0"/>
              <a:t>Objetivo: Mapear hipertensos e diabéticos de risco para doença </a:t>
            </a:r>
            <a:r>
              <a:rPr lang="pt-BR" sz="3500" b="1" dirty="0" smtClean="0"/>
              <a:t>cardiovascular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 </a:t>
            </a:r>
            <a:r>
              <a:rPr lang="pt-BR" sz="2400" dirty="0"/>
              <a:t>Realizar estratificação do risco cardiovascular em 100% dos hipertensos cadastrados na unidade de saúde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13505840"/>
              </p:ext>
            </p:extLst>
          </p:nvPr>
        </p:nvGraphicFramePr>
        <p:xfrm>
          <a:off x="1872000" y="2808000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6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Realizar estratificação do risco cardiovascular em 100% dos diabéticos cadastrados na unidade de saúde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868914987"/>
              </p:ext>
            </p:extLst>
          </p:nvPr>
        </p:nvGraphicFramePr>
        <p:xfrm>
          <a:off x="1872000" y="2807999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500" b="1" dirty="0"/>
              <a:t>Objetivo: Mapear hipertensos e diabéticos de risco para doença </a:t>
            </a:r>
            <a:r>
              <a:rPr lang="pt-BR" sz="3500" b="1" dirty="0" smtClean="0"/>
              <a:t>cardiovascular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155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Promover a saúde de hipertensos e </a:t>
            </a:r>
            <a:r>
              <a:rPr lang="pt-BR" sz="3600" b="1" dirty="0" smtClean="0"/>
              <a:t>diabéticos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 </a:t>
            </a:r>
            <a:r>
              <a:rPr lang="pt-BR" sz="2400" dirty="0"/>
              <a:t>Garantir orientação nutricional sobre alimentação saudável a 100% dos hipertensos.</a:t>
            </a:r>
          </a:p>
          <a:p>
            <a:pPr marL="0" indent="0">
              <a:buNone/>
            </a:pP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069406255"/>
              </p:ext>
            </p:extLst>
          </p:nvPr>
        </p:nvGraphicFramePr>
        <p:xfrm>
          <a:off x="1872000" y="2807999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16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Garantir orientação nutricional sobre alimentação saudável a 100% dos diabéticos.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65087777"/>
              </p:ext>
            </p:extLst>
          </p:nvPr>
        </p:nvGraphicFramePr>
        <p:xfrm>
          <a:off x="1872000" y="2808000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Promover a saúde de hipertensos e </a:t>
            </a:r>
            <a:r>
              <a:rPr lang="pt-BR" sz="3600" b="1" dirty="0" smtClean="0"/>
              <a:t>diabéticos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1916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Garantir orientação em relação à prática regular de atividade física a 100% dos pacientes hipertensos.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10352517"/>
              </p:ext>
            </p:extLst>
          </p:nvPr>
        </p:nvGraphicFramePr>
        <p:xfrm>
          <a:off x="1872000" y="2808000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Promover a saúde de hipertensos e </a:t>
            </a:r>
            <a:r>
              <a:rPr lang="pt-BR" sz="3600" b="1" dirty="0" smtClean="0"/>
              <a:t>diabéticos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114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 </a:t>
            </a:r>
            <a:r>
              <a:rPr lang="pt-BR" b="1" dirty="0" smtClean="0"/>
              <a:t>Município </a:t>
            </a:r>
            <a:r>
              <a:rPr lang="pt-BR" b="1" dirty="0"/>
              <a:t>de Antônio Prado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65104"/>
          </a:xfrm>
        </p:spPr>
        <p:txBody>
          <a:bodyPr/>
          <a:lstStyle/>
          <a:p>
            <a:r>
              <a:rPr lang="pt-BR" dirty="0"/>
              <a:t>Antônio Prado é um município situado na serra </a:t>
            </a:r>
            <a:r>
              <a:rPr lang="pt-BR" dirty="0" smtClean="0"/>
              <a:t>gaúcha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58" y="2008197"/>
            <a:ext cx="4715533" cy="42963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077072"/>
            <a:ext cx="3344516" cy="22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Garantir orientação em relação à prática regular de atividade física a 100% dos diabéticos.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96414502"/>
              </p:ext>
            </p:extLst>
          </p:nvPr>
        </p:nvGraphicFramePr>
        <p:xfrm>
          <a:off x="1872000" y="2807999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Promover a saúde de hipertensos e </a:t>
            </a:r>
            <a:r>
              <a:rPr lang="pt-BR" sz="3600" b="1" dirty="0" smtClean="0"/>
              <a:t>diabéticos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2757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Garantir orientação sobre os riscos do tabagismo a 100% dos pacientes hipertensos.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384019983"/>
              </p:ext>
            </p:extLst>
          </p:nvPr>
        </p:nvGraphicFramePr>
        <p:xfrm>
          <a:off x="1872000" y="2808000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Promover a saúde de hipertensos e </a:t>
            </a:r>
            <a:r>
              <a:rPr lang="pt-BR" sz="3600" b="1" dirty="0" smtClean="0"/>
              <a:t>diabéticos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1013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Garantir orientação sobre os riscos do tabagismo a 100% dos pacientes diabéticos.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07681797"/>
              </p:ext>
            </p:extLst>
          </p:nvPr>
        </p:nvGraphicFramePr>
        <p:xfrm>
          <a:off x="1872000" y="2808000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Promover a saúde de hipertensos e </a:t>
            </a:r>
            <a:r>
              <a:rPr lang="pt-BR" sz="3600" b="1" dirty="0" smtClean="0"/>
              <a:t>diabéticos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0787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Garantir orientação sobre higiene bucal a 100% dos pacientes hipertensos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568642442"/>
              </p:ext>
            </p:extLst>
          </p:nvPr>
        </p:nvGraphicFramePr>
        <p:xfrm>
          <a:off x="1871999" y="2807999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Promover a saúde de hipertensos e </a:t>
            </a:r>
            <a:r>
              <a:rPr lang="pt-BR" sz="3600" b="1" dirty="0" smtClean="0"/>
              <a:t>diabéticos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178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Garantir orientação sobre higiene bucal a 100% dos pacientes diabéticos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313421273"/>
              </p:ext>
            </p:extLst>
          </p:nvPr>
        </p:nvGraphicFramePr>
        <p:xfrm>
          <a:off x="1872000" y="2807999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Objetivo: Promover a saúde de hipertensos e </a:t>
            </a:r>
            <a:r>
              <a:rPr lang="pt-BR" sz="3600" b="1" dirty="0" smtClean="0"/>
              <a:t>diabéticos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2240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47453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/>
              <a:t>R</a:t>
            </a:r>
            <a:r>
              <a:rPr lang="pt-BR" dirty="0" smtClean="0"/>
              <a:t>evisão das </a:t>
            </a:r>
            <a:r>
              <a:rPr lang="pt-BR" dirty="0"/>
              <a:t>atribuições da equipe </a:t>
            </a:r>
            <a:endParaRPr lang="pt-BR" dirty="0" smtClean="0"/>
          </a:p>
          <a:p>
            <a:r>
              <a:rPr lang="pt-BR" dirty="0"/>
              <a:t>T</a:t>
            </a:r>
            <a:r>
              <a:rPr lang="pt-BR" dirty="0" smtClean="0"/>
              <a:t>rabalho integrado</a:t>
            </a:r>
          </a:p>
          <a:p>
            <a:r>
              <a:rPr lang="pt-BR" dirty="0" smtClean="0"/>
              <a:t>Melhoria </a:t>
            </a:r>
            <a:r>
              <a:rPr lang="pt-BR" dirty="0"/>
              <a:t>dos registros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9600" y="1421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Importância da intervenção para as equipes: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411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Importância da </a:t>
            </a:r>
            <a:r>
              <a:rPr lang="pt-BR" b="1" dirty="0" smtClean="0"/>
              <a:t>intervenção para o serviço: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Sistematização </a:t>
            </a:r>
            <a:r>
              <a:rPr lang="pt-BR" dirty="0"/>
              <a:t>de ações para promover saúde</a:t>
            </a:r>
          </a:p>
          <a:p>
            <a:r>
              <a:rPr lang="pt-BR" dirty="0"/>
              <a:t>Incorporação a rotina do </a:t>
            </a:r>
            <a:r>
              <a:rPr lang="pt-BR" dirty="0" smtClean="0"/>
              <a:t>serviço</a:t>
            </a:r>
          </a:p>
          <a:p>
            <a:r>
              <a:rPr lang="pt-BR" dirty="0" smtClean="0"/>
              <a:t>Abertura para implementação de outras ações programáticas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17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Importância da </a:t>
            </a:r>
            <a:r>
              <a:rPr lang="pt-BR" b="1" dirty="0" smtClean="0"/>
              <a:t>intervenção para a comunidade: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Ampliação </a:t>
            </a:r>
            <a:r>
              <a:rPr lang="pt-BR" dirty="0"/>
              <a:t>da </a:t>
            </a:r>
            <a:r>
              <a:rPr lang="pt-BR" dirty="0" smtClean="0"/>
              <a:t>cobertura</a:t>
            </a:r>
          </a:p>
          <a:p>
            <a:r>
              <a:rPr lang="pt-BR" dirty="0" smtClean="0"/>
              <a:t>Otimização do tratamento</a:t>
            </a:r>
          </a:p>
          <a:p>
            <a:r>
              <a:rPr lang="pt-BR" dirty="0" smtClean="0"/>
              <a:t>Acompanhamento através dos grupos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98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Reflexão sobre o processo de aprendizagem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Crescimento </a:t>
            </a:r>
            <a:r>
              <a:rPr lang="pt-BR" dirty="0" smtClean="0"/>
              <a:t>profissional/pessoal</a:t>
            </a:r>
            <a:endParaRPr lang="pt-BR" dirty="0" smtClean="0"/>
          </a:p>
          <a:p>
            <a:r>
              <a:rPr lang="pt-BR" dirty="0" smtClean="0"/>
              <a:t>Importância das ações programáticas</a:t>
            </a:r>
          </a:p>
          <a:p>
            <a:r>
              <a:rPr lang="pt-BR" dirty="0" smtClean="0"/>
              <a:t>Importância das equipes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0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 descr="C:\Users\Lucas\AppData\Local\Temp\Rar$DI00.602\fot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8366"/>
            <a:ext cx="5013960" cy="376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C:\Users\Lucas\AppData\Local\Temp\Rar$DI03.325\foto 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30" y="404664"/>
            <a:ext cx="2886075" cy="384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Lucas\Desktop\Nova pasta (2)\20140828-01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453329" cy="3339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C:\Users\Lucas\Downloads\foto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28" y="3366093"/>
            <a:ext cx="4284196" cy="303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>
            <a:off x="2762250" y="3133417"/>
            <a:ext cx="4978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OBRIGADA!</a:t>
            </a:r>
            <a:endParaRPr lang="pt-BR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4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 Município de </a:t>
            </a:r>
            <a:r>
              <a:rPr lang="pt-BR" b="1" dirty="0" smtClean="0"/>
              <a:t>Antônio Prado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051339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Possui </a:t>
            </a:r>
            <a:r>
              <a:rPr lang="pt-PT" dirty="0"/>
              <a:t>13.274 </a:t>
            </a:r>
            <a:r>
              <a:rPr lang="pt-PT" dirty="0" smtClean="0"/>
              <a:t>habitantes</a:t>
            </a:r>
          </a:p>
          <a:p>
            <a:r>
              <a:rPr lang="pt-PT" dirty="0" smtClean="0"/>
              <a:t>Possui 2 UBS</a:t>
            </a:r>
          </a:p>
          <a:p>
            <a:r>
              <a:rPr lang="pt-PT" dirty="0" smtClean="0"/>
              <a:t>5 ESF</a:t>
            </a:r>
            <a:r>
              <a:rPr lang="pt-PT" dirty="0"/>
              <a:t> </a:t>
            </a:r>
            <a:r>
              <a:rPr lang="pt-PT" dirty="0" smtClean="0"/>
              <a:t>com cobertura de 100%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539" y="1628800"/>
            <a:ext cx="2971859" cy="19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2973600" cy="19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UBS Aparecida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7753" y="1360996"/>
            <a:ext cx="4330824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dirty="0" smtClean="0"/>
              <a:t>2 ESF - </a:t>
            </a:r>
            <a:r>
              <a:rPr lang="pt-PT" dirty="0"/>
              <a:t>5168 usuários</a:t>
            </a:r>
            <a:endParaRPr lang="pt-BR" dirty="0" smtClean="0"/>
          </a:p>
          <a:p>
            <a:pPr>
              <a:spcBef>
                <a:spcPts val="0"/>
              </a:spcBef>
            </a:pPr>
            <a:r>
              <a:rPr lang="pt-BR" dirty="0" smtClean="0"/>
              <a:t>Ginecologista/obstetra</a:t>
            </a:r>
          </a:p>
          <a:p>
            <a:pPr>
              <a:spcBef>
                <a:spcPts val="0"/>
              </a:spcBef>
            </a:pPr>
            <a:r>
              <a:rPr lang="pt-BR" dirty="0" smtClean="0"/>
              <a:t>Pediatra</a:t>
            </a:r>
          </a:p>
          <a:p>
            <a:pPr>
              <a:spcBef>
                <a:spcPts val="0"/>
              </a:spcBef>
            </a:pPr>
            <a:r>
              <a:rPr lang="pt-BR" dirty="0"/>
              <a:t>Nutricionista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88024" y="1412776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/>
              <a:t>Odontologista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/>
              <a:t>Assistente social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Psicóloga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9608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Situação da UBS antes da Intervenção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UBS </a:t>
            </a:r>
            <a:r>
              <a:rPr lang="pt-BR" dirty="0"/>
              <a:t>Aparecida desconhece o número de </a:t>
            </a:r>
            <a:r>
              <a:rPr lang="pt-BR" dirty="0" smtClean="0"/>
              <a:t>usuários </a:t>
            </a:r>
            <a:r>
              <a:rPr lang="pt-BR" dirty="0"/>
              <a:t>com HAS e ou </a:t>
            </a:r>
            <a:r>
              <a:rPr lang="pt-BR" dirty="0" smtClean="0"/>
              <a:t>DM</a:t>
            </a:r>
            <a:endParaRPr lang="pt-BR" dirty="0"/>
          </a:p>
          <a:p>
            <a:r>
              <a:rPr lang="pt-BR" dirty="0"/>
              <a:t>Não segue protocolos específicos</a:t>
            </a:r>
          </a:p>
          <a:p>
            <a:r>
              <a:rPr lang="pt-BR" dirty="0"/>
              <a:t>Não possui registros adequados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87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 Geral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Qualificar </a:t>
            </a:r>
            <a:r>
              <a:rPr lang="pt-BR" dirty="0"/>
              <a:t>a atenção aos adultos com Hipertensão Arterial Sistêmica e/ou Diabetes Mellitus da </a:t>
            </a:r>
            <a:r>
              <a:rPr lang="pt-BR" dirty="0" smtClean="0"/>
              <a:t>UBS Aparecida</a:t>
            </a:r>
            <a:r>
              <a:rPr lang="pt-BR" dirty="0"/>
              <a:t>, no município de Antônio Prado, RS.</a:t>
            </a:r>
          </a:p>
          <a:p>
            <a:pPr marL="0" indent="0">
              <a:buNone/>
            </a:pPr>
            <a:r>
              <a:rPr lang="pt-BR" b="1" dirty="0"/>
              <a:t> 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09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Cadastramento e acompanhamento dos usuários </a:t>
            </a:r>
            <a:r>
              <a:rPr lang="pt-BR" dirty="0" smtClean="0"/>
              <a:t>hipertensos</a:t>
            </a:r>
            <a:r>
              <a:rPr lang="pt-BR" dirty="0" smtClean="0"/>
              <a:t> </a:t>
            </a:r>
            <a:r>
              <a:rPr lang="pt-BR" dirty="0" smtClean="0"/>
              <a:t>e </a:t>
            </a:r>
            <a:r>
              <a:rPr lang="pt-BR" dirty="0" smtClean="0"/>
              <a:t>ou diabéticos </a:t>
            </a:r>
            <a:r>
              <a:rPr lang="pt-BR" dirty="0" smtClean="0"/>
              <a:t>de toda área de abrangência da unidade de </a:t>
            </a:r>
            <a:r>
              <a:rPr lang="pt-BR" dirty="0" smtClean="0"/>
              <a:t>saúde</a:t>
            </a:r>
          </a:p>
          <a:p>
            <a:endParaRPr lang="pt-BR" dirty="0"/>
          </a:p>
          <a:p>
            <a:r>
              <a:rPr lang="pt-BR" dirty="0" smtClean="0"/>
              <a:t>Reuniões com a gestão</a:t>
            </a:r>
          </a:p>
          <a:p>
            <a:endParaRPr lang="pt-BR" dirty="0" smtClean="0"/>
          </a:p>
          <a:p>
            <a:r>
              <a:rPr lang="pt-BR" dirty="0" smtClean="0"/>
              <a:t>Reuniões com a comunidade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954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" y="2780928"/>
            <a:ext cx="45115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71" y="2804761"/>
            <a:ext cx="4734220" cy="343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Capacitação das equipes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8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4184</TotalTime>
  <Words>991</Words>
  <Application>Microsoft Office PowerPoint</Application>
  <PresentationFormat>Apresentação na tela (4:3)</PresentationFormat>
  <Paragraphs>122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Apresentação do PowerPoint</vt:lpstr>
      <vt:lpstr>Importância da Ação Programática</vt:lpstr>
      <vt:lpstr>O Município de Antônio Prado</vt:lpstr>
      <vt:lpstr>O Município de Antônio Prado</vt:lpstr>
      <vt:lpstr>UBS Aparecida</vt:lpstr>
      <vt:lpstr>Situação da UBS antes da Intervenção</vt:lpstr>
      <vt:lpstr>Objetivo Geral</vt:lpstr>
      <vt:lpstr>Metodologia</vt:lpstr>
      <vt:lpstr>Apresentação do PowerPoint</vt:lpstr>
      <vt:lpstr>Apresentação do PowerPoint</vt:lpstr>
      <vt:lpstr>Resultados</vt:lpstr>
      <vt:lpstr>Objetivo: Ampliar a cobertura a hipertensos e/ou diabéticos</vt:lpstr>
      <vt:lpstr>Objetivo: Melhorar a qualidade da atenção a hipertensos e/ou diabéticos.</vt:lpstr>
      <vt:lpstr>Objetivo: Melhorar a qualidade da atenção a hipertensos e/ou diabéticos.</vt:lpstr>
      <vt:lpstr>Objetivo: Melhorar a qualidade da atenção a hipertensos e/ou diabéticos.</vt:lpstr>
      <vt:lpstr>Objetivo: Melhorar a qualidade da atenção a hipertensos e/ou diabéticos.</vt:lpstr>
      <vt:lpstr>Objetivo: Melhorar a qualidade da atenção a hipertensos e/ou diabéticos.</vt:lpstr>
      <vt:lpstr>Objetivo: Melhorar a qualidade da atenção a hipertensos e/ou diabéticos.</vt:lpstr>
      <vt:lpstr>Objetivo: Melhorar a qualidade da atenção a hipertensos e/ou diabéticos.</vt:lpstr>
      <vt:lpstr>Objetivo: Melhorar a qualidade da atenção a hipertensos e/ou diabéticos.</vt:lpstr>
      <vt:lpstr>Objetivo: Melhorar a adesão de hipertensos e/ou diabéticos ao programa</vt:lpstr>
      <vt:lpstr>Objetivo: Melhorar a adesão de hipertensos e/ou diabéticos ao programa</vt:lpstr>
      <vt:lpstr>Objetivo: Melhorar o registro das informações</vt:lpstr>
      <vt:lpstr>Objetivo: Melhorar o registro das informações</vt:lpstr>
      <vt:lpstr>Objetivo: Mapear hipertensos e diabéticos de risco para doença cardiovascular</vt:lpstr>
      <vt:lpstr>Objetivo: Mapear hipertensos e diabéticos de risco para doença cardiovascular</vt:lpstr>
      <vt:lpstr>Objetivo: Promover a saúde de hipertensos e diabéticos</vt:lpstr>
      <vt:lpstr>Objetivo: Promover a saúde de hipertensos e diabéticos</vt:lpstr>
      <vt:lpstr>Objetivo: Promover a saúde de hipertensos e diabéticos</vt:lpstr>
      <vt:lpstr>Objetivo: Promover a saúde de hipertensos e diabéticos</vt:lpstr>
      <vt:lpstr>Objetivo: Promover a saúde de hipertensos e diabéticos</vt:lpstr>
      <vt:lpstr>Objetivo: Promover a saúde de hipertensos e diabéticos</vt:lpstr>
      <vt:lpstr>Objetivo: Promover a saúde de hipertensos e diabéticos</vt:lpstr>
      <vt:lpstr>Objetivo: Promover a saúde de hipertensos e diabéticos</vt:lpstr>
      <vt:lpstr>Discussão</vt:lpstr>
      <vt:lpstr>Importância da intervenção para o serviço:</vt:lpstr>
      <vt:lpstr>Importância da intervenção para a comunidade:</vt:lpstr>
      <vt:lpstr>Reflexão sobre o processo de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do Programa de Atenção aos Hipertensos e ou Diabéticos da UBS Aparecida, no município de Antônio Prado, RS.</dc:title>
  <dc:creator>Lucas</dc:creator>
  <cp:lastModifiedBy>Lucas</cp:lastModifiedBy>
  <cp:revision>53</cp:revision>
  <dcterms:created xsi:type="dcterms:W3CDTF">2015-01-16T17:09:37Z</dcterms:created>
  <dcterms:modified xsi:type="dcterms:W3CDTF">2015-01-22T22:19:34Z</dcterms:modified>
</cp:coreProperties>
</file>