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82" r:id="rId14"/>
    <p:sldId id="280" r:id="rId15"/>
    <p:sldId id="281" r:id="rId16"/>
    <p:sldId id="277" r:id="rId17"/>
    <p:sldId id="286" r:id="rId18"/>
    <p:sldId id="283" r:id="rId19"/>
    <p:sldId id="273" r:id="rId20"/>
    <p:sldId id="285" r:id="rId21"/>
    <p:sldId id="271" r:id="rId22"/>
    <p:sldId id="272" r:id="rId23"/>
    <p:sldId id="278" r:id="rId24"/>
    <p:sldId id="284" r:id="rId25"/>
    <p:sldId id="267" r:id="rId26"/>
    <p:sldId id="268" r:id="rId27"/>
    <p:sldId id="289" r:id="rId28"/>
    <p:sldId id="265" r:id="rId29"/>
    <p:sldId id="26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9" autoAdjust="0"/>
    <p:restoredTop sz="94638" autoAdjust="0"/>
  </p:normalViewPr>
  <p:slideViewPr>
    <p:cSldViewPr>
      <p:cViewPr>
        <p:scale>
          <a:sx n="100" d="100"/>
          <a:sy n="10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complementa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ownloads\planilha%20final%20gabriela%2011-09-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complement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esktop\TCC%20GABI%20UFPEL\planilha%20final%20gabriela%2027-07-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a\Downloads\planilha%20final%20gabriela%2011-09-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Andreia%20-%20Geral\Documentos\EAD_ESF\Turma%202\Alunos\Gabriela%20Silva\planilha%20final%20gabriela%2027-07-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b="1" dirty="0"/>
              <a:t>Cobertura do programa de pré-natal na UBS</a:t>
            </a:r>
          </a:p>
        </c:rich>
      </c:tx>
      <c:layout>
        <c:manualLayout>
          <c:xMode val="edge"/>
          <c:yMode val="edge"/>
          <c:x val="0.20379243776705269"/>
          <c:y val="7.979089892629202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21830471828023"/>
          <c:y val="0.27743225665358279"/>
          <c:w val="0.87008041192303265"/>
          <c:h val="0.586729529075317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Cobertura do programa de pré-natal na UBS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0.45109895383434317</c:v>
                </c:pt>
                <c:pt idx="1">
                  <c:v>0.49908820424225447</c:v>
                </c:pt>
                <c:pt idx="2">
                  <c:v>0.59506670505806336</c:v>
                </c:pt>
                <c:pt idx="3">
                  <c:v>0.70064305595546594</c:v>
                </c:pt>
              </c:numCache>
            </c:numRef>
          </c:val>
        </c:ser>
        <c:axId val="64209280"/>
        <c:axId val="64210816"/>
      </c:barChart>
      <c:catAx>
        <c:axId val="64209280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210816"/>
        <c:crossesAt val="0"/>
        <c:auto val="1"/>
        <c:lblAlgn val="ctr"/>
        <c:lblOffset val="100"/>
        <c:tickLblSkip val="1"/>
        <c:tickMarkSkip val="1"/>
      </c:catAx>
      <c:valAx>
        <c:axId val="64210816"/>
        <c:scaling>
          <c:orientation val="minMax"/>
          <c:max val="1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209280"/>
        <c:crossesAt val="1"/>
        <c:crossBetween val="between"/>
        <c:majorUnit val="0.2"/>
        <c:minorUnit val="4.000000000000011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noFill/>
    <a:ln w="12700">
      <a:solidFill>
        <a:srgbClr val="808080"/>
      </a:solidFill>
      <a:prstDash val="solid"/>
    </a:ln>
    <a:effectLst>
      <a:outerShdw blurRad="50800" dist="50800" dir="5400000" algn="ctr" rotWithShape="0">
        <a:schemeClr val="accent2">
          <a:lumMod val="75000"/>
        </a:scheme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Proporção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gestantes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com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registro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saúde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atualizado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da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última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consulta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Plan1!$A$7</c:f>
              <c:strCache>
                <c:ptCount val="1"/>
                <c:pt idx="0">
                  <c:v>Proporção de gestantes com registro de saúde atualizado da última consulta </c:v>
                </c:pt>
              </c:strCache>
            </c:strRef>
          </c:tx>
          <c:spPr>
            <a:solidFill>
              <a:srgbClr val="7598D9"/>
            </a:solidFill>
            <a:ln>
              <a:solidFill>
                <a:schemeClr val="bg1"/>
              </a:solidFill>
            </a:ln>
          </c:spPr>
          <c:cat>
            <c:strRef>
              <c:f>Plan1!$B$6:$E$6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Plan1!$B$7:$E$7</c:f>
              <c:numCache>
                <c:formatCode>0.00%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4005120"/>
        <c:axId val="74019200"/>
      </c:barChart>
      <c:catAx>
        <c:axId val="74005120"/>
        <c:scaling>
          <c:orientation val="minMax"/>
        </c:scaling>
        <c:axPos val="b"/>
        <c:tickLblPos val="nextTo"/>
        <c:crossAx val="74019200"/>
        <c:crosses val="autoZero"/>
        <c:auto val="1"/>
        <c:lblAlgn val="ctr"/>
        <c:lblOffset val="100"/>
      </c:catAx>
      <c:valAx>
        <c:axId val="74019200"/>
        <c:scaling>
          <c:orientation val="minMax"/>
        </c:scaling>
        <c:axPos val="l"/>
        <c:majorGridlines/>
        <c:numFmt formatCode="0.00%" sourceLinked="1"/>
        <c:tickLblPos val="nextTo"/>
        <c:crossAx val="7400512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com consultas em dia de acordo com os períodos preconizados pelo protocolo </a:t>
            </a:r>
          </a:p>
        </c:rich>
      </c:tx>
      <c:layout>
        <c:manualLayout>
          <c:xMode val="edge"/>
          <c:yMode val="edge"/>
          <c:x val="0.11950532309274241"/>
          <c:y val="6.48492849317013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50000957909459"/>
          <c:y val="0.37514594766563281"/>
          <c:w val="0.84147882062188228"/>
          <c:h val="0.4888773562395641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consultas em dia de acordo com os períodos preconizados pelo protocolo 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0.72340425531914965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4049408"/>
        <c:axId val="74050944"/>
      </c:barChart>
      <c:catAx>
        <c:axId val="74049408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050944"/>
        <c:crossesAt val="0"/>
        <c:auto val="1"/>
        <c:lblAlgn val="ctr"/>
        <c:lblOffset val="100"/>
        <c:tickLblSkip val="1"/>
        <c:tickMarkSkip val="1"/>
      </c:catAx>
      <c:valAx>
        <c:axId val="74050944"/>
        <c:scaling>
          <c:orientation val="minMax"/>
          <c:max val="1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049408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com início do pré-natal no primeiro trimestre de gestação</a:t>
            </a:r>
          </a:p>
        </c:rich>
      </c:tx>
      <c:layout>
        <c:manualLayout>
          <c:xMode val="edge"/>
          <c:yMode val="edge"/>
          <c:x val="0.13227761661591267"/>
          <c:y val="6.488161646212971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76487102555218"/>
          <c:y val="0.30208479148440326"/>
          <c:w val="0.85299887804160479"/>
          <c:h val="0.5949085010207055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início do pré-natal no primeiro trimestre de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0.72340425531914965</c:v>
                </c:pt>
                <c:pt idx="1">
                  <c:v>0.75000000000000444</c:v>
                </c:pt>
                <c:pt idx="2">
                  <c:v>0.79032258064516059</c:v>
                </c:pt>
                <c:pt idx="3">
                  <c:v>0.82191780821918359</c:v>
                </c:pt>
              </c:numCache>
            </c:numRef>
          </c:val>
        </c:ser>
        <c:axId val="74061696"/>
        <c:axId val="74063232"/>
      </c:barChart>
      <c:catAx>
        <c:axId val="74061696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063232"/>
        <c:crossesAt val="0"/>
        <c:auto val="1"/>
        <c:lblAlgn val="ctr"/>
        <c:lblOffset val="100"/>
        <c:tickLblSkip val="1"/>
        <c:tickMarkSkip val="1"/>
      </c:catAx>
      <c:valAx>
        <c:axId val="74063232"/>
        <c:scaling>
          <c:orientation val="minMax"/>
          <c:max val="1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061696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com prescrição de suplementação de sulfato ferroso conforme protocolo</a:t>
            </a:r>
          </a:p>
        </c:rich>
      </c:tx>
      <c:layout>
        <c:manualLayout>
          <c:xMode val="edge"/>
          <c:yMode val="edge"/>
          <c:x val="0.12064260294319785"/>
          <c:y val="6.260369183658848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220572838231362"/>
          <c:y val="0.31911170954931978"/>
          <c:w val="0.86552156390287283"/>
          <c:h val="0.535312082272237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com prescrição de suplementação de sulfato ferroso conforme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0.97872340425532378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4136576"/>
        <c:axId val="74142464"/>
      </c:barChart>
      <c:catAx>
        <c:axId val="74136576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42464"/>
        <c:crossesAt val="0"/>
        <c:auto val="1"/>
        <c:lblAlgn val="ctr"/>
        <c:lblOffset val="100"/>
        <c:tickLblSkip val="1"/>
        <c:tickMarkSkip val="1"/>
      </c:catAx>
      <c:valAx>
        <c:axId val="74142464"/>
        <c:scaling>
          <c:orientation val="minMax"/>
          <c:max val="1"/>
          <c:min val="0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36576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dirty="0"/>
              <a:t>Proporção de gestantes com prescrição de suplementação de ácido fólico conforme protocolo</a:t>
            </a:r>
          </a:p>
        </c:rich>
      </c:tx>
      <c:layout>
        <c:manualLayout>
          <c:xMode val="edge"/>
          <c:yMode val="edge"/>
          <c:x val="0.11445722162427538"/>
          <c:y val="8.491474825188856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58224286712362"/>
          <c:y val="0.33420568612129592"/>
          <c:w val="0.85009346853226053"/>
          <c:h val="0.5350780389092585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com prescrição de suplementação de sulfato ferroso conforme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0.978723404255324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4183808"/>
        <c:axId val="74185344"/>
      </c:barChart>
      <c:catAx>
        <c:axId val="74183808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85344"/>
        <c:crossesAt val="0"/>
        <c:auto val="1"/>
        <c:lblAlgn val="ctr"/>
        <c:lblOffset val="100"/>
        <c:tickLblSkip val="1"/>
        <c:tickMarkSkip val="1"/>
      </c:catAx>
      <c:valAx>
        <c:axId val="74185344"/>
        <c:scaling>
          <c:orientation val="minMax"/>
          <c:max val="1"/>
          <c:min val="0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83808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com TODOS exames laboratoriais preconizados para  primeira consulta</a:t>
            </a:r>
          </a:p>
        </c:rich>
      </c:tx>
      <c:layout>
        <c:manualLayout>
          <c:xMode val="edge"/>
          <c:yMode val="edge"/>
          <c:x val="0.13087867607213372"/>
          <c:y val="5.926470588235296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092815372943732"/>
          <c:y val="0.32799251196542117"/>
          <c:w val="0.8576100877875007"/>
          <c:h val="0.5501775513354948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gestantes com TODOS exames laboratoriais preconizados para  primeira consulta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Indicadores!$D$38:$G$38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Indicadores!$D$39:$G$39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3962624"/>
        <c:axId val="73964160"/>
      </c:barChart>
      <c:catAx>
        <c:axId val="73962624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964160"/>
        <c:crossesAt val="0"/>
        <c:auto val="1"/>
        <c:lblAlgn val="ctr"/>
        <c:lblOffset val="100"/>
        <c:tickLblSkip val="1"/>
        <c:tickMarkSkip val="1"/>
      </c:catAx>
      <c:valAx>
        <c:axId val="73964160"/>
        <c:scaling>
          <c:orientation val="minMax"/>
          <c:max val="1"/>
          <c:min val="0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962624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que receberam orientação sobre riscos do tabagismo, álcool e drogas</a:t>
            </a:r>
          </a:p>
        </c:rich>
      </c:tx>
      <c:layout>
        <c:manualLayout>
          <c:xMode val="edge"/>
          <c:yMode val="edge"/>
          <c:x val="0.11248960190136655"/>
          <c:y val="6.585136648128775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185986778390593"/>
          <c:y val="0.28671512214819223"/>
          <c:w val="0.86808576735394705"/>
          <c:h val="0.606353174384670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Indicadores!$C$74</c:f>
              <c:strCache>
                <c:ptCount val="1"/>
                <c:pt idx="0">
                  <c:v>Proporção de gestantes que receberam orientação sobre riscos do tabagismo, álcool e drogas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Indicadores!$D$73:$G$73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Indicadores!$D$74:$G$74</c:f>
              <c:numCache>
                <c:formatCode>0.0%</c:formatCode>
                <c:ptCount val="4"/>
                <c:pt idx="0">
                  <c:v>0.87234042553191493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3980928"/>
        <c:axId val="75309824"/>
      </c:barChart>
      <c:catAx>
        <c:axId val="73980928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309824"/>
        <c:crossesAt val="0"/>
        <c:auto val="1"/>
        <c:lblAlgn val="ctr"/>
        <c:lblOffset val="100"/>
        <c:tickLblSkip val="1"/>
        <c:tickMarkSkip val="1"/>
      </c:catAx>
      <c:valAx>
        <c:axId val="75309824"/>
        <c:scaling>
          <c:orientation val="minMax"/>
          <c:max val="1"/>
          <c:min val="0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980928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com orientação sobre anticoncepção para o período pós-parto</a:t>
            </a:r>
          </a:p>
        </c:rich>
      </c:tx>
      <c:layout>
        <c:manualLayout>
          <c:xMode val="edge"/>
          <c:yMode val="edge"/>
          <c:x val="0.13491165456169993"/>
          <c:y val="6.159873125400009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123456790123574"/>
          <c:y val="0.3132697105441325"/>
          <c:w val="0.87628416818268051"/>
          <c:h val="0.5413616760802426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gestantes com orientação sobre anticoncepção para o período pós-parto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0.87234042553191493</c:v>
                </c:pt>
                <c:pt idx="1">
                  <c:v>0.90384615384615352</c:v>
                </c:pt>
                <c:pt idx="2">
                  <c:v>0.9193548387096776</c:v>
                </c:pt>
                <c:pt idx="3">
                  <c:v>0.91780821917808952</c:v>
                </c:pt>
              </c:numCache>
            </c:numRef>
          </c:val>
        </c:ser>
        <c:axId val="75332608"/>
        <c:axId val="75342592"/>
      </c:barChart>
      <c:catAx>
        <c:axId val="75332608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342592"/>
        <c:crossesAt val="0"/>
        <c:auto val="1"/>
        <c:lblAlgn val="ctr"/>
        <c:lblOffset val="100"/>
        <c:tickLblSkip val="1"/>
        <c:tickMarkSkip val="1"/>
      </c:catAx>
      <c:valAx>
        <c:axId val="75342592"/>
        <c:scaling>
          <c:orientation val="minMax"/>
          <c:max val="1"/>
          <c:min val="0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332608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com exame ginecológico em dia</a:t>
            </a:r>
          </a:p>
        </c:rich>
      </c:tx>
      <c:layout>
        <c:manualLayout>
          <c:xMode val="edge"/>
          <c:yMode val="edge"/>
          <c:x val="0.11605436167674398"/>
          <c:y val="9.673284957027526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959401351426841"/>
          <c:y val="0.30065524162420881"/>
          <c:w val="0.84590667946003861"/>
          <c:h val="0.5568643919510055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exame ginecológico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0.55319148936170215</c:v>
                </c:pt>
                <c:pt idx="1">
                  <c:v>0.92307692307692257</c:v>
                </c:pt>
                <c:pt idx="2">
                  <c:v>0.9193548387096776</c:v>
                </c:pt>
                <c:pt idx="3">
                  <c:v>0.91780821917808952</c:v>
                </c:pt>
              </c:numCache>
            </c:numRef>
          </c:val>
        </c:ser>
        <c:axId val="75440128"/>
        <c:axId val="75441664"/>
      </c:barChart>
      <c:catAx>
        <c:axId val="75440128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441664"/>
        <c:crossesAt val="0"/>
        <c:auto val="1"/>
        <c:lblAlgn val="ctr"/>
        <c:lblOffset val="100"/>
        <c:tickLblSkip val="1"/>
        <c:tickMarkSkip val="1"/>
      </c:catAx>
      <c:valAx>
        <c:axId val="75441664"/>
        <c:scaling>
          <c:orientation val="minMax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440128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com a vacina antitetânica em dia</a:t>
            </a:r>
          </a:p>
        </c:rich>
      </c:tx>
      <c:layout>
        <c:manualLayout>
          <c:xMode val="edge"/>
          <c:yMode val="edge"/>
          <c:x val="0.16962788089550004"/>
          <c:y val="7.381378532502719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37473435210192"/>
          <c:y val="0.31768775890965928"/>
          <c:w val="0.86034483571061693"/>
          <c:h val="0.548032339331077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Indicadores!$C$44</c:f>
              <c:strCache>
                <c:ptCount val="1"/>
                <c:pt idx="0">
                  <c:v>Proporção de gestantes com a vacina antitetânica em dia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strRef>
              <c:f>Indicadores!$D$43:$G$43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Indicadores!$D$44:$G$44</c:f>
              <c:numCache>
                <c:formatCode>0.0%</c:formatCode>
                <c:ptCount val="4"/>
                <c:pt idx="0">
                  <c:v>0.80851063829787262</c:v>
                </c:pt>
                <c:pt idx="1">
                  <c:v>0.92307692307692257</c:v>
                </c:pt>
                <c:pt idx="2">
                  <c:v>1</c:v>
                </c:pt>
                <c:pt idx="3">
                  <c:v>0.91780821917808952</c:v>
                </c:pt>
              </c:numCache>
            </c:numRef>
          </c:val>
        </c:ser>
        <c:axId val="74159232"/>
        <c:axId val="74160768"/>
      </c:barChart>
      <c:catAx>
        <c:axId val="74159232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60768"/>
        <c:crossesAt val="0"/>
        <c:auto val="1"/>
        <c:lblAlgn val="ctr"/>
        <c:lblOffset val="100"/>
        <c:tickLblSkip val="1"/>
        <c:tickMarkSkip val="1"/>
      </c:catAx>
      <c:valAx>
        <c:axId val="74160768"/>
        <c:scaling>
          <c:orientation val="minMax"/>
          <c:max val="1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59232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Proporção de gestantes com primeira consulta odontológica</a:t>
            </a:r>
          </a:p>
        </c:rich>
      </c:tx>
      <c:layout>
        <c:manualLayout>
          <c:xMode val="edge"/>
          <c:yMode val="edge"/>
          <c:x val="0.12591495422604221"/>
          <c:y val="6.39396981999679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108807953776085"/>
          <c:y val="0.28137357830271542"/>
          <c:w val="0.88599204251412522"/>
          <c:h val="0.593779527559055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Indicadores!$C$88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Indicadores!$D$87:$G$87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Indicadores!$D$88:$G$88</c:f>
              <c:numCache>
                <c:formatCode>0.0%</c:formatCode>
                <c:ptCount val="4"/>
                <c:pt idx="0">
                  <c:v>0.23994625203954431</c:v>
                </c:pt>
                <c:pt idx="1">
                  <c:v>0.2495441021211274</c:v>
                </c:pt>
                <c:pt idx="2">
                  <c:v>0.29753335252903329</c:v>
                </c:pt>
                <c:pt idx="3">
                  <c:v>0.39351185334485661</c:v>
                </c:pt>
              </c:numCache>
            </c:numRef>
          </c:val>
        </c:ser>
        <c:axId val="73266304"/>
        <c:axId val="73267840"/>
      </c:barChart>
      <c:catAx>
        <c:axId val="73266304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267840"/>
        <c:crossesAt val="0"/>
        <c:auto val="1"/>
        <c:lblAlgn val="ctr"/>
        <c:lblOffset val="100"/>
        <c:tickLblSkip val="1"/>
        <c:tickMarkSkip val="1"/>
      </c:catAx>
      <c:valAx>
        <c:axId val="73267840"/>
        <c:scaling>
          <c:orientation val="minMax"/>
          <c:max val="1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266304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/>
            </a:pPr>
            <a:r>
              <a:rPr lang="pt-BR" sz="1400" b="1" i="0" baseline="0" dirty="0">
                <a:latin typeface="Calibri" pitchFamily="34" charset="0"/>
                <a:cs typeface="Calibri" pitchFamily="34" charset="0"/>
              </a:rPr>
              <a:t>Proporção de gestantes com vacina contra a hepatite B em dia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0703744311621766"/>
          <c:y val="0.2653503740230117"/>
          <c:w val="0.86658139843178461"/>
          <c:h val="0.6216768977894067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0.85106382978723039</c:v>
                </c:pt>
                <c:pt idx="1">
                  <c:v>0.92307692307692257</c:v>
                </c:pt>
                <c:pt idx="2">
                  <c:v>0.9193548387096776</c:v>
                </c:pt>
                <c:pt idx="3">
                  <c:v>0.9178082191780863</c:v>
                </c:pt>
              </c:numCache>
            </c:numRef>
          </c:val>
        </c:ser>
        <c:axId val="75477760"/>
        <c:axId val="75479296"/>
      </c:barChart>
      <c:catAx>
        <c:axId val="75477760"/>
        <c:scaling>
          <c:orientation val="minMax"/>
        </c:scaling>
        <c:axPos val="b"/>
        <c:tickLblPos val="nextTo"/>
        <c:crossAx val="75479296"/>
        <c:crosses val="autoZero"/>
        <c:auto val="1"/>
        <c:lblAlgn val="ctr"/>
        <c:lblOffset val="100"/>
      </c:catAx>
      <c:valAx>
        <c:axId val="7547929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75477760"/>
        <c:crosses val="autoZero"/>
        <c:crossBetween val="between"/>
        <c:majorUnit val="0.2"/>
        <c:minorUnit val="4.0000000000000022E-2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/>
            </a:pPr>
            <a:r>
              <a:rPr lang="pt-BR" dirty="0">
                <a:latin typeface="Calibri" pitchFamily="34" charset="0"/>
                <a:cs typeface="Calibri" pitchFamily="34" charset="0"/>
              </a:rPr>
              <a:t>Proporção de gestantes com exame bucal de cárie e doença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periodontal</a:t>
            </a:r>
            <a:endParaRPr lang="pt-BR" dirty="0">
              <a:latin typeface="Calibri" pitchFamily="34" charset="0"/>
              <a:cs typeface="Calibri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Plan1!$A$2</c:f>
              <c:strCache>
                <c:ptCount val="1"/>
                <c:pt idx="0">
                  <c:v>Proporção de gestantes com exame bucal de cárie e doença periodontal</c:v>
                </c:pt>
              </c:strCache>
            </c:strRef>
          </c:tx>
          <c:spPr>
            <a:solidFill>
              <a:srgbClr val="7598D9"/>
            </a:solidFill>
          </c:spPr>
          <c:trendline>
            <c:trendlineType val="linear"/>
          </c:trendline>
          <c:cat>
            <c:strRef>
              <c:f>Plan1!$B$1:$E$1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Plan1!$B$2:$E$2</c:f>
              <c:numCache>
                <c:formatCode>0.00%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3295744"/>
        <c:axId val="73297280"/>
      </c:barChart>
      <c:catAx>
        <c:axId val="73295744"/>
        <c:scaling>
          <c:orientation val="minMax"/>
        </c:scaling>
        <c:axPos val="b"/>
        <c:tickLblPos val="nextTo"/>
        <c:crossAx val="73297280"/>
        <c:crosses val="autoZero"/>
        <c:auto val="1"/>
        <c:lblAlgn val="ctr"/>
        <c:lblOffset val="100"/>
      </c:catAx>
      <c:valAx>
        <c:axId val="73297280"/>
        <c:scaling>
          <c:orientation val="minMax"/>
        </c:scaling>
        <c:axPos val="l"/>
        <c:majorGridlines/>
        <c:numFmt formatCode="0.00%" sourceLinked="1"/>
        <c:tickLblPos val="nextTo"/>
        <c:crossAx val="73295744"/>
        <c:crosses val="autoZero"/>
        <c:crossBetween val="between"/>
      </c:valAx>
    </c:plotArea>
    <c:plotVisOnly val="1"/>
    <c:dispBlanksAs val="gap"/>
  </c:chart>
  <c:spPr>
    <a:ln>
      <a:solidFill>
        <a:srgbClr val="808080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vi-VN"/>
              <a:t>Proporção de gestantes com orientação sobre higiene bucal e prevenção de cárie</a:t>
            </a:r>
          </a:p>
        </c:rich>
      </c:tx>
      <c:layout>
        <c:manualLayout>
          <c:xMode val="edge"/>
          <c:yMode val="edge"/>
          <c:x val="0.17378831168522396"/>
          <c:y val="5.614043997341529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565217391304249"/>
          <c:y val="0.32952942793152262"/>
          <c:w val="0.82956521739130462"/>
          <c:h val="0.509069584105806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Indicadores!$C$118</c:f>
              <c:strCache>
                <c:ptCount val="1"/>
                <c:pt idx="0">
                  <c:v>Proporção de gestantes com orientação sobre higiene bucal e prevenção de cárie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Indicadores!$D$117:$G$117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Indicadores!$D$118:$G$118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3413376"/>
        <c:axId val="73414912"/>
      </c:barChart>
      <c:catAx>
        <c:axId val="73413376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14912"/>
        <c:crossesAt val="0"/>
        <c:auto val="1"/>
        <c:lblAlgn val="ctr"/>
        <c:lblOffset val="100"/>
        <c:tickLblSkip val="1"/>
        <c:tickMarkSkip val="1"/>
      </c:catAx>
      <c:valAx>
        <c:axId val="73414912"/>
        <c:scaling>
          <c:orientation val="minMax"/>
          <c:max val="1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13376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/>
            </a:pPr>
            <a:r>
              <a:rPr lang="pt-BR" sz="1400" b="1" i="0" u="none" strike="noStrike" baseline="0" dirty="0">
                <a:latin typeface="Calibri" pitchFamily="34" charset="0"/>
                <a:cs typeface="Calibri" pitchFamily="34" charset="0"/>
              </a:rPr>
              <a:t>Proporção de gestantes com avaliação de risco para saúde bucal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</c:rich>
      </c:tx>
      <c:overlay val="1"/>
    </c:title>
    <c:plotArea>
      <c:layout>
        <c:manualLayout>
          <c:layoutTarget val="inner"/>
          <c:xMode val="edge"/>
          <c:yMode val="edge"/>
          <c:x val="0.12326955750249528"/>
          <c:y val="0.21499935970060477"/>
          <c:w val="0.85194171010314579"/>
          <c:h val="0.638423400537753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7598D9"/>
            </a:solidFill>
          </c:spPr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3446144"/>
        <c:axId val="73447680"/>
      </c:barChart>
      <c:catAx>
        <c:axId val="73446144"/>
        <c:scaling>
          <c:orientation val="minMax"/>
        </c:scaling>
        <c:axPos val="b"/>
        <c:tickLblPos val="nextTo"/>
        <c:crossAx val="73447680"/>
        <c:crosses val="autoZero"/>
        <c:auto val="1"/>
        <c:lblAlgn val="ctr"/>
        <c:lblOffset val="100"/>
      </c:catAx>
      <c:valAx>
        <c:axId val="73447680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73446144"/>
        <c:crosses val="autoZero"/>
        <c:crossBetween val="between"/>
      </c:valAx>
    </c:plotArea>
    <c:plotVisOnly val="1"/>
  </c:chart>
  <c:spPr>
    <a:ln>
      <a:solidFill>
        <a:prstClr val="black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que receberam orientação sobre aleitamento materno exclusivo</a:t>
            </a:r>
          </a:p>
        </c:rich>
      </c:tx>
      <c:layout>
        <c:manualLayout>
          <c:xMode val="edge"/>
          <c:yMode val="edge"/>
          <c:x val="0.17223649675369693"/>
          <c:y val="8.216165287031423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79421651241089"/>
          <c:y val="0.32479209329603037"/>
          <c:w val="0.862056453469637"/>
          <c:h val="0.5306236720410010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Indicadores!$C$64</c:f>
              <c:strCache>
                <c:ptCount val="1"/>
                <c:pt idx="0">
                  <c:v>Proporção de gestantes que receberam orientação sobre aleitamento materno exclusivo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strRef>
              <c:f>Indicadores!$D$63:$G$63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Indicadores!$D$64:$G$64</c:f>
              <c:numCache>
                <c:formatCode>0.0%</c:formatCode>
                <c:ptCount val="4"/>
                <c:pt idx="0">
                  <c:v>0.87234042553191493</c:v>
                </c:pt>
                <c:pt idx="1">
                  <c:v>0.92307692307692257</c:v>
                </c:pt>
                <c:pt idx="2">
                  <c:v>0.9193548387096776</c:v>
                </c:pt>
                <c:pt idx="3">
                  <c:v>1</c:v>
                </c:pt>
              </c:numCache>
            </c:numRef>
          </c:val>
        </c:ser>
        <c:axId val="73456640"/>
        <c:axId val="73888512"/>
      </c:barChart>
      <c:catAx>
        <c:axId val="73456640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888512"/>
        <c:crossesAt val="0"/>
        <c:auto val="1"/>
        <c:lblAlgn val="ctr"/>
        <c:lblOffset val="100"/>
        <c:tickLblSkip val="1"/>
        <c:tickMarkSkip val="1"/>
      </c:catAx>
      <c:valAx>
        <c:axId val="73888512"/>
        <c:scaling>
          <c:orientation val="minMax"/>
          <c:max val="1"/>
          <c:min val="0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56640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/>
            </a:pPr>
            <a:r>
              <a:rPr lang="pt-BR" sz="1400" dirty="0">
                <a:latin typeface="Calibri" pitchFamily="34" charset="0"/>
                <a:cs typeface="Calibri" pitchFamily="34" charset="0"/>
              </a:rPr>
              <a:t>Proporção de gestantes que receberam orientação nutricional</a:t>
            </a:r>
          </a:p>
        </c:rich>
      </c:tx>
      <c:layout>
        <c:manualLayout>
          <c:xMode val="edge"/>
          <c:yMode val="edge"/>
          <c:x val="0.18291853336565042"/>
          <c:y val="4.4328226632674952E-2"/>
        </c:manualLayout>
      </c:layout>
    </c:title>
    <c:plotArea>
      <c:layout>
        <c:manualLayout>
          <c:layoutTarget val="inner"/>
          <c:xMode val="edge"/>
          <c:yMode val="edge"/>
          <c:x val="0.11825621620619071"/>
          <c:y val="0.26046177821522332"/>
          <c:w val="0.86023835359803258"/>
          <c:h val="0.6197047244094541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Indicadores!$C$58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7598D9"/>
            </a:solidFill>
          </c:spPr>
          <c:cat>
            <c:strRef>
              <c:f>Indicadores!$D$57:$G$57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Indicadores!$D$58:$G$58</c:f>
              <c:numCache>
                <c:formatCode>0.0%</c:formatCode>
                <c:ptCount val="4"/>
                <c:pt idx="0">
                  <c:v>0.87234042553191493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73917952"/>
        <c:axId val="73919488"/>
      </c:barChart>
      <c:catAx>
        <c:axId val="739179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919488"/>
        <c:crossesAt val="0"/>
        <c:auto val="1"/>
        <c:lblAlgn val="ctr"/>
        <c:lblOffset val="100"/>
        <c:tickLblSkip val="1"/>
        <c:tickMarkSkip val="1"/>
      </c:catAx>
      <c:valAx>
        <c:axId val="7391948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917952"/>
        <c:crossesAt val="1"/>
        <c:crossBetween val="between"/>
        <c:majorUnit val="0.2"/>
      </c:valAx>
    </c:plotArea>
    <c:plotVisOnly val="1"/>
    <c:dispBlanksAs val="gap"/>
  </c:chart>
  <c:spPr>
    <a:ln>
      <a:solidFill>
        <a:prstClr val="black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que receberam orientação sobre cuidados com o recém-nascido</a:t>
            </a:r>
          </a:p>
        </c:rich>
      </c:tx>
      <c:layout>
        <c:manualLayout>
          <c:xMode val="edge"/>
          <c:yMode val="edge"/>
          <c:x val="0.17218084063961381"/>
          <c:y val="6.084484065247165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86191049962171"/>
          <c:y val="0.32494759583623717"/>
          <c:w val="0.84895377401668204"/>
          <c:h val="0.5504351241809055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Indicadores!$D$69:$G$69</c:f>
              <c:numCache>
                <c:formatCode>0.0%</c:formatCode>
                <c:ptCount val="4"/>
                <c:pt idx="0">
                  <c:v>0.85106382978722783</c:v>
                </c:pt>
                <c:pt idx="1">
                  <c:v>0.92307692307692257</c:v>
                </c:pt>
                <c:pt idx="2">
                  <c:v>0.9193548387096776</c:v>
                </c:pt>
                <c:pt idx="3">
                  <c:v>0.91780821917808952</c:v>
                </c:pt>
              </c:numCache>
            </c:numRef>
          </c:val>
        </c:ser>
        <c:axId val="65959424"/>
        <c:axId val="65960960"/>
      </c:barChart>
      <c:catAx>
        <c:axId val="65959424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60960"/>
        <c:crossesAt val="0"/>
        <c:auto val="1"/>
        <c:lblAlgn val="ctr"/>
        <c:lblOffset val="100"/>
        <c:tickLblSkip val="1"/>
        <c:tickMarkSkip val="1"/>
      </c:catAx>
      <c:valAx>
        <c:axId val="65960960"/>
        <c:scaling>
          <c:orientation val="minMax"/>
          <c:max val="1"/>
          <c:min val="0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59424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/>
              <a:t>Proporção de gestantes com tratamento odontológico concluído</a:t>
            </a:r>
          </a:p>
        </c:rich>
      </c:tx>
      <c:layout>
        <c:manualLayout>
          <c:xMode val="edge"/>
          <c:yMode val="edge"/>
          <c:x val="0.12820219144673162"/>
          <c:y val="7.122827217352546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402168953765015"/>
          <c:y val="0.29231243500223203"/>
          <c:w val="0.87133986231146165"/>
          <c:h val="0.5619870747288664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Indicadores!$C$111</c:f>
              <c:strCache>
                <c:ptCount val="1"/>
                <c:pt idx="0">
                  <c:v>Proporção de gestantes com tratamento odontológico concluído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Indicadores!$D$110:$G$110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Indicadores!$D$111:$G$111</c:f>
              <c:numCache>
                <c:formatCode>0.0%</c:formatCode>
                <c:ptCount val="4"/>
                <c:pt idx="0">
                  <c:v>0.28000000000000008</c:v>
                </c:pt>
                <c:pt idx="1">
                  <c:v>0.26923076923076938</c:v>
                </c:pt>
                <c:pt idx="2">
                  <c:v>0.25806451612903231</c:v>
                </c:pt>
                <c:pt idx="3">
                  <c:v>0.31707317073170732</c:v>
                </c:pt>
              </c:numCache>
            </c:numRef>
          </c:val>
        </c:ser>
        <c:axId val="65981056"/>
        <c:axId val="65986944"/>
      </c:barChart>
      <c:catAx>
        <c:axId val="65981056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86944"/>
        <c:crossesAt val="0"/>
        <c:auto val="1"/>
        <c:lblAlgn val="ctr"/>
        <c:lblOffset val="100"/>
        <c:tickLblSkip val="1"/>
        <c:tickMarkSkip val="1"/>
      </c:catAx>
      <c:valAx>
        <c:axId val="65986944"/>
        <c:scaling>
          <c:orientation val="minMax"/>
          <c:max val="1"/>
        </c:scaling>
        <c:axPos val="l"/>
        <c:majorGridlines>
          <c:spPr>
            <a:ln w="12700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81056"/>
        <c:crossesAt val="1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3/1/2014</a:t>
            </a:fld>
            <a:endParaRPr lang="en-US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3/1/2014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3/1/2014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3/1/2014</a:t>
            </a:fld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3/1/2014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3/1/2014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3/1/2014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3/1/2014</a:t>
            </a:fld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3/1/2014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3/1/2014</a:t>
            </a:fld>
            <a:endParaRPr lang="en-US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3/1/2014</a:t>
            </a:fld>
            <a:endParaRPr lang="en-US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46" y="292893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ATENÇÃO EM SAÚDE BUCAL NO PRÉ-NATAL DA UNIDADE DE SAÚDE DA FAMÍLIA PARQUE ESPERANÇA I E II, BELFORD ROXO, RJ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56895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Especializanda: Gabriela Silva dos Santos</a:t>
            </a: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Orientadora: Andreia Morales Cascaes                                                             </a:t>
            </a: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Turma: 2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71480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Projeto desenvolvido na USF Parque Esperança entre setembro de 2012 e janeiro de 2013</a:t>
            </a:r>
          </a:p>
          <a:p>
            <a:r>
              <a:rPr lang="pt-BR" dirty="0" smtClean="0"/>
              <a:t>População alvo: gestantes da área de abrangência de Parque Esperança, Belford Roxo, RJ, cadastradas no programa.</a:t>
            </a:r>
          </a:p>
          <a:p>
            <a:r>
              <a:rPr lang="pt-BR" dirty="0" smtClean="0"/>
              <a:t>Protocolo do município e do MS para gestantes de baixo risco e Caderno de Atenção Básica, Saúde Bucal n.17 do MS.</a:t>
            </a:r>
          </a:p>
          <a:p>
            <a:r>
              <a:rPr lang="pt-BR" dirty="0" smtClean="0"/>
              <a:t>Ações planejadas em 4 eixos pedagógicos: OGS, QPC, EP e MA.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500166" y="2786058"/>
          <a:ext cx="6072230" cy="360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 explicativo retangular 6"/>
          <p:cNvSpPr/>
          <p:nvPr/>
        </p:nvSpPr>
        <p:spPr>
          <a:xfrm>
            <a:off x="4929190" y="500042"/>
            <a:ext cx="3500462" cy="18573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b="1" dirty="0" smtClean="0"/>
              <a:t>Meta esperada</a:t>
            </a:r>
          </a:p>
          <a:p>
            <a:pPr algn="ctr"/>
            <a:r>
              <a:rPr lang="pt-BR" b="1" dirty="0" smtClean="0"/>
              <a:t>Cadastrar 100% das gestantes 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Meta alcançada</a:t>
            </a:r>
          </a:p>
          <a:p>
            <a:pPr algn="ctr"/>
            <a:r>
              <a:rPr lang="pt-BR" b="1" dirty="0" smtClean="0"/>
              <a:t>70% </a:t>
            </a:r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1357290" y="2571744"/>
          <a:ext cx="6215106" cy="351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 explicativo retangular 3"/>
          <p:cNvSpPr/>
          <p:nvPr/>
        </p:nvSpPr>
        <p:spPr>
          <a:xfrm>
            <a:off x="4500562" y="428604"/>
            <a:ext cx="3929090" cy="17145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Meta esperada</a:t>
            </a:r>
          </a:p>
          <a:p>
            <a:pPr algn="ctr"/>
            <a:r>
              <a:rPr lang="pt-BR" b="1" dirty="0" smtClean="0"/>
              <a:t>Ampliar a cobertura de primeira consulta odontológica para 80% 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Meta alcançada</a:t>
            </a:r>
          </a:p>
          <a:p>
            <a:pPr algn="ctr"/>
            <a:r>
              <a:rPr lang="pt-BR" b="1" dirty="0" smtClean="0"/>
              <a:t>39,4%% </a:t>
            </a:r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357290" y="428604"/>
          <a:ext cx="614366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ergaminho horizontal 5"/>
          <p:cNvSpPr/>
          <p:nvPr/>
        </p:nvSpPr>
        <p:spPr>
          <a:xfrm>
            <a:off x="928662" y="3857628"/>
            <a:ext cx="6715172" cy="30003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Metas esperadas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Garantir exame de rastreamento para cárie dentária e doença </a:t>
            </a:r>
            <a:r>
              <a:rPr lang="pt-BR" b="1" dirty="0" err="1" smtClean="0"/>
              <a:t>periodontal</a:t>
            </a:r>
            <a:r>
              <a:rPr lang="pt-BR" b="1" dirty="0" smtClean="0"/>
              <a:t> em 80% das gestantes cadastradas no programa.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Realizar exame bucal adequado em 100% das gestantes que receberam consulta odontológica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285852" y="2714620"/>
          <a:ext cx="6538959" cy="364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 explicativo retangular 4"/>
          <p:cNvSpPr/>
          <p:nvPr/>
        </p:nvSpPr>
        <p:spPr>
          <a:xfrm>
            <a:off x="3857620" y="285728"/>
            <a:ext cx="4572032" cy="20002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 smtClean="0"/>
          </a:p>
          <a:p>
            <a:pPr algn="ctr"/>
            <a:endParaRPr lang="pt-BR" sz="1600" b="1" dirty="0" smtClean="0"/>
          </a:p>
          <a:p>
            <a:pPr algn="ctr"/>
            <a:endParaRPr lang="pt-BR" sz="1600" b="1" dirty="0" smtClean="0"/>
          </a:p>
          <a:p>
            <a:pPr algn="ctr"/>
            <a:r>
              <a:rPr lang="pt-BR" sz="1600" b="1" dirty="0" smtClean="0"/>
              <a:t>Metas esperadas</a:t>
            </a:r>
          </a:p>
          <a:p>
            <a:pPr algn="ctr"/>
            <a:r>
              <a:rPr lang="pt-BR" sz="1600" b="1" dirty="0" smtClean="0"/>
              <a:t>Dar orientações para 80% das gestantes cadastradas em relação a sua higiene bucal e do bebê, e sobre prevenção dos principais problemas bucais na gestação e para o bebê</a:t>
            </a:r>
          </a:p>
          <a:p>
            <a:pPr algn="ctr"/>
            <a:endParaRPr lang="pt-BR" sz="1600" b="1" dirty="0" smtClean="0"/>
          </a:p>
          <a:p>
            <a:pPr algn="ctr"/>
            <a:r>
              <a:rPr lang="pt-BR" sz="1600" b="1" dirty="0" smtClean="0"/>
              <a:t>Metas alcançadas</a:t>
            </a:r>
          </a:p>
          <a:p>
            <a:pPr algn="ctr"/>
            <a:r>
              <a:rPr lang="pt-BR" sz="1600" b="1" dirty="0" smtClean="0"/>
              <a:t>100% </a:t>
            </a:r>
          </a:p>
          <a:p>
            <a:pPr algn="ctr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571604" y="642918"/>
          <a:ext cx="657229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horizontal 4"/>
          <p:cNvSpPr/>
          <p:nvPr/>
        </p:nvSpPr>
        <p:spPr>
          <a:xfrm>
            <a:off x="2071670" y="4357694"/>
            <a:ext cx="5214974" cy="23574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Meta esperada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Identificar e acompanhar 80% das gestantes cadastradas com acúmulo de fatores de risco em saúde bucal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2357422" y="3500438"/>
          <a:ext cx="541836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ergaminho vertical 4"/>
          <p:cNvSpPr/>
          <p:nvPr/>
        </p:nvSpPr>
        <p:spPr>
          <a:xfrm>
            <a:off x="142844" y="1214422"/>
            <a:ext cx="2143140" cy="44291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Meta esperada</a:t>
            </a:r>
          </a:p>
          <a:p>
            <a:pPr algn="ctr"/>
            <a:r>
              <a:rPr lang="pt-BR" b="1" dirty="0" smtClean="0"/>
              <a:t>Orientações nutricionais e sobre aleitamento materno para 80% das gestantes cadastradas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Meta alcançada</a:t>
            </a:r>
          </a:p>
          <a:p>
            <a:pPr algn="ctr"/>
            <a:r>
              <a:rPr lang="pt-BR" b="1" dirty="0" smtClean="0"/>
              <a:t>100%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357422" y="357166"/>
          <a:ext cx="542928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1357290" y="428604"/>
          <a:ext cx="6153838" cy="371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rgaminho horizontal 3"/>
          <p:cNvSpPr/>
          <p:nvPr/>
        </p:nvSpPr>
        <p:spPr>
          <a:xfrm>
            <a:off x="928662" y="3929042"/>
            <a:ext cx="6858048" cy="29289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Meta esperada</a:t>
            </a:r>
          </a:p>
          <a:p>
            <a:pPr algn="ctr"/>
            <a:r>
              <a:rPr lang="pt-BR" b="1" dirty="0" smtClean="0"/>
              <a:t>Dar orientações para 80% das gestantes cadastradas em relação a sua higiene bucal e do bebê, e sobre prevenção dos principais problemas bucais na gestação e para o bebê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Meta superou 90%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428860" y="1000108"/>
          <a:ext cx="576512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ergaminho vertical 2"/>
          <p:cNvSpPr/>
          <p:nvPr/>
        </p:nvSpPr>
        <p:spPr>
          <a:xfrm>
            <a:off x="285720" y="1285860"/>
            <a:ext cx="1857388" cy="27146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Meta não alcançada</a:t>
            </a:r>
          </a:p>
          <a:p>
            <a:pPr algn="ctr"/>
            <a:r>
              <a:rPr lang="pt-BR" b="1" dirty="0" smtClean="0"/>
              <a:t>31,7%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143108" y="3429000"/>
          <a:ext cx="535923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rgaminho vertical 3"/>
          <p:cNvSpPr/>
          <p:nvPr/>
        </p:nvSpPr>
        <p:spPr>
          <a:xfrm>
            <a:off x="0" y="1500174"/>
            <a:ext cx="2000264" cy="30718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CADA</a:t>
            </a:r>
          </a:p>
          <a:p>
            <a:pPr algn="ctr"/>
            <a:r>
              <a:rPr lang="pt-BR" b="1" dirty="0" smtClean="0"/>
              <a:t>INDICADOR ALCANÇOU 100%</a:t>
            </a:r>
            <a:endParaRPr lang="pt-BR" b="1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143108" y="357166"/>
          <a:ext cx="535785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67600" cy="4873752"/>
          </a:xfrm>
        </p:spPr>
        <p:txBody>
          <a:bodyPr/>
          <a:lstStyle/>
          <a:p>
            <a:r>
              <a:rPr lang="pt-BR" dirty="0" smtClean="0"/>
              <a:t>Belford Roxo, RJ: aproximadamente 500 mil hab</a:t>
            </a:r>
          </a:p>
          <a:p>
            <a:r>
              <a:rPr lang="pt-BR" dirty="0" smtClean="0"/>
              <a:t>28 ESF, 09 SB, 02 CEO, 04 NASF</a:t>
            </a:r>
          </a:p>
          <a:p>
            <a:r>
              <a:rPr lang="pt-BR" dirty="0" smtClean="0"/>
              <a:t>33 UBS tradicionais, 02 CAPS, 06 Poli, 02 UPA</a:t>
            </a:r>
          </a:p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ESF Parque Esperança: </a:t>
            </a:r>
            <a:r>
              <a:rPr lang="pt-BR" dirty="0" smtClean="0"/>
              <a:t>Regional do Parque São José </a:t>
            </a:r>
          </a:p>
        </p:txBody>
      </p:sp>
      <p:pic>
        <p:nvPicPr>
          <p:cNvPr id="17410" name="Picture 2" descr="C:\Users\Daniela\Pictures\data=VLHX1wd2Cgu8wR6jwyh-km8JBWAkEzU4,Fo4yc2G0MgqiSCUyxB48saGccypi6tuqHhp4s_c9VekEs8w-_yc00RKUtSuTvMuMpjHYaMG2Ls7E4OU3AvGkQPCEZ-FvMpY_uiyUcj0lHgeAsnlO5p1p_SEjdXvQQYdTCzcnr_erNxkuFegqGIicBWCD9X4p8RnyfgIaV3U2H-vRsy7lpr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4579020" cy="3254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Espaço Reservado para Conteúdo 8"/>
          <p:cNvSpPr txBox="1">
            <a:spLocks/>
          </p:cNvSpPr>
          <p:nvPr/>
        </p:nvSpPr>
        <p:spPr>
          <a:xfrm>
            <a:off x="4714876" y="3643314"/>
            <a:ext cx="392909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pt-BR" sz="2400" dirty="0" smtClean="0"/>
              <a:t>1 USF = 2 ESF = 1 ESB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População estimada da área = 6946 habitantes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214546" y="1571612"/>
          <a:ext cx="571504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ergaminho vertical 2"/>
          <p:cNvSpPr/>
          <p:nvPr/>
        </p:nvSpPr>
        <p:spPr>
          <a:xfrm>
            <a:off x="142844" y="1714488"/>
            <a:ext cx="2000264" cy="30718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INDICADOR</a:t>
            </a:r>
          </a:p>
          <a:p>
            <a:pPr algn="ctr"/>
            <a:r>
              <a:rPr lang="pt-BR" b="1" dirty="0" smtClean="0"/>
              <a:t>NÃO ALCANÇOU 100%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2285984" y="500042"/>
          <a:ext cx="557216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rgaminho vertical 3"/>
          <p:cNvSpPr/>
          <p:nvPr/>
        </p:nvSpPr>
        <p:spPr>
          <a:xfrm>
            <a:off x="142844" y="1285860"/>
            <a:ext cx="2000264" cy="30718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CADA INDICADOR ALCANÇOU 100%</a:t>
            </a:r>
            <a:endParaRPr lang="pt-BR" b="1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285984" y="3571876"/>
          <a:ext cx="557076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2143108" y="571480"/>
          <a:ext cx="5437415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rgaminho vertical 3"/>
          <p:cNvSpPr/>
          <p:nvPr/>
        </p:nvSpPr>
        <p:spPr>
          <a:xfrm>
            <a:off x="0" y="1643050"/>
            <a:ext cx="2000264" cy="30718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CADA INDICADOR ALCANÇOU 100%</a:t>
            </a:r>
            <a:endParaRPr lang="pt-BR" b="1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143108" y="3429000"/>
          <a:ext cx="542928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71736" y="571480"/>
          <a:ext cx="5391371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/>
        </p:nvGraphicFramePr>
        <p:xfrm>
          <a:off x="2571736" y="3357562"/>
          <a:ext cx="542928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ergaminho vertical 4"/>
          <p:cNvSpPr/>
          <p:nvPr/>
        </p:nvSpPr>
        <p:spPr>
          <a:xfrm>
            <a:off x="0" y="1643050"/>
            <a:ext cx="2000264" cy="30718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INDICADOR</a:t>
            </a:r>
          </a:p>
          <a:p>
            <a:pPr algn="ctr"/>
            <a:r>
              <a:rPr lang="pt-BR" b="1" dirty="0" smtClean="0"/>
              <a:t>NÃO ALCANÇOU 100%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357422" y="285728"/>
          <a:ext cx="5399315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/>
        </p:nvGraphicFramePr>
        <p:xfrm>
          <a:off x="2357422" y="3429000"/>
          <a:ext cx="5357850" cy="298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ergaminho vertical 3"/>
          <p:cNvSpPr/>
          <p:nvPr/>
        </p:nvSpPr>
        <p:spPr>
          <a:xfrm>
            <a:off x="0" y="1643050"/>
            <a:ext cx="2000264" cy="30718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INDICADOR</a:t>
            </a:r>
          </a:p>
          <a:p>
            <a:pPr algn="ctr"/>
            <a:r>
              <a:rPr lang="pt-BR" b="1" dirty="0" smtClean="0"/>
              <a:t>NÃO ALCANÇOU 100%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fotos maquina backup\DSCF4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78719">
            <a:off x="123792" y="514081"/>
            <a:ext cx="2796272" cy="2516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5363" name="Picture 3" descr="E:\fotos maquina backup\DSCF4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2142440" cy="2557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364" name="Picture 4" descr="C:\Users\Daniela\Pictures\46552_10151071700113861_12029013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3558">
            <a:off x="5646059" y="406737"/>
            <a:ext cx="3358916" cy="2519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365" name="Picture 5" descr="C:\Users\Daniela\Pictures\424158_10150594017498861_103610564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7847">
            <a:off x="2796865" y="414254"/>
            <a:ext cx="3571900" cy="27661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366" name="Picture 6" descr="C:\Users\Daniela\Pictures\946749_441624312597127_1345244013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47772">
            <a:off x="5515215" y="3138525"/>
            <a:ext cx="3286116" cy="3214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367" name="Picture 7" descr="C:\Users\Daniela\Pictures\545394_10150820275003861_1551868892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53545">
            <a:off x="2310056" y="3420642"/>
            <a:ext cx="3326641" cy="29570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74835_299183746829378_46882073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5495">
            <a:off x="301324" y="376143"/>
            <a:ext cx="3993752" cy="33370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Imagem 3" descr="https://fbcdn-sphotos-f-a.akamaihd.net/hphotos-ak-prn1/54921_10151071702563861_1394217945_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643422"/>
            <a:ext cx="3267244" cy="221457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8434" name="Picture 2" descr="E:\BACKUP COMPUTADOR PESSOAL\PARQUE ESPERANÇA\1º GRUPO DAS GESTANTES 12 DE JUNHO\DSCF4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4942">
            <a:off x="4355775" y="197111"/>
            <a:ext cx="4459773" cy="32861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Imagem 2" descr="https://fbcdn-sphotos-a-a.akamaihd.net/hphotos-ak-frc1/621346_10151071863503861_1599525152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8669">
            <a:off x="6146806" y="3855969"/>
            <a:ext cx="2839599" cy="220149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Imagem 5" descr="603553_10150989282613861_2130882166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3500438"/>
            <a:ext cx="2714644" cy="2214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Imagem 6" descr="393348_10151178119718861_1608959591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27835">
            <a:off x="146049" y="3799128"/>
            <a:ext cx="3362942" cy="288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Mensagens para as gesta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9188">
            <a:off x="5097909" y="985358"/>
            <a:ext cx="3719457" cy="27860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7890" name="Picture 2" descr="E:\BACKUP COMPUTADOR PESSOAL\PARQUE ESPERANÇA\CAFÉ DA MANHÃ DAS GESTANTES\DSCF3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42852"/>
            <a:ext cx="3714776" cy="27860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6248" y="142852"/>
            <a:ext cx="3321055" cy="14160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GESTANTE,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VOCÊ, E SOMENTE VOCÊ E O BEBÊ QUE ESTÁ NA SUA BARRIGUINHA ESTÃO CONVIDADOS PARA UM CAFÉ DA MANHÃ E BATE-PAPO COM SUA EQUIPE DE SAÚDE NO DIA </a:t>
            </a: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08/05/2012 ÀS 9:30H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LOCAL: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KASARÃO DO FORRÓ. TIRA-DÚVIDAS SOBRE A SUA SAÚDE, LANCHINHO GOSTOSO E BRINDES.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s://fbcdn-sphotos-a-a.akamaihd.net/hphotos-ak-ash3/704256_10151158191873861_44895504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4089">
            <a:off x="3579951" y="1813442"/>
            <a:ext cx="2734651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7897" name="Picture 9" descr="https://fbcdn-sphotos-a-a.akamaihd.net/hphotos-ak-prn1/539974_10150820274393861_127700321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14686"/>
            <a:ext cx="3757607" cy="28182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7901" name="Picture 13" descr="Foto de Gabriela Silva Dos Santos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786190"/>
            <a:ext cx="3865692" cy="28955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r>
              <a:rPr lang="pt-BR" dirty="0" smtClean="0"/>
              <a:t>      cobertura do programa de pré-natal</a:t>
            </a:r>
          </a:p>
          <a:p>
            <a:r>
              <a:rPr lang="pt-BR" dirty="0" smtClean="0"/>
              <a:t>       primeira consulta odontológica</a:t>
            </a:r>
          </a:p>
          <a:p>
            <a:r>
              <a:rPr lang="pt-BR" dirty="0" smtClean="0"/>
              <a:t>Melhora no registro das informações</a:t>
            </a:r>
          </a:p>
          <a:p>
            <a:r>
              <a:rPr lang="pt-BR" dirty="0" smtClean="0"/>
              <a:t>Baixo percentual de tratamento odontológico concluído</a:t>
            </a:r>
          </a:p>
          <a:p>
            <a:r>
              <a:rPr lang="pt-BR" dirty="0" smtClean="0"/>
              <a:t>Estímulo para a equipe</a:t>
            </a:r>
          </a:p>
          <a:p>
            <a:pPr algn="ct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Ação programática da intervenção totalmente incorporada à rotina da equipe de Saúde Bucal </a:t>
            </a:r>
          </a:p>
          <a:p>
            <a:r>
              <a:rPr lang="pt-BR" dirty="0" smtClean="0"/>
              <a:t>Ação incorporada </a:t>
            </a:r>
            <a:r>
              <a:rPr lang="pt-BR" i="1" dirty="0" smtClean="0"/>
              <a:t>parcialmente</a:t>
            </a:r>
            <a:r>
              <a:rPr lang="pt-BR" dirty="0" smtClean="0"/>
              <a:t> para a equipe de Saúde da Família</a:t>
            </a:r>
          </a:p>
          <a:p>
            <a:endParaRPr lang="pt-BR" dirty="0" smtClean="0"/>
          </a:p>
        </p:txBody>
      </p:sp>
      <p:sp>
        <p:nvSpPr>
          <p:cNvPr id="4" name="Seta para cima 3"/>
          <p:cNvSpPr/>
          <p:nvPr/>
        </p:nvSpPr>
        <p:spPr>
          <a:xfrm>
            <a:off x="928662" y="164305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para cima 4"/>
          <p:cNvSpPr/>
          <p:nvPr/>
        </p:nvSpPr>
        <p:spPr>
          <a:xfrm>
            <a:off x="928662" y="2143116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Reflexão crítica </a:t>
            </a:r>
            <a:r>
              <a:rPr lang="pt-BR" b="1" dirty="0" smtClean="0"/>
              <a:t>sobre seu processo pessoal de aprendizagem e na implementação da intervenção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Metodologia do curso</a:t>
            </a:r>
          </a:p>
          <a:p>
            <a:r>
              <a:rPr lang="pt-BR" dirty="0" smtClean="0"/>
              <a:t> Fóruns, casos clínicos e estudos de prática clínica</a:t>
            </a:r>
          </a:p>
          <a:p>
            <a:r>
              <a:rPr lang="pt-BR" dirty="0" smtClean="0"/>
              <a:t>Possibilidade de trocas com outros colegas, e aquisição de novos conhecimentos</a:t>
            </a:r>
          </a:p>
          <a:p>
            <a:r>
              <a:rPr lang="pt-BR" dirty="0" smtClean="0"/>
              <a:t>Dificuldades no decorrer da intervenção</a:t>
            </a:r>
          </a:p>
          <a:p>
            <a:r>
              <a:rPr lang="pt-BR" dirty="0" smtClean="0"/>
              <a:t>Intervenção = melhor organização do processo de trabalho</a:t>
            </a:r>
          </a:p>
          <a:p>
            <a:r>
              <a:rPr lang="pt-BR" dirty="0" smtClean="0"/>
              <a:t>Aplicar os conhecimentos na prática da unidade de saúde</a:t>
            </a:r>
          </a:p>
          <a:p>
            <a:r>
              <a:rPr lang="pt-BR" dirty="0" smtClean="0"/>
              <a:t>Sensibilização dos profissionais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/>
          <a:lstStyle/>
          <a:p>
            <a:r>
              <a:rPr lang="pt-BR" dirty="0" smtClean="0"/>
              <a:t>ESF PARQUE ESPERANÇA 1 E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3657600" cy="4572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ESF 1 </a:t>
            </a:r>
          </a:p>
          <a:p>
            <a:r>
              <a:rPr lang="pt-BR" dirty="0" smtClean="0"/>
              <a:t>1 enfermeiro</a:t>
            </a:r>
          </a:p>
          <a:p>
            <a:r>
              <a:rPr lang="pt-BR" dirty="0" smtClean="0"/>
              <a:t>1 médico</a:t>
            </a:r>
          </a:p>
          <a:p>
            <a:r>
              <a:rPr lang="pt-BR" dirty="0" smtClean="0"/>
              <a:t>1 técnico enfermagem</a:t>
            </a:r>
          </a:p>
          <a:p>
            <a:r>
              <a:rPr lang="pt-BR" dirty="0" smtClean="0"/>
              <a:t>5 ACS</a:t>
            </a:r>
          </a:p>
          <a:p>
            <a:r>
              <a:rPr lang="pt-BR" dirty="0" smtClean="0"/>
              <a:t>1 ESB (CD, TSB, ASB)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214810" y="928670"/>
            <a:ext cx="3657600" cy="45720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ESF 2</a:t>
            </a:r>
          </a:p>
          <a:p>
            <a:r>
              <a:rPr lang="pt-BR" dirty="0" smtClean="0"/>
              <a:t>1 enfermeiro</a:t>
            </a:r>
          </a:p>
          <a:p>
            <a:r>
              <a:rPr lang="pt-BR" dirty="0" smtClean="0"/>
              <a:t>1 médico</a:t>
            </a:r>
          </a:p>
          <a:p>
            <a:r>
              <a:rPr lang="pt-BR" dirty="0" smtClean="0"/>
              <a:t>1 técnico enfermagem</a:t>
            </a:r>
          </a:p>
          <a:p>
            <a:r>
              <a:rPr lang="pt-BR" dirty="0" smtClean="0"/>
              <a:t>2 ACS</a:t>
            </a:r>
          </a:p>
          <a:p>
            <a:r>
              <a:rPr lang="pt-BR" dirty="0" smtClean="0"/>
              <a:t>1 CD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472" y="4500570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recepção/sala de espera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1 sala de curativos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1 consultório odontológico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1 sala de procedimentos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4 consultórios médicos </a:t>
            </a:r>
          </a:p>
          <a:p>
            <a:endParaRPr lang="pt-BR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4357686" y="4500570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1 sala da vacinas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3 banheiros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1 farmácia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1 cozinha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área livre aos fundos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ALVES,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Carmelina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de Sousa; BEZERRA, Mirna Marques. Atenção odontológica no pré-natal: a percepção das gestantes do bairro Padre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Palhano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Sobral‐CE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Sanare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, ano VI, n.1, jan/jun, 61-68,2005.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BRASIL. Ministério da Saúde. Secretaria de Atenção à Saúde. Departamento de Atenção Básica. Saúde Bucal. Brasília, 2006i. (Cadernos de Atenção Básica, n. 17).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BRASIL. Ministério da Saúde. Secretaria de Atenção à Saúde. Departamento de Atenção Básica. Atenção ao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Pré-natal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de baixo risco. Brasília, 2012. (Cadernos de Atenção Básica, n. 32).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DATASUS. Ministério da Saúde. Informações de Saúde. Brasil, 2012.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IBGE. Instituto Brasileiro de Geografia e Estatística.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GIUSTI, Carmen Lúcia Lobo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et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al.  Teses, dissertações e trabalhos acadêmicos: manual de normas da Universidade Federal de Pelotas, Pelotas, 2006. 61f.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REIS, Deise Moreira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et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al. Educação em saúde como estratégia de promoção de saúde bucal em gestantes. Ciência &amp; Saúde Coletiva, 15(1): 269-276, 2010.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TREVISAN, Carolina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Lunardelli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; PINTO, Adriana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Avanzi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Marques. Fatores que interferem no acesso e na adesão das gestantes ao tratamento odontológico.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Arch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Health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 smtClean="0">
                <a:latin typeface="Calibri" pitchFamily="34" charset="0"/>
                <a:cs typeface="Calibri" pitchFamily="34" charset="0"/>
              </a:rPr>
              <a:t>Invest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 2(2) 2013.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ach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42852"/>
            <a:ext cx="4572005" cy="34290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6387" name="Picture 3" descr="C:\Users\Daniela\Pictures\refor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86190"/>
            <a:ext cx="3905278" cy="2928958"/>
          </a:xfrm>
          <a:prstGeom prst="rect">
            <a:avLst/>
          </a:prstGeom>
          <a:noFill/>
        </p:spPr>
      </p:pic>
      <p:pic>
        <p:nvPicPr>
          <p:cNvPr id="16386" name="Picture 2" descr="C:\Users\Daniela\Pictures\620894_515080778573006_1111748935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071810"/>
            <a:ext cx="4793834" cy="3643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00034" y="0"/>
            <a:ext cx="33289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USF PARQUE ESPERANÇA I E II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ESF 1 = 09 microáreas</a:t>
            </a:r>
          </a:p>
          <a:p>
            <a:r>
              <a:rPr lang="pt-BR" dirty="0" smtClean="0"/>
              <a:t>ESF 2 = 08 microáreas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pt-BR" sz="2700" dirty="0" smtClean="0">
                <a:solidFill>
                  <a:schemeClr val="tx1"/>
                </a:solidFill>
              </a:rPr>
              <a:t> </a:t>
            </a:r>
            <a:r>
              <a:rPr lang="pt-BR" sz="2700" b="1" dirty="0" smtClean="0">
                <a:solidFill>
                  <a:schemeClr val="tx1"/>
                </a:solidFill>
              </a:rPr>
              <a:t>Objetivo geral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>
                <a:solidFill>
                  <a:schemeClr val="accent1">
                    <a:lumMod val="75000"/>
                  </a:schemeClr>
                </a:solidFill>
              </a:rPr>
              <a:t>Melhorar a atenção à Saúde Bucal das Gestantes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758138" cy="518809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b="1" dirty="0" smtClean="0"/>
              <a:t>Objetivos Específicos</a:t>
            </a:r>
          </a:p>
          <a:p>
            <a:pPr>
              <a:buNone/>
            </a:pPr>
            <a:endParaRPr lang="pt-BR" dirty="0" smtClean="0"/>
          </a:p>
          <a:p>
            <a:pPr marL="457200" lvl="0" indent="-457200">
              <a:buFont typeface="+mj-lt"/>
              <a:buAutoNum type="arabicPeriod"/>
            </a:pPr>
            <a:r>
              <a:rPr lang="pt-BR" dirty="0" smtClean="0"/>
              <a:t>Ampliar a cobertura da atenção à saúde bucal 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 smtClean="0"/>
              <a:t>Melhorar a adesão ao atendimento em saúde bucal 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 smtClean="0"/>
              <a:t>Melhorar a qualidade do atendimento em saúde bucal 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 smtClean="0"/>
              <a:t>Melhorar o registro das informações 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 smtClean="0"/>
              <a:t>Mapear as gestantes da área de abrangência com risco para problemas de saúde bucal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dirty="0" smtClean="0"/>
              <a:t>Promover a saúde bucal das gestantes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Relativas ao objetivo 1</a:t>
            </a:r>
            <a:endParaRPr lang="pt-BR" dirty="0" smtClean="0"/>
          </a:p>
          <a:p>
            <a:pPr lvl="0"/>
            <a:r>
              <a:rPr lang="pt-BR" dirty="0" smtClean="0"/>
              <a:t>Cadastrar na USF 100% de gestantes da área de abrangência.</a:t>
            </a:r>
          </a:p>
          <a:p>
            <a:pPr lvl="0"/>
            <a:r>
              <a:rPr lang="pt-BR" dirty="0" smtClean="0"/>
              <a:t>Ampliar a cobertura de primeira consulta odontológica para 80% das gestantes.</a:t>
            </a:r>
          </a:p>
          <a:p>
            <a:pPr lvl="0"/>
            <a:r>
              <a:rPr lang="pt-BR" dirty="0" smtClean="0"/>
              <a:t>Captar 80% das gestantes da área de abrangência sem atenção à saúde bucal na UBS ou em outro serviço.</a:t>
            </a:r>
          </a:p>
          <a:p>
            <a:pPr lvl="0"/>
            <a:r>
              <a:rPr lang="pt-BR" dirty="0" smtClean="0"/>
              <a:t>Realizar visita domiciliar em 80% de gestantes cadastradas que estiverem acamados ou com problemas de mobilidade física.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758138" cy="5902472"/>
          </a:xfrm>
        </p:spPr>
        <p:txBody>
          <a:bodyPr>
            <a:normAutofit fontScale="92500" lnSpcReduction="20000"/>
          </a:bodyPr>
          <a:lstStyle/>
          <a:p>
            <a:r>
              <a:rPr lang="pt-BR" sz="2600" b="1" dirty="0" smtClean="0"/>
              <a:t>Relativa ao objetivo 2</a:t>
            </a:r>
            <a:endParaRPr lang="pt-BR" sz="2600" dirty="0" smtClean="0"/>
          </a:p>
          <a:p>
            <a:pPr lvl="0"/>
            <a:r>
              <a:rPr lang="pt-BR" sz="2600" dirty="0" smtClean="0"/>
              <a:t>Fazer busca ativa de 80% das gestantes cadastradas que faltarem às consultas.</a:t>
            </a:r>
          </a:p>
          <a:p>
            <a:pPr lvl="0">
              <a:buNone/>
            </a:pPr>
            <a:endParaRPr lang="pt-BR" sz="2600" dirty="0" smtClean="0"/>
          </a:p>
          <a:p>
            <a:r>
              <a:rPr lang="pt-BR" sz="2600" b="1" dirty="0" smtClean="0"/>
              <a:t>Relativas ao objetivo 3</a:t>
            </a:r>
            <a:endParaRPr lang="pt-BR" sz="2600" dirty="0" smtClean="0"/>
          </a:p>
          <a:p>
            <a:pPr lvl="0"/>
            <a:r>
              <a:rPr lang="pt-BR" sz="2600" dirty="0" smtClean="0"/>
              <a:t>Capacitar 100% dos profissionais da equipe para o atendimento integral em saúde da gestante.</a:t>
            </a:r>
          </a:p>
          <a:p>
            <a:pPr lvl="0"/>
            <a:r>
              <a:rPr lang="pt-BR" sz="2600" dirty="0" smtClean="0"/>
              <a:t>Realizar exame bucal adequado em 100% das gestantes que receberam consulta odontológica.</a:t>
            </a:r>
          </a:p>
          <a:p>
            <a:pPr lvl="0"/>
            <a:r>
              <a:rPr lang="pt-BR" sz="2600" dirty="0" smtClean="0"/>
              <a:t>Garantir realização de exames complementares em saúde bucal para 100% das gestantes atendidas em consulta odontológica e que necessitavam de exames.</a:t>
            </a:r>
          </a:p>
          <a:p>
            <a:pPr lvl="0"/>
            <a:r>
              <a:rPr lang="pt-BR" sz="2600" dirty="0" smtClean="0"/>
              <a:t>Garantir atendimento especializado em saúde bucal para 100% das gestantes que realizaram consulta odontológica e que necessitavam de atendimento especializado.</a:t>
            </a:r>
          </a:p>
          <a:p>
            <a:pPr lvl="0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467600" cy="4873752"/>
          </a:xfrm>
        </p:spPr>
        <p:txBody>
          <a:bodyPr>
            <a:normAutofit/>
          </a:bodyPr>
          <a:lstStyle/>
          <a:p>
            <a:r>
              <a:rPr lang="pt-BR" b="1" dirty="0" smtClean="0"/>
              <a:t>Relativas ao objetivo 4</a:t>
            </a:r>
            <a:endParaRPr lang="pt-BR" dirty="0" smtClean="0"/>
          </a:p>
          <a:p>
            <a:pPr lvl="0"/>
            <a:r>
              <a:rPr lang="pt-BR" dirty="0" smtClean="0"/>
              <a:t>Manter registro atualizado em planilha e/ou prontuário de 100% das gestantes cadastradas.</a:t>
            </a:r>
          </a:p>
          <a:p>
            <a:endParaRPr lang="pt-BR" dirty="0" smtClean="0"/>
          </a:p>
          <a:p>
            <a:r>
              <a:rPr lang="pt-BR" b="1" dirty="0" smtClean="0"/>
              <a:t>Relativas ao objetivo 5</a:t>
            </a:r>
            <a:endParaRPr lang="pt-BR" dirty="0" smtClean="0"/>
          </a:p>
          <a:p>
            <a:pPr lvl="0"/>
            <a:r>
              <a:rPr lang="pt-BR" dirty="0" smtClean="0"/>
              <a:t>Identificar e acompanhar 80% das gestantes cadastradas com acúmulo de fatores de risco em saúde bucal.</a:t>
            </a:r>
          </a:p>
          <a:p>
            <a:pPr lvl="0"/>
            <a:r>
              <a:rPr lang="pt-BR" dirty="0" smtClean="0"/>
              <a:t>Garantir exame de rastreamento para cárie dentária e doença periodontal em 80% das gestantes cadastradas no programa.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7786742" cy="4873752"/>
          </a:xfrm>
        </p:spPr>
        <p:txBody>
          <a:bodyPr>
            <a:normAutofit/>
          </a:bodyPr>
          <a:lstStyle/>
          <a:p>
            <a:r>
              <a:rPr lang="pt-BR" b="1" dirty="0" smtClean="0"/>
              <a:t>Relativas ao objetivo 6</a:t>
            </a:r>
            <a:endParaRPr lang="pt-BR" dirty="0" smtClean="0"/>
          </a:p>
          <a:p>
            <a:pPr lvl="0"/>
            <a:r>
              <a:rPr lang="pt-BR" dirty="0" smtClean="0"/>
              <a:t>Dar orientações para 80% das gestantes cadastradas em relação a sua higiene bucal e do bebê.</a:t>
            </a:r>
          </a:p>
          <a:p>
            <a:pPr lvl="0"/>
            <a:r>
              <a:rPr lang="pt-BR" dirty="0" smtClean="0"/>
              <a:t>Dar orientações para 80% das gestantes cadastradas sobre prevenção dos principais problemas bucais na gestação e para o bebê.</a:t>
            </a:r>
          </a:p>
          <a:p>
            <a:pPr lvl="0"/>
            <a:r>
              <a:rPr lang="pt-BR" dirty="0" smtClean="0"/>
              <a:t>Dar orientações nutricionais e sobre aleitamento materno para 80% das gestantes cadastradas.</a:t>
            </a:r>
          </a:p>
          <a:p>
            <a:pPr lvl="0"/>
            <a:r>
              <a:rPr lang="pt-BR" dirty="0" smtClean="0"/>
              <a:t>Ofertar ações educativas e preventivas coletivas em saúde bucal para gestantes cadastradas com regularidade (semanal, quinzenal ou mensal).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391</TotalTime>
  <Words>1432</Words>
  <Application>Microsoft Office PowerPoint</Application>
  <PresentationFormat>Apresentação na tela (4:3)</PresentationFormat>
  <Paragraphs>180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Balcão Envidraçado</vt:lpstr>
      <vt:lpstr>ATENÇÃO EM SAÚDE BUCAL NO PRÉ-NATAL DA UNIDADE DE SAÚDE DA FAMÍLIA PARQUE ESPERANÇA I E II, BELFORD ROXO, RJ </vt:lpstr>
      <vt:lpstr>Introdução</vt:lpstr>
      <vt:lpstr>ESF PARQUE ESPERANÇA 1 E 2</vt:lpstr>
      <vt:lpstr>USF PARQUE ESPERANÇA I E II</vt:lpstr>
      <vt:lpstr> Objetivo geral  Melhorar a atenção à Saúde Bucal das Gestantes </vt:lpstr>
      <vt:lpstr>Metas</vt:lpstr>
      <vt:lpstr>Slide 7</vt:lpstr>
      <vt:lpstr>Slide 8</vt:lpstr>
      <vt:lpstr>Slide 9</vt:lpstr>
      <vt:lpstr>Metodologia</vt:lpstr>
      <vt:lpstr>Resultados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Discussão</vt:lpstr>
      <vt:lpstr>Reflexão crítica sobre seu processo pessoal de aprendizagem e na implementação da intervenção</vt:lpstr>
      <vt:lpstr>Referências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 SILVA</dc:creator>
  <cp:lastModifiedBy>home</cp:lastModifiedBy>
  <cp:revision>77</cp:revision>
  <dcterms:created xsi:type="dcterms:W3CDTF">2013-09-22T02:33:43Z</dcterms:created>
  <dcterms:modified xsi:type="dcterms:W3CDTF">2014-03-02T00:55:32Z</dcterms:modified>
</cp:coreProperties>
</file>