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7" r:id="rId8"/>
    <p:sldId id="262" r:id="rId9"/>
    <p:sldId id="269" r:id="rId10"/>
    <p:sldId id="263" r:id="rId11"/>
    <p:sldId id="270" r:id="rId12"/>
    <p:sldId id="264" r:id="rId13"/>
    <p:sldId id="265" r:id="rId14"/>
    <p:sldId id="289" r:id="rId15"/>
    <p:sldId id="290" r:id="rId16"/>
    <p:sldId id="291" r:id="rId17"/>
    <p:sldId id="283" r:id="rId18"/>
    <p:sldId id="292" r:id="rId19"/>
    <p:sldId id="284" r:id="rId20"/>
    <p:sldId id="293" r:id="rId21"/>
    <p:sldId id="285" r:id="rId22"/>
    <p:sldId id="286" r:id="rId23"/>
    <p:sldId id="294" r:id="rId24"/>
    <p:sldId id="287" r:id="rId25"/>
    <p:sldId id="277" r:id="rId26"/>
    <p:sldId id="278" r:id="rId27"/>
    <p:sldId id="279" r:id="rId28"/>
    <p:sldId id="275" r:id="rId29"/>
    <p:sldId id="295" r:id="rId30"/>
    <p:sldId id="288" r:id="rId31"/>
    <p:sldId id="276"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373"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sbi\Downloads\especializa&#231;&#227;o%20medicina%20da%20familia\33\palnilha%20nova%20do%20cursocorrigida.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Gasbi\Downloads\especializa&#231;&#227;o%20medicina%20da%20familia\32\palnilha%20nova%20do%20cursocorrigida.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Gasbi\Downloads\especializa&#231;&#227;o%20medicina%20da%20familia\32\palnilha%20nova%20do%20cursocorrigid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asbi\Downloads\especializa&#231;&#227;o%20medicina%20da%20familia\32\palnilha%20nova%20do%20cursocorrigid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asbi\Downloads\especializa&#231;&#227;o%20medicina%20da%20familia\32\palnilha%20nova%20do%20cursocorrigida.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Gasbi\Downloads\especializa&#231;&#227;o%20medicina%20da%20familia\32\palnilha%20nova%20do%20cursocorrigida.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Gasbi\Downloads\especializa&#231;&#227;o%20medicina%20da%20familia\32\palnilha%20nova%20do%20cursocorrigida.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Gasbi\Downloads\especializa&#231;&#227;o%20medicina%20da%20familia\32\palnilha%20nova%20do%20cursocorrigida.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Gasbi\Downloads\especializa&#231;&#227;o%20medicina%20da%20familia\32\palnilha%20nova%20do%20cursocorrigida.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Gasbi\Downloads\especializa&#231;&#227;o%20medicina%20da%20familia\32\palnilha%20nova%20do%20cursocorrigida.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Gasbi\Downloads\especializa&#231;&#227;o%20medicina%20da%20familia\32\palnilha%20nova%20do%20cursocorrigid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style val="18"/>
  <c:chart>
    <c:title>
      <c:layout/>
      <c:spPr>
        <a:noFill/>
        <a:ln w="25400">
          <a:noFill/>
        </a:ln>
      </c:spPr>
      <c:txPr>
        <a:bodyPr/>
        <a:lstStyle/>
        <a:p>
          <a:pPr>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Indicadores!$C$15</c:f>
              <c:strCache>
                <c:ptCount val="1"/>
                <c:pt idx="0">
                  <c:v>Proporção de mulheres com amostras satisfatórias do exame citopatológico de colo de útero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Indicadores!$D$14:$F$14</c:f>
              <c:strCache>
                <c:ptCount val="3"/>
                <c:pt idx="0">
                  <c:v>Mês 1</c:v>
                </c:pt>
                <c:pt idx="1">
                  <c:v>Mês 2</c:v>
                </c:pt>
                <c:pt idx="2">
                  <c:v>Mês 3</c:v>
                </c:pt>
              </c:strCache>
            </c:strRef>
          </c:cat>
          <c:val>
            <c:numRef>
              <c:f>Indicadores!$D$15:$F$15</c:f>
              <c:numCache>
                <c:formatCode>0.0%</c:formatCode>
                <c:ptCount val="3"/>
                <c:pt idx="0">
                  <c:v>0.58333333333333337</c:v>
                </c:pt>
                <c:pt idx="1">
                  <c:v>0.8125</c:v>
                </c:pt>
                <c:pt idx="2">
                  <c:v>0.91666666666666663</c:v>
                </c:pt>
              </c:numCache>
            </c:numRef>
          </c:val>
        </c:ser>
        <c:axId val="55166464"/>
        <c:axId val="55606272"/>
      </c:barChart>
      <c:catAx>
        <c:axId val="5516646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606272"/>
        <c:crosses val="autoZero"/>
        <c:auto val="1"/>
        <c:lblAlgn val="ctr"/>
        <c:lblOffset val="100"/>
      </c:catAx>
      <c:valAx>
        <c:axId val="55606272"/>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166464"/>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pt-BR"/>
  <c:chart>
    <c:title>
      <c:layout/>
      <c:spPr>
        <a:noFill/>
        <a:ln w="25400">
          <a:noFill/>
        </a:ln>
      </c:spPr>
      <c:txPr>
        <a:bodyPr/>
        <a:lstStyle/>
        <a:p>
          <a:pPr>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Indicadores!$C$63</c:f>
              <c:strCache>
                <c:ptCount val="1"/>
                <c:pt idx="0">
                  <c:v>Proporção de mulheres entre 25 e 64 anos que receberam orientação sobre DSTs e fatores de risco para câncer de colo de útero</c:v>
                </c:pt>
              </c:strCache>
            </c:strRef>
          </c:tx>
          <c:spPr>
            <a:solidFill>
              <a:srgbClr val="E46C0A"/>
            </a:solidFill>
            <a:ln w="25400">
              <a:noFill/>
            </a:ln>
          </c:spPr>
          <c:cat>
            <c:strRef>
              <c:f>Indicadores!$D$62:$F$62</c:f>
              <c:strCache>
                <c:ptCount val="3"/>
                <c:pt idx="0">
                  <c:v>Mês 1</c:v>
                </c:pt>
                <c:pt idx="1">
                  <c:v>Mês 2</c:v>
                </c:pt>
                <c:pt idx="2">
                  <c:v>Mês 3</c:v>
                </c:pt>
              </c:strCache>
            </c:strRef>
          </c:cat>
          <c:val>
            <c:numRef>
              <c:f>Indicadores!$D$63:$F$63</c:f>
              <c:numCache>
                <c:formatCode>0.0%</c:formatCode>
                <c:ptCount val="3"/>
                <c:pt idx="0">
                  <c:v>0.56521739130434756</c:v>
                </c:pt>
                <c:pt idx="1">
                  <c:v>0.8</c:v>
                </c:pt>
                <c:pt idx="2">
                  <c:v>0.85714285714285743</c:v>
                </c:pt>
              </c:numCache>
            </c:numRef>
          </c:val>
        </c:ser>
        <c:axId val="55047296"/>
        <c:axId val="55054336"/>
      </c:barChart>
      <c:catAx>
        <c:axId val="5504729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054336"/>
        <c:crosses val="autoZero"/>
        <c:auto val="1"/>
        <c:lblAlgn val="ctr"/>
        <c:lblOffset val="100"/>
      </c:catAx>
      <c:valAx>
        <c:axId val="55054336"/>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047296"/>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pt-BR"/>
  <c:style val="18"/>
  <c:chart>
    <c:title>
      <c:layout/>
      <c:spPr>
        <a:noFill/>
        <a:ln w="25400">
          <a:noFill/>
        </a:ln>
      </c:spPr>
      <c:txPr>
        <a:bodyPr/>
        <a:lstStyle/>
        <a:p>
          <a:pPr>
            <a:defRPr sz="1200" b="1"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1031171830746772"/>
          <c:y val="0.24401871118506718"/>
          <c:w val="0.85611485729926129"/>
          <c:h val="0.6267931601028196"/>
        </c:manualLayout>
      </c:layout>
      <c:barChart>
        <c:barDir val="col"/>
        <c:grouping val="clustered"/>
        <c:ser>
          <c:idx val="0"/>
          <c:order val="0"/>
          <c:tx>
            <c:strRef>
              <c:f>Indicadores!$C$69</c:f>
              <c:strCache>
                <c:ptCount val="1"/>
                <c:pt idx="0">
                  <c:v>Proporção de mulheres entre 50 e 69 anos que receberam orientação sobre DSTs e fatores de risco para câncer de mama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Indicadores!$D$68:$F$68</c:f>
              <c:strCache>
                <c:ptCount val="3"/>
                <c:pt idx="0">
                  <c:v>Mês 1</c:v>
                </c:pt>
                <c:pt idx="1">
                  <c:v>Mês 2</c:v>
                </c:pt>
                <c:pt idx="2">
                  <c:v>Mês 3</c:v>
                </c:pt>
              </c:strCache>
            </c:strRef>
          </c:cat>
          <c:val>
            <c:numRef>
              <c:f>Indicadores!$D$69:$F$69</c:f>
              <c:numCache>
                <c:formatCode>0.0%</c:formatCode>
                <c:ptCount val="3"/>
                <c:pt idx="0">
                  <c:v>0.5</c:v>
                </c:pt>
                <c:pt idx="1">
                  <c:v>0.5</c:v>
                </c:pt>
                <c:pt idx="2">
                  <c:v>0.63636363636363646</c:v>
                </c:pt>
              </c:numCache>
            </c:numRef>
          </c:val>
        </c:ser>
        <c:axId val="55135616"/>
        <c:axId val="55149696"/>
      </c:barChart>
      <c:catAx>
        <c:axId val="5513561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149696"/>
        <c:crosses val="autoZero"/>
        <c:auto val="1"/>
        <c:lblAlgn val="ctr"/>
        <c:lblOffset val="100"/>
      </c:catAx>
      <c:valAx>
        <c:axId val="55149696"/>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135616"/>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style val="18"/>
  <c:chart>
    <c:title>
      <c:layout>
        <c:manualLayout>
          <c:xMode val="edge"/>
          <c:yMode val="edge"/>
          <c:x val="0.14993353653373981"/>
          <c:y val="3.2407232778537451E-2"/>
        </c:manualLayout>
      </c:layout>
      <c:spPr>
        <a:noFill/>
        <a:ln w="25400">
          <a:noFill/>
        </a:ln>
      </c:spPr>
      <c:txPr>
        <a:bodyPr/>
        <a:lstStyle/>
        <a:p>
          <a:pPr>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Indicadores!$C$21</c:f>
              <c:strCache>
                <c:ptCount val="1"/>
                <c:pt idx="0">
                  <c:v>Proporção de mulheres com exame citopatológico alterado que não retornaram para conhecer resultado </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Indicadores!$D$20:$F$20</c:f>
              <c:strCache>
                <c:ptCount val="3"/>
                <c:pt idx="0">
                  <c:v>Mês 1</c:v>
                </c:pt>
                <c:pt idx="1">
                  <c:v>Mês 2</c:v>
                </c:pt>
                <c:pt idx="2">
                  <c:v>Mês 3</c:v>
                </c:pt>
              </c:strCache>
            </c:strRef>
          </c:cat>
          <c:val>
            <c:numRef>
              <c:f>Indicadores!$D$21:$F$21</c:f>
              <c:numCache>
                <c:formatCode>0.0%</c:formatCode>
                <c:ptCount val="3"/>
                <c:pt idx="0">
                  <c:v>0</c:v>
                </c:pt>
                <c:pt idx="1">
                  <c:v>0</c:v>
                </c:pt>
                <c:pt idx="2">
                  <c:v>0</c:v>
                </c:pt>
              </c:numCache>
            </c:numRef>
          </c:val>
        </c:ser>
        <c:axId val="54740864"/>
        <c:axId val="54742400"/>
      </c:barChart>
      <c:catAx>
        <c:axId val="5474086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4742400"/>
        <c:crosses val="autoZero"/>
        <c:auto val="1"/>
        <c:lblAlgn val="ctr"/>
        <c:lblOffset val="100"/>
      </c:catAx>
      <c:valAx>
        <c:axId val="54742400"/>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4740864"/>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style val="18"/>
  <c:chart>
    <c:title>
      <c:layout>
        <c:manualLayout>
          <c:xMode val="edge"/>
          <c:yMode val="edge"/>
          <c:x val="0.11351669522513437"/>
          <c:y val="0"/>
        </c:manualLayout>
      </c:layout>
      <c:spPr>
        <a:noFill/>
        <a:ln w="25400">
          <a:noFill/>
        </a:ln>
      </c:spPr>
      <c:txPr>
        <a:bodyPr/>
        <a:lstStyle/>
        <a:p>
          <a:pPr>
            <a:defRPr sz="1200" b="1"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1165041927572046"/>
          <c:y val="0.27567622138187864"/>
          <c:w val="0.85436842576203476"/>
          <c:h val="0.57837952329139164"/>
        </c:manualLayout>
      </c:layout>
      <c:barChart>
        <c:barDir val="col"/>
        <c:grouping val="clustered"/>
        <c:ser>
          <c:idx val="0"/>
          <c:order val="0"/>
          <c:tx>
            <c:strRef>
              <c:f>Indicadores!$C$32</c:f>
              <c:strCache>
                <c:ptCount val="1"/>
                <c:pt idx="0">
                  <c:v>Proporção de mulheres que não retornaram para resultado de exame citopatológico e e foi feita busca ativa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Indicadores!$D$31:$F$31</c:f>
              <c:strCache>
                <c:ptCount val="3"/>
                <c:pt idx="0">
                  <c:v>Mês 1</c:v>
                </c:pt>
                <c:pt idx="1">
                  <c:v>Mês 2</c:v>
                </c:pt>
                <c:pt idx="2">
                  <c:v>Mês 3</c:v>
                </c:pt>
              </c:strCache>
            </c:strRef>
          </c:cat>
          <c:val>
            <c:numRef>
              <c:f>Indicadores!$D$32:$F$32</c:f>
              <c:numCache>
                <c:formatCode>0.0%</c:formatCode>
                <c:ptCount val="3"/>
                <c:pt idx="0">
                  <c:v>0</c:v>
                </c:pt>
                <c:pt idx="1">
                  <c:v>0</c:v>
                </c:pt>
                <c:pt idx="2">
                  <c:v>0</c:v>
                </c:pt>
              </c:numCache>
            </c:numRef>
          </c:val>
        </c:ser>
        <c:axId val="67488768"/>
        <c:axId val="68674304"/>
      </c:barChart>
      <c:catAx>
        <c:axId val="6748876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8674304"/>
        <c:crosses val="autoZero"/>
        <c:auto val="1"/>
        <c:lblAlgn val="ctr"/>
        <c:lblOffset val="100"/>
      </c:catAx>
      <c:valAx>
        <c:axId val="68674304"/>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7488768"/>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style val="18"/>
  <c:chart>
    <c:title>
      <c:layout/>
      <c:spPr>
        <a:noFill/>
        <a:ln w="25400">
          <a:noFill/>
        </a:ln>
      </c:spPr>
      <c:txPr>
        <a:bodyPr/>
        <a:lstStyle/>
        <a:p>
          <a:pPr>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Indicadores!$C$27</c:f>
              <c:strCache>
                <c:ptCount val="1"/>
                <c:pt idx="0">
                  <c:v>Proporção de mulheres com mamografia alterada que não retornaram para conhecer resultado </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Indicadores!$D$26:$F$26</c:f>
              <c:strCache>
                <c:ptCount val="3"/>
                <c:pt idx="0">
                  <c:v>Mês 1</c:v>
                </c:pt>
                <c:pt idx="1">
                  <c:v>Mês 2</c:v>
                </c:pt>
                <c:pt idx="2">
                  <c:v>Mês 3</c:v>
                </c:pt>
              </c:strCache>
            </c:strRef>
          </c:cat>
          <c:val>
            <c:numRef>
              <c:f>Indicadores!$D$27:$F$27</c:f>
              <c:numCache>
                <c:formatCode>0.0%</c:formatCode>
                <c:ptCount val="3"/>
                <c:pt idx="0">
                  <c:v>0</c:v>
                </c:pt>
                <c:pt idx="1">
                  <c:v>0</c:v>
                </c:pt>
                <c:pt idx="2">
                  <c:v>0</c:v>
                </c:pt>
              </c:numCache>
            </c:numRef>
          </c:val>
        </c:ser>
        <c:axId val="54430720"/>
        <c:axId val="54436992"/>
      </c:barChart>
      <c:catAx>
        <c:axId val="5443072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4436992"/>
        <c:crosses val="autoZero"/>
        <c:auto val="1"/>
        <c:lblAlgn val="ctr"/>
        <c:lblOffset val="100"/>
      </c:catAx>
      <c:valAx>
        <c:axId val="54436992"/>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4430720"/>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style val="18"/>
  <c:chart>
    <c:title>
      <c:layout/>
      <c:spPr>
        <a:noFill/>
        <a:ln w="25400">
          <a:noFill/>
        </a:ln>
      </c:spPr>
      <c:txPr>
        <a:bodyPr/>
        <a:lstStyle/>
        <a:p>
          <a:pPr>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Indicadores!$C$37</c:f>
              <c:strCache>
                <c:ptCount val="1"/>
                <c:pt idx="0">
                  <c:v>Proporção de mulheres que não retornaram para resultado de mamografia e e foi feita busca ativa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Indicadores!$D$36:$F$36</c:f>
              <c:strCache>
                <c:ptCount val="3"/>
                <c:pt idx="0">
                  <c:v>Mês 1</c:v>
                </c:pt>
                <c:pt idx="1">
                  <c:v>Mês 2</c:v>
                </c:pt>
                <c:pt idx="2">
                  <c:v>Mês 3</c:v>
                </c:pt>
              </c:strCache>
            </c:strRef>
          </c:cat>
          <c:val>
            <c:numRef>
              <c:f>Indicadores!$D$37:$F$37</c:f>
              <c:numCache>
                <c:formatCode>0.0%</c:formatCode>
                <c:ptCount val="3"/>
                <c:pt idx="0">
                  <c:v>0</c:v>
                </c:pt>
                <c:pt idx="1">
                  <c:v>0</c:v>
                </c:pt>
                <c:pt idx="2">
                  <c:v>0</c:v>
                </c:pt>
              </c:numCache>
            </c:numRef>
          </c:val>
        </c:ser>
        <c:axId val="90869120"/>
        <c:axId val="91884928"/>
      </c:barChart>
      <c:catAx>
        <c:axId val="9086912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1884928"/>
        <c:crosses val="autoZero"/>
        <c:auto val="1"/>
        <c:lblAlgn val="ctr"/>
        <c:lblOffset val="100"/>
      </c:catAx>
      <c:valAx>
        <c:axId val="91884928"/>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0869120"/>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t-BR"/>
  <c:style val="18"/>
  <c:chart>
    <c:title>
      <c:layout/>
      <c:spPr>
        <a:noFill/>
        <a:ln w="25400">
          <a:noFill/>
        </a:ln>
      </c:spPr>
      <c:txPr>
        <a:bodyPr/>
        <a:lstStyle/>
        <a:p>
          <a:pPr>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Indicadores!$C$42</c:f>
              <c:strCache>
                <c:ptCount val="1"/>
                <c:pt idx="0">
                  <c:v>Proporção de mulheres com registro adequado do exame citopatológico de colo de útero.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Indicadores!$D$41:$F$41</c:f>
              <c:strCache>
                <c:ptCount val="3"/>
                <c:pt idx="0">
                  <c:v>Mês 1</c:v>
                </c:pt>
                <c:pt idx="1">
                  <c:v>Mês 2</c:v>
                </c:pt>
                <c:pt idx="2">
                  <c:v>Mês 3</c:v>
                </c:pt>
              </c:strCache>
            </c:strRef>
          </c:cat>
          <c:val>
            <c:numRef>
              <c:f>Indicadores!$D$42:$F$42</c:f>
              <c:numCache>
                <c:formatCode>0.0%</c:formatCode>
                <c:ptCount val="3"/>
                <c:pt idx="0">
                  <c:v>0.34782608695652195</c:v>
                </c:pt>
                <c:pt idx="1">
                  <c:v>0.66666666666666663</c:v>
                </c:pt>
                <c:pt idx="2">
                  <c:v>0.76190476190476186</c:v>
                </c:pt>
              </c:numCache>
            </c:numRef>
          </c:val>
        </c:ser>
        <c:axId val="54818688"/>
        <c:axId val="55320576"/>
      </c:barChart>
      <c:catAx>
        <c:axId val="5481868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320576"/>
        <c:crosses val="autoZero"/>
        <c:auto val="1"/>
        <c:lblAlgn val="ctr"/>
        <c:lblOffset val="100"/>
      </c:catAx>
      <c:valAx>
        <c:axId val="55320576"/>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4818688"/>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t-BR"/>
  <c:style val="18"/>
  <c:chart>
    <c:title>
      <c:layout/>
      <c:spPr>
        <a:noFill/>
        <a:ln w="25400">
          <a:noFill/>
        </a:ln>
      </c:spPr>
      <c:txPr>
        <a:bodyPr/>
        <a:lstStyle/>
        <a:p>
          <a:pPr>
            <a:defRPr sz="1200" b="1"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1302201132703507"/>
          <c:y val="0.19047643652400154"/>
          <c:w val="0.85257908544524286"/>
          <c:h val="0.67195853995967225"/>
        </c:manualLayout>
      </c:layout>
      <c:barChart>
        <c:barDir val="col"/>
        <c:grouping val="clustered"/>
        <c:ser>
          <c:idx val="0"/>
          <c:order val="0"/>
          <c:tx>
            <c:strRef>
              <c:f>Indicadores!$C$47</c:f>
              <c:strCache>
                <c:ptCount val="1"/>
                <c:pt idx="0">
                  <c:v>Proporção de mulheres com registro adequado da mamografia.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Indicadores!$D$46:$F$46</c:f>
              <c:strCache>
                <c:ptCount val="3"/>
                <c:pt idx="0">
                  <c:v>Mês 1</c:v>
                </c:pt>
                <c:pt idx="1">
                  <c:v>Mês 2</c:v>
                </c:pt>
                <c:pt idx="2">
                  <c:v>Mês 3</c:v>
                </c:pt>
              </c:strCache>
            </c:strRef>
          </c:cat>
          <c:val>
            <c:numRef>
              <c:f>Indicadores!$D$47:$F$47</c:f>
              <c:numCache>
                <c:formatCode>0.0%</c:formatCode>
                <c:ptCount val="3"/>
                <c:pt idx="0">
                  <c:v>0.5</c:v>
                </c:pt>
                <c:pt idx="1">
                  <c:v>0.43750000000000017</c:v>
                </c:pt>
                <c:pt idx="2">
                  <c:v>0.59090909090909094</c:v>
                </c:pt>
              </c:numCache>
            </c:numRef>
          </c:val>
        </c:ser>
        <c:axId val="54839936"/>
        <c:axId val="54858112"/>
      </c:barChart>
      <c:catAx>
        <c:axId val="5483993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4858112"/>
        <c:crosses val="autoZero"/>
        <c:auto val="1"/>
        <c:lblAlgn val="ctr"/>
        <c:lblOffset val="100"/>
      </c:catAx>
      <c:valAx>
        <c:axId val="54858112"/>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4839936"/>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pt-BR"/>
  <c:style val="18"/>
  <c:chart>
    <c:title>
      <c:layout/>
      <c:spPr>
        <a:noFill/>
        <a:ln w="25400">
          <a:noFill/>
        </a:ln>
      </c:spPr>
      <c:txPr>
        <a:bodyPr/>
        <a:lstStyle/>
        <a:p>
          <a:pPr>
            <a:defRPr sz="1200" b="1"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1442772170917664"/>
          <c:y val="0.25640961435893839"/>
          <c:w val="0.85074523531605306"/>
          <c:h val="0.6051266898870945"/>
        </c:manualLayout>
      </c:layout>
      <c:barChart>
        <c:barDir val="col"/>
        <c:grouping val="clustered"/>
        <c:ser>
          <c:idx val="0"/>
          <c:order val="0"/>
          <c:tx>
            <c:strRef>
              <c:f>Indicadores!$C$52</c:f>
              <c:strCache>
                <c:ptCount val="1"/>
                <c:pt idx="0">
                  <c:v>Proporção de mulheres entre 25 e 64 anos com pesquisa de sinais de alerta para câncer de colo de útero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Indicadores!$D$51:$F$51</c:f>
              <c:strCache>
                <c:ptCount val="3"/>
                <c:pt idx="0">
                  <c:v>Mês 1</c:v>
                </c:pt>
                <c:pt idx="1">
                  <c:v>Mês 2</c:v>
                </c:pt>
                <c:pt idx="2">
                  <c:v>Mês 3</c:v>
                </c:pt>
              </c:strCache>
            </c:strRef>
          </c:cat>
          <c:val>
            <c:numRef>
              <c:f>Indicadores!$D$52:$F$52</c:f>
              <c:numCache>
                <c:formatCode>0.0%</c:formatCode>
                <c:ptCount val="3"/>
                <c:pt idx="0">
                  <c:v>0.56521739130434756</c:v>
                </c:pt>
                <c:pt idx="1">
                  <c:v>0.8</c:v>
                </c:pt>
                <c:pt idx="2">
                  <c:v>0.85714285714285743</c:v>
                </c:pt>
              </c:numCache>
            </c:numRef>
          </c:val>
        </c:ser>
        <c:axId val="54868992"/>
        <c:axId val="54986624"/>
      </c:barChart>
      <c:catAx>
        <c:axId val="54868992"/>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4986624"/>
        <c:crosses val="autoZero"/>
        <c:auto val="1"/>
        <c:lblAlgn val="ctr"/>
        <c:lblOffset val="100"/>
      </c:catAx>
      <c:valAx>
        <c:axId val="54986624"/>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4868992"/>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pt-BR"/>
  <c:style val="18"/>
  <c:chart>
    <c:title>
      <c:layout/>
      <c:spPr>
        <a:noFill/>
        <a:ln w="25400">
          <a:noFill/>
        </a:ln>
      </c:spPr>
      <c:txPr>
        <a:bodyPr/>
        <a:lstStyle/>
        <a:p>
          <a:pPr>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Indicadores!$C$57</c:f>
              <c:strCache>
                <c:ptCount val="1"/>
                <c:pt idx="0">
                  <c:v>Proporção de mulheres entre 50 e 69 anos com avaliação de risco para câncer de mama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cat>
            <c:strRef>
              <c:f>Indicadores!$D$56:$F$56</c:f>
              <c:strCache>
                <c:ptCount val="3"/>
                <c:pt idx="0">
                  <c:v>Mês 1</c:v>
                </c:pt>
                <c:pt idx="1">
                  <c:v>Mês 2</c:v>
                </c:pt>
                <c:pt idx="2">
                  <c:v>Mês 3</c:v>
                </c:pt>
              </c:strCache>
            </c:strRef>
          </c:cat>
          <c:val>
            <c:numRef>
              <c:f>Indicadores!$D$57:$F$57</c:f>
              <c:numCache>
                <c:formatCode>0.0%</c:formatCode>
                <c:ptCount val="3"/>
                <c:pt idx="0">
                  <c:v>0.5</c:v>
                </c:pt>
                <c:pt idx="1">
                  <c:v>0.5</c:v>
                </c:pt>
                <c:pt idx="2">
                  <c:v>0.63636363636363646</c:v>
                </c:pt>
              </c:numCache>
            </c:numRef>
          </c:val>
        </c:ser>
        <c:axId val="55068160"/>
        <c:axId val="55069696"/>
      </c:barChart>
      <c:catAx>
        <c:axId val="5506816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069696"/>
        <c:crosses val="autoZero"/>
        <c:auto val="1"/>
        <c:lblAlgn val="ctr"/>
        <c:lblOffset val="100"/>
      </c:catAx>
      <c:valAx>
        <c:axId val="55069696"/>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068160"/>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23425E8-DE99-402C-AE03-23FE15C4FD8E}" type="datetimeFigureOut">
              <a:rPr lang="pt-BR" smtClean="0"/>
              <a:pPr/>
              <a:t>29/01/2015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DB891E3-59A9-435B-89BB-9E5D4A9D0752}" type="slidenum">
              <a:rPr lang="pt-BR" smtClean="0"/>
              <a:pPr/>
              <a:t>‹#›</a:t>
            </a:fld>
            <a:endParaRPr lang="pt-B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3425E8-DE99-402C-AE03-23FE15C4FD8E}" type="datetimeFigureOut">
              <a:rPr lang="pt-BR" smtClean="0"/>
              <a:pPr/>
              <a:t>29/01/2015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DB891E3-59A9-435B-89BB-9E5D4A9D0752}"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3425E8-DE99-402C-AE03-23FE15C4FD8E}" type="datetimeFigureOut">
              <a:rPr lang="pt-BR" smtClean="0"/>
              <a:pPr/>
              <a:t>29/01/2015</a:t>
            </a:fld>
            <a:endParaRPr lang="pt-BR"/>
          </a:p>
        </p:txBody>
      </p:sp>
      <p:sp>
        <p:nvSpPr>
          <p:cNvPr id="5" name="Footer Placeholder 4"/>
          <p:cNvSpPr>
            <a:spLocks noGrp="1"/>
          </p:cNvSpPr>
          <p:nvPr>
            <p:ph type="ftr" sz="quarter" idx="11"/>
          </p:nvPr>
        </p:nvSpPr>
        <p:spPr>
          <a:xfrm>
            <a:off x="2640597" y="6377459"/>
            <a:ext cx="3836404" cy="365125"/>
          </a:xfrm>
        </p:spPr>
        <p:txBody>
          <a:bodyPr/>
          <a:lstStyle/>
          <a:p>
            <a:endParaRPr lang="pt-BR"/>
          </a:p>
        </p:txBody>
      </p:sp>
      <p:sp>
        <p:nvSpPr>
          <p:cNvPr id="6" name="Slide Number Placeholder 5"/>
          <p:cNvSpPr>
            <a:spLocks noGrp="1"/>
          </p:cNvSpPr>
          <p:nvPr>
            <p:ph type="sldNum" sz="quarter" idx="12"/>
          </p:nvPr>
        </p:nvSpPr>
        <p:spPr/>
        <p:txBody>
          <a:bodyPr/>
          <a:lstStyle/>
          <a:p>
            <a:fld id="{DDB891E3-59A9-435B-89BB-9E5D4A9D0752}"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3425E8-DE99-402C-AE03-23FE15C4FD8E}" type="datetimeFigureOut">
              <a:rPr lang="pt-BR" smtClean="0"/>
              <a:pPr/>
              <a:t>29/01/2015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DB891E3-59A9-435B-89BB-9E5D4A9D0752}"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3425E8-DE99-402C-AE03-23FE15C4FD8E}" type="datetimeFigureOut">
              <a:rPr lang="pt-BR" smtClean="0"/>
              <a:pPr/>
              <a:t>29/01/2015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DB891E3-59A9-435B-89BB-9E5D4A9D0752}" type="slidenum">
              <a:rPr lang="pt-BR" smtClean="0"/>
              <a:pPr/>
              <a:t>‹#›</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3425E8-DE99-402C-AE03-23FE15C4FD8E}" type="datetimeFigureOut">
              <a:rPr lang="pt-BR" smtClean="0"/>
              <a:pPr/>
              <a:t>29/01/2015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DB891E3-59A9-435B-89BB-9E5D4A9D0752}"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23425E8-DE99-402C-AE03-23FE15C4FD8E}" type="datetimeFigureOut">
              <a:rPr lang="pt-BR" smtClean="0"/>
              <a:pPr/>
              <a:t>29/01/2015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DB891E3-59A9-435B-89BB-9E5D4A9D0752}"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3425E8-DE99-402C-AE03-23FE15C4FD8E}" type="datetimeFigureOut">
              <a:rPr lang="pt-BR" smtClean="0"/>
              <a:pPr/>
              <a:t>29/01/2015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DB891E3-59A9-435B-89BB-9E5D4A9D0752}"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425E8-DE99-402C-AE03-23FE15C4FD8E}" type="datetimeFigureOut">
              <a:rPr lang="pt-BR" smtClean="0"/>
              <a:pPr/>
              <a:t>29/01/2015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DB891E3-59A9-435B-89BB-9E5D4A9D0752}"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3425E8-DE99-402C-AE03-23FE15C4FD8E}" type="datetimeFigureOut">
              <a:rPr lang="pt-BR" smtClean="0"/>
              <a:pPr/>
              <a:t>29/01/2015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DB891E3-59A9-435B-89BB-9E5D4A9D0752}" type="slidenum">
              <a:rPr lang="pt-BR" smtClean="0"/>
              <a:pPr/>
              <a:t>‹#›</a:t>
            </a:fld>
            <a:endParaRPr lang="pt-B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23425E8-DE99-402C-AE03-23FE15C4FD8E}" type="datetimeFigureOut">
              <a:rPr lang="pt-BR" smtClean="0"/>
              <a:pPr/>
              <a:t>29/01/2015</a:t>
            </a:fld>
            <a:endParaRPr lang="pt-B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t-BR"/>
          </a:p>
        </p:txBody>
      </p:sp>
      <p:sp>
        <p:nvSpPr>
          <p:cNvPr id="7" name="Slide Number Placeholder 6"/>
          <p:cNvSpPr>
            <a:spLocks noGrp="1"/>
          </p:cNvSpPr>
          <p:nvPr>
            <p:ph type="sldNum" sz="quarter" idx="12"/>
          </p:nvPr>
        </p:nvSpPr>
        <p:spPr>
          <a:xfrm>
            <a:off x="8339328" y="1170432"/>
            <a:ext cx="733864" cy="201168"/>
          </a:xfrm>
        </p:spPr>
        <p:txBody>
          <a:bodyPr/>
          <a:lstStyle/>
          <a:p>
            <a:fld id="{DDB891E3-59A9-435B-89BB-9E5D4A9D0752}" type="slidenum">
              <a:rPr lang="pt-BR" smtClean="0"/>
              <a:pPr/>
              <a:t>‹#›</a:t>
            </a:fld>
            <a:endParaRPr lang="pt-B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23425E8-DE99-402C-AE03-23FE15C4FD8E}" type="datetimeFigureOut">
              <a:rPr lang="pt-BR" smtClean="0"/>
              <a:pPr/>
              <a:t>29/01/2015</a:t>
            </a:fld>
            <a:endParaRPr lang="pt-B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t-B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DB891E3-59A9-435B-89BB-9E5D4A9D0752}"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atal.rn.gov.br/" TargetMode="External"/><Relationship Id="rId2" Type="http://schemas.openxmlformats.org/officeDocument/2006/relationships/hyperlink" Target="http://189.28.128.178/sage/" TargetMode="External"/><Relationship Id="rId1" Type="http://schemas.openxmlformats.org/officeDocument/2006/relationships/slideLayout" Target="../slideLayouts/slideLayout2.xml"/><Relationship Id="rId4" Type="http://schemas.openxmlformats.org/officeDocument/2006/relationships/hyperlink" Target="http://portal.revistas.bvs.br/transf.php?xsl=xsl/titles.xsl&amp;xml=http://catserver.bireme.br/cgi-bin/wxis1660.exe/?IsisScript=../cgi-bin/catrevistas/catrevistas.xis%7Cdatabase_name=TITLES%7Clist_type=title%7Ccat_name=ALL%7Cfrom=1%7Ccount=50&amp;lang=pt&amp;comefrom=home&amp;home=false&amp;task=show_magazines&amp;request_made_adv_search=false&amp;lang=pt&amp;show_adv_search=false&amp;help_file=/help_pt.htm&amp;connector=ET&amp;search_exp=Rev.%20bras.%20sa%FAde%20matern.%20infan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Gasbi\Downloads\Nova%20pasta\3578.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1505943"/>
            <a:ext cx="8712968" cy="626913"/>
          </a:xfrm>
        </p:spPr>
        <p:txBody>
          <a:bodyPr>
            <a:normAutofit fontScale="90000"/>
          </a:bodyPr>
          <a:lstStyle/>
          <a:p>
            <a:r>
              <a:rPr lang="pt-BR" sz="2800" dirty="0" smtClean="0"/>
              <a:t>Programa de Valorização do Profissional da Atenção Básica</a:t>
            </a:r>
            <a:endParaRPr lang="pt-BR" sz="2800" dirty="0"/>
          </a:p>
        </p:txBody>
      </p:sp>
      <p:sp>
        <p:nvSpPr>
          <p:cNvPr id="3" name="Subtítulo 2"/>
          <p:cNvSpPr>
            <a:spLocks noGrp="1"/>
          </p:cNvSpPr>
          <p:nvPr>
            <p:ph type="subTitle" idx="1"/>
          </p:nvPr>
        </p:nvSpPr>
        <p:spPr>
          <a:xfrm>
            <a:off x="1370806" y="2564904"/>
            <a:ext cx="6400800" cy="1343000"/>
          </a:xfrm>
        </p:spPr>
        <p:txBody>
          <a:bodyPr>
            <a:noAutofit/>
          </a:bodyPr>
          <a:lstStyle/>
          <a:p>
            <a:r>
              <a:rPr lang="pt-BR" sz="2400" dirty="0" smtClean="0"/>
              <a:t>Melhorias no programa da mulher voltado para prevenção e detecção precoce do câncer de colo do útero e de mama na  Unidade de Saúde Parque dos Coqueiros de Natal/RN</a:t>
            </a:r>
            <a:endParaRPr lang="pt-BR" sz="2400" b="1" dirty="0"/>
          </a:p>
        </p:txBody>
      </p:sp>
      <p:pic>
        <p:nvPicPr>
          <p:cNvPr id="1026" name="Picture 2"/>
          <p:cNvPicPr>
            <a:picLocks noChangeAspect="1" noChangeArrowheads="1"/>
          </p:cNvPicPr>
          <p:nvPr/>
        </p:nvPicPr>
        <p:blipFill>
          <a:blip r:embed="rId2" cstate="print">
            <a:lum bright="-40000"/>
            <a:extLst>
              <a:ext uri="{28A0092B-C50C-407E-A947-70E740481C1C}">
                <a14:useLocalDpi xmlns:a14="http://schemas.microsoft.com/office/drawing/2010/main" xmlns="" val="0"/>
              </a:ext>
            </a:extLst>
          </a:blip>
          <a:srcRect/>
          <a:stretch>
            <a:fillRect/>
          </a:stretch>
        </p:blipFill>
        <p:spPr bwMode="auto">
          <a:xfrm>
            <a:off x="2900363" y="260648"/>
            <a:ext cx="3341687" cy="95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ubtítulo 2"/>
          <p:cNvSpPr txBox="1">
            <a:spLocks/>
          </p:cNvSpPr>
          <p:nvPr/>
        </p:nvSpPr>
        <p:spPr>
          <a:xfrm>
            <a:off x="2411760" y="5589240"/>
            <a:ext cx="6400800" cy="98296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pt-BR" sz="2000" dirty="0" smtClean="0"/>
              <a:t>Natal, fevereiro, 2015</a:t>
            </a:r>
          </a:p>
          <a:p>
            <a:pPr algn="r"/>
            <a:r>
              <a:rPr lang="pt-BR" sz="2000" dirty="0" smtClean="0"/>
              <a:t>Supervisora: </a:t>
            </a:r>
            <a:r>
              <a:rPr lang="pt-BR" sz="2000" b="1" dirty="0" smtClean="0"/>
              <a:t>Dra. Marsilene Gomes Freitas.</a:t>
            </a:r>
            <a:endParaRPr lang="pt-BR" sz="2000" dirty="0" smtClean="0"/>
          </a:p>
          <a:p>
            <a:pPr algn="r"/>
            <a:endParaRPr lang="pt-BR" sz="2000" dirty="0" smtClean="0"/>
          </a:p>
          <a:p>
            <a:pPr algn="r"/>
            <a:r>
              <a:rPr lang="pt-BR" sz="2000" dirty="0" smtClean="0"/>
              <a:t>Orientador(a): </a:t>
            </a:r>
            <a:r>
              <a:rPr lang="pt-BR" sz="2000" b="1" dirty="0" smtClean="0"/>
              <a:t>Danyella da Silva Barreto</a:t>
            </a:r>
            <a:endParaRPr lang="pt-BR" sz="2000" b="1" dirty="0" smtClean="0">
              <a:solidFill>
                <a:schemeClr val="tx1"/>
              </a:solidFill>
            </a:endParaRPr>
          </a:p>
          <a:p>
            <a:pPr algn="r"/>
            <a:endParaRPr lang="pt-BR" sz="2000" dirty="0"/>
          </a:p>
        </p:txBody>
      </p:sp>
      <p:sp>
        <p:nvSpPr>
          <p:cNvPr id="6" name="Subtítulo 2"/>
          <p:cNvSpPr txBox="1">
            <a:spLocks/>
          </p:cNvSpPr>
          <p:nvPr/>
        </p:nvSpPr>
        <p:spPr>
          <a:xfrm>
            <a:off x="1370806" y="4377680"/>
            <a:ext cx="6400800" cy="4914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2400" dirty="0" smtClean="0"/>
              <a:t>Gaby Maria Carvalho de Freitas</a:t>
            </a:r>
            <a:endParaRPr lang="pt-BR" sz="2400" dirty="0"/>
          </a:p>
        </p:txBody>
      </p:sp>
    </p:spTree>
    <p:extLst>
      <p:ext uri="{BB962C8B-B14F-4D97-AF65-F5344CB8AC3E}">
        <p14:creationId xmlns:p14="http://schemas.microsoft.com/office/powerpoint/2010/main" xmlns="" val="3599116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1252728"/>
          </a:xfrm>
        </p:spPr>
        <p:txBody>
          <a:bodyPr>
            <a:normAutofit/>
          </a:bodyPr>
          <a:lstStyle/>
          <a:p>
            <a:r>
              <a:rPr lang="pt-BR" dirty="0" smtClean="0"/>
              <a:t>Metodologia</a:t>
            </a:r>
            <a:endParaRPr lang="pt-BR" dirty="0"/>
          </a:p>
        </p:txBody>
      </p:sp>
      <p:sp>
        <p:nvSpPr>
          <p:cNvPr id="3" name="Espaço Reservado para Conteúdo 2"/>
          <p:cNvSpPr>
            <a:spLocks noGrp="1"/>
          </p:cNvSpPr>
          <p:nvPr>
            <p:ph idx="1"/>
          </p:nvPr>
        </p:nvSpPr>
        <p:spPr/>
        <p:txBody>
          <a:bodyPr>
            <a:normAutofit fontScale="85000" lnSpcReduction="10000"/>
          </a:bodyPr>
          <a:lstStyle/>
          <a:p>
            <a:pPr algn="just" fontAlgn="auto">
              <a:spcAft>
                <a:spcPts val="0"/>
              </a:spcAft>
              <a:buFont typeface="Arial" pitchFamily="34" charset="0"/>
              <a:buChar char="•"/>
              <a:defRPr/>
            </a:pPr>
            <a:r>
              <a:rPr lang="pt-BR" b="1" dirty="0" smtClean="0"/>
              <a:t>O PROJETO </a:t>
            </a:r>
          </a:p>
          <a:p>
            <a:pPr lvl="1" algn="just" fontAlgn="auto">
              <a:spcAft>
                <a:spcPts val="0"/>
              </a:spcAft>
              <a:buFont typeface="Arial" pitchFamily="34" charset="0"/>
              <a:buChar char="–"/>
              <a:defRPr/>
            </a:pPr>
            <a:r>
              <a:rPr lang="pt-BR" dirty="0" smtClean="0"/>
              <a:t>FOCO: Prevenção contra o câncer de colo de útero e de mama;</a:t>
            </a:r>
          </a:p>
          <a:p>
            <a:pPr lvl="1" algn="just" fontAlgn="auto">
              <a:spcAft>
                <a:spcPts val="0"/>
              </a:spcAft>
              <a:buFont typeface="Arial" pitchFamily="34" charset="0"/>
              <a:buChar char="–"/>
              <a:defRPr/>
            </a:pPr>
            <a:r>
              <a:rPr lang="pt-BR" dirty="0" smtClean="0"/>
              <a:t>DURAÇÃO: três meses;</a:t>
            </a:r>
          </a:p>
          <a:p>
            <a:pPr lvl="1" algn="just" fontAlgn="auto">
              <a:spcAft>
                <a:spcPts val="0"/>
              </a:spcAft>
              <a:buFont typeface="Arial" pitchFamily="34" charset="0"/>
              <a:buChar char="–"/>
              <a:defRPr/>
            </a:pPr>
            <a:r>
              <a:rPr lang="pt-BR" dirty="0" smtClean="0"/>
              <a:t>POPULAÇÃO ALVO: faixa etária entre 25 a 60 anos de idade, da área de cobertura da USF Parque dos Coqueiros, Natal/RN.</a:t>
            </a:r>
          </a:p>
          <a:p>
            <a:pPr algn="just" fontAlgn="auto">
              <a:spcAft>
                <a:spcPts val="0"/>
              </a:spcAft>
              <a:buFont typeface="Arial" pitchFamily="34" charset="0"/>
              <a:buChar char="•"/>
              <a:defRPr/>
            </a:pPr>
            <a:r>
              <a:rPr lang="pt-BR" dirty="0" smtClean="0"/>
              <a:t>Para contemplar os objetivos propostos e as metas assumidas serão desenvolvidas ações em quatro eixos centrais: Monitoramento e Avaliação, Organização e Gestão do Serviço, Engajamento Público e Qualificação da Prática Clínica.</a:t>
            </a:r>
          </a:p>
          <a:p>
            <a:endParaRPr lang="pt-BR" dirty="0"/>
          </a:p>
        </p:txBody>
      </p:sp>
    </p:spTree>
    <p:extLst>
      <p:ext uri="{BB962C8B-B14F-4D97-AF65-F5344CB8AC3E}">
        <p14:creationId xmlns:p14="http://schemas.microsoft.com/office/powerpoint/2010/main" xmlns="" val="2522162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Metodologia</a:t>
            </a:r>
            <a:endParaRPr lang="pt-BR" dirty="0"/>
          </a:p>
        </p:txBody>
      </p:sp>
      <p:sp>
        <p:nvSpPr>
          <p:cNvPr id="3" name="Content Placeholder 2"/>
          <p:cNvSpPr>
            <a:spLocks noGrp="1"/>
          </p:cNvSpPr>
          <p:nvPr>
            <p:ph idx="1"/>
          </p:nvPr>
        </p:nvSpPr>
        <p:spPr/>
        <p:txBody>
          <a:bodyPr>
            <a:normAutofit fontScale="55000" lnSpcReduction="20000"/>
          </a:bodyPr>
          <a:lstStyle/>
          <a:p>
            <a:pPr algn="just">
              <a:lnSpc>
                <a:spcPct val="120000"/>
              </a:lnSpc>
              <a:buFont typeface="Arial" pitchFamily="34" charset="0"/>
              <a:buChar char="•"/>
              <a:defRPr/>
            </a:pPr>
            <a:r>
              <a:rPr lang="pt-BR" sz="3800" b="1" dirty="0" smtClean="0"/>
              <a:t>Adoção do Protocolo</a:t>
            </a:r>
            <a:r>
              <a:rPr lang="pt-BR" sz="3800" dirty="0" smtClean="0"/>
              <a:t>: Caderno de atenção básica sobre controle dos cânceres do colo do útero e da mama de 2013 (Ministério da Saúde);</a:t>
            </a:r>
          </a:p>
          <a:p>
            <a:pPr algn="just">
              <a:lnSpc>
                <a:spcPct val="120000"/>
              </a:lnSpc>
              <a:buFont typeface="Arial" pitchFamily="34" charset="0"/>
              <a:buChar char="•"/>
              <a:defRPr/>
            </a:pPr>
            <a:r>
              <a:rPr lang="pt-BR" sz="3800" b="1" dirty="0" smtClean="0"/>
              <a:t>Capacitação das equipes de ESF</a:t>
            </a:r>
            <a:r>
              <a:rPr lang="pt-BR" sz="3800" dirty="0" smtClean="0"/>
              <a:t>;</a:t>
            </a:r>
          </a:p>
          <a:p>
            <a:pPr algn="just">
              <a:lnSpc>
                <a:spcPct val="120000"/>
              </a:lnSpc>
              <a:buFont typeface="Arial" pitchFamily="34" charset="0"/>
              <a:buChar char="•"/>
              <a:defRPr/>
            </a:pPr>
            <a:r>
              <a:rPr lang="pt-BR" sz="3800" b="1" dirty="0" smtClean="0"/>
              <a:t>Utilização de registro específico </a:t>
            </a:r>
            <a:r>
              <a:rPr lang="pt-BR" sz="3800" dirty="0" smtClean="0"/>
              <a:t>: ficha espelho disponibilizada pelo curso de especialização (UFPel) – anexada ao prontuário da usuária;</a:t>
            </a:r>
          </a:p>
          <a:p>
            <a:pPr algn="just">
              <a:lnSpc>
                <a:spcPct val="120000"/>
              </a:lnSpc>
              <a:buFont typeface="Arial" pitchFamily="34" charset="0"/>
              <a:buChar char="•"/>
              <a:defRPr/>
            </a:pPr>
            <a:r>
              <a:rPr lang="pt-BR" sz="3800" dirty="0" smtClean="0"/>
              <a:t>Estimamos atingir a </a:t>
            </a:r>
            <a:r>
              <a:rPr lang="pt-BR" sz="3800" b="1" dirty="0" smtClean="0"/>
              <a:t>cobertura de 50%  </a:t>
            </a:r>
            <a:r>
              <a:rPr lang="pt-BR" sz="3800" dirty="0" smtClean="0"/>
              <a:t>de mulheres cadastradas da área adstrita;</a:t>
            </a:r>
          </a:p>
          <a:p>
            <a:pPr algn="just">
              <a:lnSpc>
                <a:spcPct val="120000"/>
              </a:lnSpc>
              <a:buFont typeface="Arial" pitchFamily="34" charset="0"/>
              <a:buChar char="•"/>
              <a:defRPr/>
            </a:pPr>
            <a:r>
              <a:rPr lang="pt-BR" sz="3800" dirty="0" smtClean="0"/>
              <a:t>Acompanhamento mensal da intervenção através da </a:t>
            </a:r>
            <a:r>
              <a:rPr lang="pt-BR" sz="3800" b="1" dirty="0" smtClean="0"/>
              <a:t>planilha eletrônica de coleta de dados </a:t>
            </a:r>
            <a:r>
              <a:rPr lang="pt-BR" sz="3800" dirty="0" smtClean="0"/>
              <a:t>(análise dos indicadores, monitoramento das ações);</a:t>
            </a:r>
          </a:p>
          <a:p>
            <a:pPr algn="just">
              <a:lnSpc>
                <a:spcPct val="120000"/>
              </a:lnSpc>
              <a:buFont typeface="Arial" pitchFamily="34" charset="0"/>
              <a:buChar char="•"/>
              <a:defRPr/>
            </a:pPr>
            <a:r>
              <a:rPr lang="pt-BR" sz="3800" dirty="0" smtClean="0"/>
              <a:t>Separado dois dias da semana para realização da coleta de exames;</a:t>
            </a:r>
          </a:p>
          <a:p>
            <a:pPr algn="just">
              <a:lnSpc>
                <a:spcPct val="120000"/>
              </a:lnSpc>
              <a:buFont typeface="Arial" pitchFamily="34" charset="0"/>
              <a:buChar char="•"/>
              <a:defRPr/>
            </a:pPr>
            <a:r>
              <a:rPr lang="pt-BR" sz="3800" dirty="0" smtClean="0"/>
              <a:t>Engajamento da população (divulgação e ação na comunidade);</a:t>
            </a:r>
          </a:p>
          <a:p>
            <a:pPr algn="just">
              <a:lnSpc>
                <a:spcPct val="120000"/>
              </a:lnSpc>
              <a:buFont typeface="Arial" pitchFamily="34" charset="0"/>
              <a:buChar char="•"/>
              <a:defRPr/>
            </a:pPr>
            <a:r>
              <a:rPr lang="pt-BR" sz="3800" b="1" dirty="0" smtClean="0"/>
              <a:t>Reniões semanais</a:t>
            </a:r>
            <a:r>
              <a:rPr lang="pt-BR" sz="3800" dirty="0" smtClean="0"/>
              <a:t> para revisão das atividades. </a:t>
            </a:r>
          </a:p>
          <a:p>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5448"/>
            <a:ext cx="8229600" cy="321224"/>
          </a:xfrm>
        </p:spPr>
        <p:txBody>
          <a:bodyPr>
            <a:normAutofit fontScale="90000"/>
          </a:bodyPr>
          <a:lstStyle/>
          <a:p>
            <a:r>
              <a:rPr lang="pt-BR" dirty="0" smtClean="0"/>
              <a:t>Cronograma</a:t>
            </a:r>
            <a:endParaRPr lang="pt-BR" dirty="0"/>
          </a:p>
        </p:txBody>
      </p:sp>
      <p:graphicFrame>
        <p:nvGraphicFramePr>
          <p:cNvPr id="7" name="Content Placeholder 6"/>
          <p:cNvGraphicFramePr>
            <a:graphicFrameLocks noGrp="1"/>
          </p:cNvGraphicFramePr>
          <p:nvPr>
            <p:ph idx="1"/>
          </p:nvPr>
        </p:nvGraphicFramePr>
        <p:xfrm>
          <a:off x="457200" y="620688"/>
          <a:ext cx="8363272" cy="6182095"/>
        </p:xfrm>
        <a:graphic>
          <a:graphicData uri="http://schemas.openxmlformats.org/drawingml/2006/table">
            <a:tbl>
              <a:tblPr firstRow="1" bandRow="1">
                <a:tableStyleId>{5C22544A-7EE6-4342-B048-85BDC9FD1C3A}</a:tableStyleId>
              </a:tblPr>
              <a:tblGrid>
                <a:gridCol w="3754760"/>
                <a:gridCol w="360040"/>
                <a:gridCol w="360040"/>
                <a:gridCol w="360040"/>
                <a:gridCol w="360040"/>
                <a:gridCol w="432048"/>
                <a:gridCol w="432048"/>
                <a:gridCol w="360040"/>
                <a:gridCol w="360040"/>
                <a:gridCol w="360040"/>
                <a:gridCol w="432048"/>
                <a:gridCol w="360040"/>
                <a:gridCol w="432048"/>
              </a:tblGrid>
              <a:tr h="370840">
                <a:tc>
                  <a:txBody>
                    <a:bodyPr/>
                    <a:lstStyle/>
                    <a:p>
                      <a:pPr algn="just">
                        <a:lnSpc>
                          <a:spcPct val="115000"/>
                        </a:lnSpc>
                        <a:spcAft>
                          <a:spcPts val="0"/>
                        </a:spcAft>
                      </a:pPr>
                      <a:r>
                        <a:rPr lang="pt-BR" sz="1200" dirty="0">
                          <a:latin typeface="Arial"/>
                          <a:ea typeface="Times New Roman"/>
                          <a:cs typeface="Times New Roman"/>
                        </a:rPr>
                        <a:t>Atividades</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1</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2</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3</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4</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5</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6</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7</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8</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9</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10</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11</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12</a:t>
                      </a:r>
                      <a:endParaRPr lang="pt-BR" sz="1100" dirty="0">
                        <a:latin typeface="Calibri"/>
                        <a:ea typeface="Times New Roman"/>
                        <a:cs typeface="Times New Roman"/>
                      </a:endParaRPr>
                    </a:p>
                  </a:txBody>
                  <a:tcPr marL="68580" marR="68580" marT="0" marB="0"/>
                </a:tc>
              </a:tr>
              <a:tr h="491247">
                <a:tc>
                  <a:txBody>
                    <a:bodyPr/>
                    <a:lstStyle/>
                    <a:p>
                      <a:pPr algn="just">
                        <a:lnSpc>
                          <a:spcPct val="115000"/>
                        </a:lnSpc>
                        <a:spcAft>
                          <a:spcPts val="0"/>
                        </a:spcAft>
                      </a:pPr>
                      <a:r>
                        <a:rPr lang="pt-BR" sz="1200" dirty="0">
                          <a:latin typeface="Arial"/>
                          <a:ea typeface="Times New Roman"/>
                          <a:cs typeface="Times New Roman"/>
                        </a:rPr>
                        <a:t>Capacitação dos profissionais sobre c.a. de colo de útero e mama</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x</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dirty="0">
                        <a:latin typeface="Arial"/>
                        <a:ea typeface="Times New Roman"/>
                        <a:cs typeface="Times New Roman"/>
                      </a:endParaRPr>
                    </a:p>
                  </a:txBody>
                  <a:tcPr marL="68580" marR="68580" marT="0" marB="0"/>
                </a:tc>
              </a:tr>
              <a:tr h="370840">
                <a:tc>
                  <a:txBody>
                    <a:bodyPr/>
                    <a:lstStyle/>
                    <a:p>
                      <a:pPr algn="just">
                        <a:lnSpc>
                          <a:spcPct val="115000"/>
                        </a:lnSpc>
                        <a:spcAft>
                          <a:spcPts val="0"/>
                        </a:spcAft>
                      </a:pPr>
                      <a:r>
                        <a:rPr lang="pt-BR" sz="1200" dirty="0">
                          <a:latin typeface="Arial"/>
                          <a:ea typeface="Times New Roman"/>
                          <a:cs typeface="Times New Roman"/>
                        </a:rPr>
                        <a:t>Estabelecer contato com a comunidade e organizar os locais de atendimento nas microáreas</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dirty="0">
                        <a:latin typeface="Arial"/>
                        <a:ea typeface="Times New Roman"/>
                        <a:cs typeface="Times New Roman"/>
                      </a:endParaRPr>
                    </a:p>
                  </a:txBody>
                  <a:tcPr marL="68580" marR="68580" marT="0" marB="0"/>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pPr algn="just">
                        <a:lnSpc>
                          <a:spcPct val="115000"/>
                        </a:lnSpc>
                        <a:spcAft>
                          <a:spcPts val="0"/>
                        </a:spcAft>
                      </a:pPr>
                      <a:r>
                        <a:rPr lang="pt-BR" sz="1200" dirty="0">
                          <a:latin typeface="Arial"/>
                          <a:ea typeface="Times New Roman"/>
                          <a:cs typeface="Times New Roman"/>
                        </a:rPr>
                        <a:t>Solicitar material para a realização da campanha de coleta de preventivo e solicitação de mamografias</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x</a:t>
                      </a:r>
                      <a:endParaRPr lang="pt-BR" sz="1100" dirty="0">
                        <a:latin typeface="Calibri"/>
                        <a:ea typeface="Times New Roman"/>
                        <a:cs typeface="Times New Roman"/>
                      </a:endParaRPr>
                    </a:p>
                  </a:txBody>
                  <a:tcPr marL="68580" marR="68580" marT="0" marB="0"/>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370840">
                <a:tc>
                  <a:txBody>
                    <a:bodyPr/>
                    <a:lstStyle/>
                    <a:p>
                      <a:pPr algn="just">
                        <a:lnSpc>
                          <a:spcPct val="115000"/>
                        </a:lnSpc>
                        <a:spcAft>
                          <a:spcPts val="0"/>
                        </a:spcAft>
                      </a:pPr>
                      <a:r>
                        <a:rPr lang="pt-BR" sz="1200" dirty="0">
                          <a:latin typeface="Arial"/>
                          <a:ea typeface="Times New Roman"/>
                          <a:cs typeface="Times New Roman"/>
                        </a:rPr>
                        <a:t>Estabelecimento do papel de cada profissional na ação programática</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x</a:t>
                      </a:r>
                      <a:endParaRPr lang="pt-BR" sz="1100" dirty="0">
                        <a:latin typeface="Calibri"/>
                        <a:ea typeface="Times New Roman"/>
                        <a:cs typeface="Times New Roman"/>
                      </a:endParaRPr>
                    </a:p>
                  </a:txBody>
                  <a:tcPr marL="68580" marR="68580" marT="0" marB="0"/>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dirty="0"/>
                    </a:p>
                  </a:txBody>
                  <a:tcPr/>
                </a:tc>
              </a:tr>
              <a:tr h="322304">
                <a:tc>
                  <a:txBody>
                    <a:bodyPr/>
                    <a:lstStyle/>
                    <a:p>
                      <a:pPr algn="just">
                        <a:lnSpc>
                          <a:spcPct val="115000"/>
                        </a:lnSpc>
                        <a:spcAft>
                          <a:spcPts val="0"/>
                        </a:spcAft>
                      </a:pPr>
                      <a:r>
                        <a:rPr lang="pt-BR" sz="1200" dirty="0">
                          <a:latin typeface="Arial"/>
                          <a:ea typeface="Times New Roman"/>
                          <a:cs typeface="Times New Roman"/>
                        </a:rPr>
                        <a:t>Acolhimento das usuárias na unidade de saúde</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x</a:t>
                      </a:r>
                      <a:endParaRPr lang="pt-BR" sz="1100" dirty="0">
                        <a:latin typeface="Calibri"/>
                        <a:ea typeface="Times New Roman"/>
                        <a:cs typeface="Times New Roman"/>
                      </a:endParaRPr>
                    </a:p>
                  </a:txBody>
                  <a:tcPr marL="68580" marR="68580" marT="0" marB="0"/>
                </a:tc>
              </a:tr>
              <a:tr h="370840">
                <a:tc>
                  <a:txBody>
                    <a:bodyPr/>
                    <a:lstStyle/>
                    <a:p>
                      <a:pPr algn="just">
                        <a:lnSpc>
                          <a:spcPct val="115000"/>
                        </a:lnSpc>
                        <a:spcAft>
                          <a:spcPts val="0"/>
                        </a:spcAft>
                      </a:pPr>
                      <a:r>
                        <a:rPr lang="pt-BR" sz="1200" dirty="0">
                          <a:latin typeface="Arial"/>
                          <a:ea typeface="Times New Roman"/>
                          <a:cs typeface="Times New Roman"/>
                        </a:rPr>
                        <a:t>Registro de dados em livro específico (resultado de exames e coletas)</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x</a:t>
                      </a:r>
                      <a:endParaRPr lang="pt-BR" sz="1100" dirty="0">
                        <a:latin typeface="Calibri"/>
                        <a:ea typeface="Times New Roman"/>
                        <a:cs typeface="Times New Roman"/>
                      </a:endParaRPr>
                    </a:p>
                  </a:txBody>
                  <a:tcPr marL="68580" marR="68580" marT="0" marB="0"/>
                </a:tc>
              </a:tr>
              <a:tr h="370840">
                <a:tc>
                  <a:txBody>
                    <a:bodyPr/>
                    <a:lstStyle/>
                    <a:p>
                      <a:pPr algn="just">
                        <a:lnSpc>
                          <a:spcPct val="115000"/>
                        </a:lnSpc>
                        <a:spcAft>
                          <a:spcPts val="0"/>
                        </a:spcAft>
                      </a:pPr>
                      <a:r>
                        <a:rPr lang="pt-BR" sz="1200" dirty="0">
                          <a:latin typeface="Arial"/>
                          <a:ea typeface="Times New Roman"/>
                          <a:cs typeface="Times New Roman"/>
                        </a:rPr>
                        <a:t>Atualização dos cadastros das usuárias na faixa etária específica da área 88</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x</a:t>
                      </a:r>
                      <a:endParaRPr lang="pt-BR" sz="1100" dirty="0">
                        <a:latin typeface="Calibri"/>
                        <a:ea typeface="Times New Roman"/>
                        <a:cs typeface="Times New Roman"/>
                      </a:endParaRPr>
                    </a:p>
                  </a:txBody>
                  <a:tcPr marL="68580" marR="68580" marT="0" marB="0"/>
                </a:tc>
              </a:tr>
              <a:tr h="370840">
                <a:tc>
                  <a:txBody>
                    <a:bodyPr/>
                    <a:lstStyle/>
                    <a:p>
                      <a:pPr algn="just">
                        <a:lnSpc>
                          <a:spcPct val="115000"/>
                        </a:lnSpc>
                        <a:spcAft>
                          <a:spcPts val="0"/>
                        </a:spcAft>
                      </a:pPr>
                      <a:r>
                        <a:rPr lang="pt-BR" sz="1200" dirty="0">
                          <a:latin typeface="Arial"/>
                          <a:ea typeface="Times New Roman"/>
                          <a:cs typeface="Times New Roman"/>
                        </a:rPr>
                        <a:t>Revisão dos dados obtidos e subsequente condutas (monitoramento da intervenção)</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x</a:t>
                      </a:r>
                      <a:endParaRPr lang="pt-BR" sz="1100" dirty="0">
                        <a:latin typeface="Calibri"/>
                        <a:ea typeface="Times New Roman"/>
                        <a:cs typeface="Times New Roman"/>
                      </a:endParaRPr>
                    </a:p>
                  </a:txBody>
                  <a:tcPr marL="68580" marR="68580" marT="0" marB="0"/>
                </a:tc>
              </a:tr>
              <a:tr h="370840">
                <a:tc>
                  <a:txBody>
                    <a:bodyPr/>
                    <a:lstStyle/>
                    <a:p>
                      <a:pPr algn="just">
                        <a:lnSpc>
                          <a:spcPct val="115000"/>
                        </a:lnSpc>
                        <a:spcAft>
                          <a:spcPts val="0"/>
                        </a:spcAft>
                      </a:pPr>
                      <a:r>
                        <a:rPr lang="pt-BR" sz="1200" dirty="0">
                          <a:latin typeface="Arial"/>
                          <a:ea typeface="Times New Roman"/>
                          <a:cs typeface="Times New Roman"/>
                        </a:rPr>
                        <a:t>Atendimentos, dinâmicas na comunidade e atividades educativas</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x</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endParaRPr lang="pt-BR" sz="1100" dirty="0">
                        <a:latin typeface="Calibri"/>
                        <a:ea typeface="Times New Roman"/>
                        <a:cs typeface="Times New Roman"/>
                      </a:endParaRPr>
                    </a:p>
                  </a:txBody>
                  <a:tcPr marL="68580" marR="68580" marT="0" marB="0"/>
                </a:tc>
              </a:tr>
              <a:tr h="405736">
                <a:tc>
                  <a:txBody>
                    <a:bodyPr/>
                    <a:lstStyle/>
                    <a:p>
                      <a:pPr algn="just">
                        <a:lnSpc>
                          <a:spcPct val="115000"/>
                        </a:lnSpc>
                        <a:spcAft>
                          <a:spcPts val="0"/>
                        </a:spcAft>
                      </a:pPr>
                      <a:r>
                        <a:rPr lang="pt-BR" sz="1200" dirty="0">
                          <a:latin typeface="Arial"/>
                          <a:ea typeface="Times New Roman"/>
                          <a:cs typeface="Times New Roman"/>
                        </a:rPr>
                        <a:t>Campanha de coleta de preventivo, solicitação de exames e  atividades educativas na unidade de saúde do Parque dos Coqueiros</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a:latin typeface="Arial"/>
                        <a:ea typeface="Times New Roman"/>
                        <a:cs typeface="Times New Roman"/>
                      </a:endParaRPr>
                    </a:p>
                  </a:txBody>
                  <a:tcPr marL="68580" marR="68580" marT="0" marB="0"/>
                </a:tc>
                <a:tc>
                  <a:txBody>
                    <a:bodyPr/>
                    <a:lstStyle/>
                    <a:p>
                      <a:pPr algn="just">
                        <a:lnSpc>
                          <a:spcPct val="115000"/>
                        </a:lnSpc>
                        <a:spcAft>
                          <a:spcPts val="0"/>
                        </a:spcAft>
                      </a:pPr>
                      <a:endParaRPr lang="pt-BR" sz="1200" dirty="0">
                        <a:latin typeface="Arial"/>
                        <a:ea typeface="Times New Roman"/>
                        <a:cs typeface="Times New Roman"/>
                      </a:endParaRPr>
                    </a:p>
                  </a:txBody>
                  <a:tcPr marL="68580" marR="68580" marT="0" marB="0"/>
                </a:tc>
              </a:tr>
              <a:tr h="370840">
                <a:tc>
                  <a:txBody>
                    <a:bodyPr/>
                    <a:lstStyle/>
                    <a:p>
                      <a:pPr algn="just">
                        <a:lnSpc>
                          <a:spcPct val="115000"/>
                        </a:lnSpc>
                        <a:spcAft>
                          <a:spcPts val="0"/>
                        </a:spcAft>
                      </a:pPr>
                      <a:r>
                        <a:rPr lang="pt-BR" sz="1200" dirty="0">
                          <a:latin typeface="Arial"/>
                          <a:ea typeface="Times New Roman"/>
                          <a:cs typeface="Times New Roman"/>
                        </a:rPr>
                        <a:t>Informar a população sobre as ações e campanhas a serem realizadas</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x</a:t>
                      </a:r>
                      <a:endParaRPr lang="pt-BR" sz="1100" dirty="0">
                        <a:latin typeface="Calibri"/>
                        <a:ea typeface="Times New Roman"/>
                        <a:cs typeface="Times New Roman"/>
                      </a:endParaRPr>
                    </a:p>
                  </a:txBody>
                  <a:tcPr marL="68580" marR="68580" marT="0" marB="0"/>
                </a:tc>
              </a:tr>
              <a:tr h="370840">
                <a:tc>
                  <a:txBody>
                    <a:bodyPr/>
                    <a:lstStyle/>
                    <a:p>
                      <a:pPr algn="just">
                        <a:lnSpc>
                          <a:spcPct val="115000"/>
                        </a:lnSpc>
                        <a:spcAft>
                          <a:spcPts val="0"/>
                        </a:spcAft>
                      </a:pPr>
                      <a:r>
                        <a:rPr lang="pt-BR" sz="1200" dirty="0">
                          <a:latin typeface="Arial"/>
                          <a:ea typeface="Times New Roman"/>
                          <a:cs typeface="Times New Roman"/>
                        </a:rPr>
                        <a:t>Entrega do cartão da mulher</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x</a:t>
                      </a:r>
                      <a:endParaRPr lang="pt-BR" sz="1100" dirty="0">
                        <a:latin typeface="Calibri"/>
                        <a:ea typeface="Times New Roman"/>
                        <a:cs typeface="Times New Roman"/>
                      </a:endParaRPr>
                    </a:p>
                  </a:txBody>
                  <a:tcPr marL="68580" marR="68580" marT="0" marB="0"/>
                </a:tc>
              </a:tr>
              <a:tr h="370840">
                <a:tc>
                  <a:txBody>
                    <a:bodyPr/>
                    <a:lstStyle/>
                    <a:p>
                      <a:pPr algn="just">
                        <a:lnSpc>
                          <a:spcPct val="115000"/>
                        </a:lnSpc>
                        <a:spcAft>
                          <a:spcPts val="0"/>
                        </a:spcAft>
                      </a:pPr>
                      <a:r>
                        <a:rPr lang="pt-BR" sz="1200" dirty="0">
                          <a:latin typeface="Arial"/>
                          <a:ea typeface="Times New Roman"/>
                          <a:cs typeface="Times New Roman"/>
                        </a:rPr>
                        <a:t>Busca ativa das usuárias, pelos ACS, que não estão com os exames atualizados ou não compareceram as consultas e com exames alterados</a:t>
                      </a:r>
                      <a:endParaRPr lang="pt-BR"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a:latin typeface="Arial"/>
                          <a:ea typeface="Times New Roman"/>
                          <a:cs typeface="Times New Roman"/>
                        </a:rPr>
                        <a:t>x</a:t>
                      </a:r>
                      <a:endParaRPr lang="pt-BR" sz="1100">
                        <a:latin typeface="Calibri"/>
                        <a:ea typeface="Times New Roman"/>
                        <a:cs typeface="Times New Roman"/>
                      </a:endParaRPr>
                    </a:p>
                  </a:txBody>
                  <a:tcPr marL="68580" marR="68580" marT="0" marB="0"/>
                </a:tc>
                <a:tc>
                  <a:txBody>
                    <a:bodyPr/>
                    <a:lstStyle/>
                    <a:p>
                      <a:pPr algn="just">
                        <a:lnSpc>
                          <a:spcPct val="115000"/>
                        </a:lnSpc>
                        <a:spcAft>
                          <a:spcPts val="0"/>
                        </a:spcAft>
                      </a:pPr>
                      <a:r>
                        <a:rPr lang="pt-BR" sz="1200" dirty="0">
                          <a:latin typeface="Arial"/>
                          <a:ea typeface="Times New Roman"/>
                          <a:cs typeface="Times New Roman"/>
                        </a:rPr>
                        <a:t>x</a:t>
                      </a:r>
                      <a:endParaRPr lang="pt-BR" sz="1100" dirty="0">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206938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Recursos necessários</a:t>
            </a:r>
            <a:endParaRPr lang="pt-BR" dirty="0"/>
          </a:p>
        </p:txBody>
      </p:sp>
      <p:sp>
        <p:nvSpPr>
          <p:cNvPr id="3" name="Espaço Reservado para Conteúdo 2"/>
          <p:cNvSpPr>
            <a:spLocks noGrp="1"/>
          </p:cNvSpPr>
          <p:nvPr>
            <p:ph idx="1"/>
          </p:nvPr>
        </p:nvSpPr>
        <p:spPr/>
        <p:txBody>
          <a:bodyPr/>
          <a:lstStyle/>
          <a:p>
            <a:r>
              <a:rPr lang="pt-BR" dirty="0" smtClean="0"/>
              <a:t>Material para coleta de exames citopatológico;</a:t>
            </a:r>
          </a:p>
          <a:p>
            <a:r>
              <a:rPr lang="pt-BR" dirty="0" smtClean="0"/>
              <a:t>Estrutura física para realização das ações;</a:t>
            </a:r>
          </a:p>
          <a:p>
            <a:r>
              <a:rPr lang="pt-BR" dirty="0" smtClean="0"/>
              <a:t>Ficha espelho;</a:t>
            </a:r>
          </a:p>
          <a:p>
            <a:r>
              <a:rPr lang="pt-BR" dirty="0" smtClean="0"/>
              <a:t>Planilha de coleta de dados;</a:t>
            </a:r>
          </a:p>
          <a:p>
            <a:r>
              <a:rPr lang="pt-BR" dirty="0" smtClean="0"/>
              <a:t>Capacitação das equipes;</a:t>
            </a:r>
          </a:p>
          <a:p>
            <a:r>
              <a:rPr lang="pt-BR" dirty="0" smtClean="0"/>
              <a:t>Disponibilização e aplicação de protocolo.</a:t>
            </a:r>
          </a:p>
          <a:p>
            <a:endParaRPr lang="pt-BR" dirty="0"/>
          </a:p>
        </p:txBody>
      </p:sp>
    </p:spTree>
    <p:extLst>
      <p:ext uri="{BB962C8B-B14F-4D97-AF65-F5344CB8AC3E}">
        <p14:creationId xmlns:p14="http://schemas.microsoft.com/office/powerpoint/2010/main" xmlns="" val="272794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ulo 1"/>
          <p:cNvSpPr>
            <a:spLocks noGrp="1"/>
          </p:cNvSpPr>
          <p:nvPr>
            <p:ph type="title"/>
          </p:nvPr>
        </p:nvSpPr>
        <p:spPr>
          <a:xfrm>
            <a:off x="428625" y="0"/>
            <a:ext cx="8229600" cy="1071563"/>
          </a:xfrm>
        </p:spPr>
        <p:txBody>
          <a:bodyPr/>
          <a:lstStyle/>
          <a:p>
            <a:pPr eaLnBrk="1" hangingPunct="1"/>
            <a:r>
              <a:rPr lang="pt-BR" altLang="pt-BR" smtClean="0"/>
              <a:t>Objetivos, metas e resultados</a:t>
            </a:r>
          </a:p>
        </p:txBody>
      </p:sp>
      <p:sp>
        <p:nvSpPr>
          <p:cNvPr id="2051" name="Espaço Reservado para Conteúdo 2"/>
          <p:cNvSpPr>
            <a:spLocks noGrp="1"/>
          </p:cNvSpPr>
          <p:nvPr>
            <p:ph idx="1"/>
          </p:nvPr>
        </p:nvSpPr>
        <p:spPr>
          <a:xfrm>
            <a:off x="428625" y="1457275"/>
            <a:ext cx="8229600" cy="5572125"/>
          </a:xfrm>
        </p:spPr>
        <p:txBody>
          <a:bodyPr/>
          <a:lstStyle/>
          <a:p>
            <a:pPr eaLnBrk="1" hangingPunct="1"/>
            <a:r>
              <a:rPr lang="pt-BR" altLang="pt-BR" sz="2400" dirty="0" smtClean="0"/>
              <a:t>Objetivo 1</a:t>
            </a:r>
            <a:r>
              <a:rPr lang="pt-BR" altLang="pt-BR" sz="2400" dirty="0" smtClean="0"/>
              <a:t>: Ampliar </a:t>
            </a:r>
            <a:r>
              <a:rPr lang="pt-BR" altLang="pt-BR" sz="2400" dirty="0" smtClean="0"/>
              <a:t>a cobertura de detecção precoce do câncer de colo e do câncer de mama</a:t>
            </a:r>
          </a:p>
          <a:p>
            <a:r>
              <a:rPr lang="pt-BR" altLang="pt-BR" sz="2400" dirty="0" smtClean="0"/>
              <a:t>Metas: </a:t>
            </a:r>
          </a:p>
          <a:p>
            <a:pPr lvl="1"/>
            <a:r>
              <a:rPr lang="pt-BR" altLang="pt-BR" sz="2000" dirty="0" smtClean="0"/>
              <a:t>       </a:t>
            </a:r>
            <a:r>
              <a:rPr lang="pt-BR" altLang="pt-BR" sz="2000" dirty="0" smtClean="0"/>
              <a:t>Ampliar </a:t>
            </a:r>
            <a:r>
              <a:rPr lang="pt-BR" altLang="pt-BR" sz="2000" dirty="0" smtClean="0"/>
              <a:t>a cobertura de detecção precoce do câncer de colo de útero das mulheres na faixa etária entre 25 e 64 anos de idade para 50%.</a:t>
            </a:r>
          </a:p>
          <a:p>
            <a:r>
              <a:rPr lang="pt-BR" altLang="pt-BR" sz="2400" dirty="0" smtClean="0"/>
              <a:t>Resultados: 5,1% </a:t>
            </a:r>
            <a:r>
              <a:rPr lang="pt-BR" altLang="pt-BR" sz="2400" dirty="0" smtClean="0"/>
              <a:t>(12), </a:t>
            </a:r>
            <a:r>
              <a:rPr lang="pt-BR" altLang="pt-BR" sz="2400" dirty="0" smtClean="0"/>
              <a:t>6</a:t>
            </a:r>
            <a:r>
              <a:rPr lang="pt-BR" altLang="pt-BR" sz="2400" dirty="0" smtClean="0"/>
              <a:t>%(32) </a:t>
            </a:r>
            <a:r>
              <a:rPr lang="pt-BR" altLang="pt-BR" sz="2400" dirty="0" smtClean="0"/>
              <a:t>e 8,9</a:t>
            </a:r>
            <a:r>
              <a:rPr lang="pt-BR" altLang="pt-BR" sz="2400" dirty="0" smtClean="0"/>
              <a:t>%(48)</a:t>
            </a:r>
            <a:endParaRPr lang="pt-BR" altLang="pt-BR" sz="2400" dirty="0" smtClean="0"/>
          </a:p>
          <a:p>
            <a:pPr>
              <a:buFont typeface="Arial" charset="0"/>
              <a:buNone/>
            </a:pPr>
            <a:endParaRPr lang="pt-BR" altLang="pt-BR" sz="2400" dirty="0" smtClean="0"/>
          </a:p>
          <a:p>
            <a:pPr>
              <a:buFont typeface="Arial" charset="0"/>
              <a:buNone/>
            </a:pPr>
            <a:endParaRPr lang="pt-BR" altLang="pt-BR" sz="2400" dirty="0" smtClean="0"/>
          </a:p>
          <a:p>
            <a:pPr eaLnBrk="1" hangingPunct="1">
              <a:buFont typeface="Arial" charset="0"/>
              <a:buNone/>
            </a:pPr>
            <a:endParaRPr lang="pt-BR" altLang="pt-BR" dirty="0" smtClean="0"/>
          </a:p>
          <a:p>
            <a:pPr eaLnBrk="1" hangingPunct="1"/>
            <a:endParaRPr lang="pt-BR" altLang="pt-BR" dirty="0" smtClean="0"/>
          </a:p>
          <a:p>
            <a:pPr eaLnBrk="1" hangingPunct="1"/>
            <a:endParaRPr lang="pt-BR" altLang="pt-BR" dirty="0" smtClean="0"/>
          </a:p>
          <a:p>
            <a:pPr eaLnBrk="1" hangingPunct="1"/>
            <a:endParaRPr lang="pt-BR" altLang="pt-BR" dirty="0" smtClean="0"/>
          </a:p>
          <a:p>
            <a:pPr eaLnBrk="1" hangingPunct="1"/>
            <a:endParaRPr lang="pt-BR" altLang="pt-BR" dirty="0" smtClean="0"/>
          </a:p>
        </p:txBody>
      </p:sp>
      <p:pic>
        <p:nvPicPr>
          <p:cNvPr id="2052" name="Imagem 3" descr="Grafico 1.jpg"/>
          <p:cNvPicPr>
            <a:picLocks noChangeAspect="1"/>
          </p:cNvPicPr>
          <p:nvPr/>
        </p:nvPicPr>
        <p:blipFill>
          <a:blip r:embed="rId2" cstate="print"/>
          <a:srcRect/>
          <a:stretch>
            <a:fillRect/>
          </a:stretch>
        </p:blipFill>
        <p:spPr bwMode="auto">
          <a:xfrm>
            <a:off x="2071688" y="4214813"/>
            <a:ext cx="5048250" cy="245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title"/>
          </p:nvPr>
        </p:nvSpPr>
        <p:spPr>
          <a:xfrm>
            <a:off x="428625" y="142875"/>
            <a:ext cx="8229600" cy="1071563"/>
          </a:xfrm>
        </p:spPr>
        <p:txBody>
          <a:bodyPr/>
          <a:lstStyle/>
          <a:p>
            <a:r>
              <a:rPr lang="pt-BR" altLang="pt-BR" dirty="0" smtClean="0"/>
              <a:t>Objetivos, metas e resultados</a:t>
            </a:r>
          </a:p>
        </p:txBody>
      </p:sp>
      <p:sp>
        <p:nvSpPr>
          <p:cNvPr id="3075" name="Espaço Reservado para Conteúdo 2"/>
          <p:cNvSpPr>
            <a:spLocks noGrp="1"/>
          </p:cNvSpPr>
          <p:nvPr>
            <p:ph idx="1"/>
          </p:nvPr>
        </p:nvSpPr>
        <p:spPr>
          <a:xfrm>
            <a:off x="428625" y="1529854"/>
            <a:ext cx="8229600" cy="5643562"/>
          </a:xfrm>
        </p:spPr>
        <p:txBody>
          <a:bodyPr/>
          <a:lstStyle/>
          <a:p>
            <a:r>
              <a:rPr lang="pt-BR" altLang="pt-BR" sz="2400" dirty="0" smtClean="0"/>
              <a:t>Objetivo 1:Ampliar a cobertura de detecção precoce do câncer de colo e do câncer de mama</a:t>
            </a:r>
          </a:p>
          <a:p>
            <a:r>
              <a:rPr lang="pt-BR" altLang="pt-BR" sz="2400" dirty="0" smtClean="0"/>
              <a:t>Metas:</a:t>
            </a:r>
          </a:p>
          <a:p>
            <a:pPr lvl="1"/>
            <a:r>
              <a:rPr lang="pt-BR" altLang="pt-BR" sz="2000" dirty="0" smtClean="0"/>
              <a:t>    </a:t>
            </a:r>
            <a:r>
              <a:rPr lang="pt-BR" altLang="pt-BR" sz="2000" dirty="0" smtClean="0"/>
              <a:t> </a:t>
            </a:r>
            <a:r>
              <a:rPr lang="pt-BR" altLang="pt-BR" sz="2000" dirty="0" smtClean="0"/>
              <a:t>Ampliar a cobertura de detecção precoce do câncer de mama das mulheres na faixa etária entre 50 e 69 anos de idade para 50%.</a:t>
            </a:r>
          </a:p>
          <a:p>
            <a:r>
              <a:rPr lang="pt-BR" altLang="pt-BR" sz="2400" dirty="0" smtClean="0"/>
              <a:t>Resultados: </a:t>
            </a:r>
            <a:r>
              <a:rPr lang="pt-BR" altLang="pt-BR" sz="2400" dirty="0" smtClean="0"/>
              <a:t>0,7%(02</a:t>
            </a:r>
            <a:r>
              <a:rPr lang="pt-BR" altLang="pt-BR" sz="2400" dirty="0" smtClean="0"/>
              <a:t>), </a:t>
            </a:r>
            <a:r>
              <a:rPr lang="pt-BR" altLang="pt-BR" sz="2400" dirty="0" smtClean="0"/>
              <a:t>2,2%(06) </a:t>
            </a:r>
            <a:r>
              <a:rPr lang="pt-BR" altLang="pt-BR" sz="2400" dirty="0" smtClean="0"/>
              <a:t>e </a:t>
            </a:r>
            <a:r>
              <a:rPr lang="pt-BR" altLang="pt-BR" sz="2400" dirty="0" smtClean="0"/>
              <a:t>4,4%(12)</a:t>
            </a:r>
            <a:endParaRPr lang="pt-BR" altLang="pt-BR" sz="2400" dirty="0" smtClean="0"/>
          </a:p>
          <a:p>
            <a:endParaRPr lang="pt-BR" altLang="pt-BR" sz="2400" dirty="0" smtClean="0"/>
          </a:p>
          <a:p>
            <a:endParaRPr lang="pt-BR" altLang="pt-BR" sz="2400" dirty="0" smtClean="0"/>
          </a:p>
          <a:p>
            <a:endParaRPr lang="pt-BR" altLang="pt-BR" dirty="0" smtClean="0"/>
          </a:p>
        </p:txBody>
      </p:sp>
      <p:pic>
        <p:nvPicPr>
          <p:cNvPr id="3076" name="Imagem 3" descr="Grafico 2.jpg"/>
          <p:cNvPicPr>
            <a:picLocks noChangeAspect="1"/>
          </p:cNvPicPr>
          <p:nvPr/>
        </p:nvPicPr>
        <p:blipFill>
          <a:blip r:embed="rId2" cstate="print"/>
          <a:srcRect/>
          <a:stretch>
            <a:fillRect/>
          </a:stretch>
        </p:blipFill>
        <p:spPr bwMode="auto">
          <a:xfrm>
            <a:off x="2214563" y="4219575"/>
            <a:ext cx="4886325"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tLang="pt-BR" dirty="0" smtClean="0"/>
              <a:t>Objetivos, metas e resultados</a:t>
            </a:r>
            <a:endParaRPr lang="pt-BR" dirty="0"/>
          </a:p>
        </p:txBody>
      </p:sp>
      <p:sp>
        <p:nvSpPr>
          <p:cNvPr id="3" name="Content Placeholder 2"/>
          <p:cNvSpPr>
            <a:spLocks noGrp="1"/>
          </p:cNvSpPr>
          <p:nvPr>
            <p:ph idx="1"/>
          </p:nvPr>
        </p:nvSpPr>
        <p:spPr/>
        <p:txBody>
          <a:bodyPr/>
          <a:lstStyle/>
          <a:p>
            <a:r>
              <a:rPr lang="pt-BR" sz="2400" b="1" dirty="0" smtClean="0"/>
              <a:t>Objetivo 2:</a:t>
            </a:r>
            <a:r>
              <a:rPr lang="pt-BR" sz="2400" dirty="0" smtClean="0"/>
              <a:t> Melhorar a qualidade do atendimento das mulheres que realizam detecção precoce de câncer de colo de útero e de mama na unidade de saúde</a:t>
            </a:r>
            <a:r>
              <a:rPr lang="pt-BR" sz="2400" dirty="0" smtClean="0"/>
              <a:t>.</a:t>
            </a:r>
          </a:p>
          <a:p>
            <a:pPr lvl="0"/>
            <a:r>
              <a:rPr lang="pt-BR" sz="2400" dirty="0" smtClean="0"/>
              <a:t>Metas:</a:t>
            </a:r>
          </a:p>
          <a:p>
            <a:pPr lvl="1"/>
            <a:r>
              <a:rPr lang="pt-BR" sz="2000" dirty="0" smtClean="0"/>
              <a:t>Obter </a:t>
            </a:r>
            <a:r>
              <a:rPr lang="pt-BR" sz="2000" dirty="0" smtClean="0"/>
              <a:t>100% de coleta de amostras satisfatórias do exame citopatológico de colo de útero</a:t>
            </a:r>
            <a:r>
              <a:rPr lang="pt-BR" sz="2000" dirty="0" smtClean="0"/>
              <a:t>.</a:t>
            </a:r>
          </a:p>
          <a:p>
            <a:pPr lvl="0"/>
            <a:r>
              <a:rPr lang="pt-BR" sz="2400" dirty="0" smtClean="0"/>
              <a:t>Resultados:58,3% (07), 81,3%(26), 91,7%(44)</a:t>
            </a:r>
            <a:endParaRPr lang="pt-BR" sz="2400" dirty="0" smtClean="0"/>
          </a:p>
          <a:p>
            <a:endParaRPr lang="pt-BR" sz="2400" dirty="0" smtClean="0"/>
          </a:p>
          <a:p>
            <a:endParaRPr lang="pt-BR" dirty="0"/>
          </a:p>
        </p:txBody>
      </p:sp>
      <p:graphicFrame>
        <p:nvGraphicFramePr>
          <p:cNvPr id="4" name="Chart 3"/>
          <p:cNvGraphicFramePr>
            <a:graphicFrameLocks/>
          </p:cNvGraphicFramePr>
          <p:nvPr/>
        </p:nvGraphicFramePr>
        <p:xfrm>
          <a:off x="2051720" y="4480560"/>
          <a:ext cx="4594860" cy="23774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tLang="pt-BR" dirty="0" smtClean="0"/>
              <a:t>Objetivos, metas e resultados</a:t>
            </a:r>
            <a:endParaRPr lang="pt-BR" dirty="0"/>
          </a:p>
        </p:txBody>
      </p:sp>
      <p:graphicFrame>
        <p:nvGraphicFramePr>
          <p:cNvPr id="4" name="Chart 3"/>
          <p:cNvGraphicFramePr>
            <a:graphicFrameLocks/>
          </p:cNvGraphicFramePr>
          <p:nvPr/>
        </p:nvGraphicFramePr>
        <p:xfrm>
          <a:off x="323528" y="4869160"/>
          <a:ext cx="3816424" cy="1899592"/>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idx="1"/>
          </p:nvPr>
        </p:nvSpPr>
        <p:spPr>
          <a:xfrm>
            <a:off x="539552" y="1484784"/>
            <a:ext cx="8229600" cy="4625609"/>
          </a:xfrm>
        </p:spPr>
        <p:txBody>
          <a:bodyPr>
            <a:normAutofit/>
          </a:bodyPr>
          <a:lstStyle/>
          <a:p>
            <a:r>
              <a:rPr lang="pt-BR" sz="2400" b="1" dirty="0" smtClean="0"/>
              <a:t>Objetivo 3:</a:t>
            </a:r>
            <a:r>
              <a:rPr lang="pt-BR" sz="2400" dirty="0" smtClean="0"/>
              <a:t> Melhorar a adesão das mulheres à realização de exame citopatológico de colo de útero e </a:t>
            </a:r>
            <a:r>
              <a:rPr lang="pt-BR" sz="2400" dirty="0" smtClean="0"/>
              <a:t>mamografia</a:t>
            </a:r>
          </a:p>
          <a:p>
            <a:r>
              <a:rPr lang="pt-BR" altLang="pt-BR" sz="2400" dirty="0" smtClean="0"/>
              <a:t>Metas:</a:t>
            </a:r>
          </a:p>
          <a:p>
            <a:pPr lvl="1"/>
            <a:r>
              <a:rPr lang="pt-BR" sz="2000" dirty="0" smtClean="0"/>
              <a:t>Identificar </a:t>
            </a:r>
            <a:r>
              <a:rPr lang="pt-BR" sz="2000" b="1" dirty="0" smtClean="0"/>
              <a:t>100%</a:t>
            </a:r>
            <a:r>
              <a:rPr lang="pt-BR" sz="2000" dirty="0" smtClean="0"/>
              <a:t> das mulheres com exame </a:t>
            </a:r>
            <a:r>
              <a:rPr lang="pt-BR" sz="2000" b="1" dirty="0" smtClean="0"/>
              <a:t>citopatológico alterado </a:t>
            </a:r>
            <a:r>
              <a:rPr lang="pt-BR" sz="2000" dirty="0" smtClean="0"/>
              <a:t>sem acompanhamento pela unidade de saúde.</a:t>
            </a:r>
          </a:p>
          <a:p>
            <a:pPr lvl="1"/>
            <a:r>
              <a:rPr lang="pt-BR" sz="2000" dirty="0" smtClean="0"/>
              <a:t>Realizar </a:t>
            </a:r>
            <a:r>
              <a:rPr lang="pt-BR" sz="2000" b="1" dirty="0" smtClean="0"/>
              <a:t>busca ativa </a:t>
            </a:r>
            <a:r>
              <a:rPr lang="pt-BR" sz="2000" dirty="0" smtClean="0"/>
              <a:t>em </a:t>
            </a:r>
            <a:r>
              <a:rPr lang="pt-BR" sz="2000" b="1" dirty="0" smtClean="0"/>
              <a:t>100%</a:t>
            </a:r>
            <a:r>
              <a:rPr lang="pt-BR" sz="2000" dirty="0" smtClean="0"/>
              <a:t> de mulheres com </a:t>
            </a:r>
            <a:r>
              <a:rPr lang="pt-BR" sz="2000" dirty="0" smtClean="0"/>
              <a:t>exame </a:t>
            </a:r>
            <a:r>
              <a:rPr lang="pt-BR" sz="2000" b="1" dirty="0" smtClean="0"/>
              <a:t>citopatológico </a:t>
            </a:r>
            <a:r>
              <a:rPr lang="pt-BR" sz="2000" b="1" dirty="0" smtClean="0"/>
              <a:t>alterado </a:t>
            </a:r>
            <a:r>
              <a:rPr lang="pt-BR" sz="2000" dirty="0" smtClean="0"/>
              <a:t>sem acompanhamento pela unidade de saúde.</a:t>
            </a:r>
          </a:p>
          <a:p>
            <a:r>
              <a:rPr lang="pt-BR" altLang="pt-BR" sz="2400" dirty="0" smtClean="0"/>
              <a:t>Resultados: 0,0% (0), 0,0% (1), 0,0% (2)</a:t>
            </a:r>
            <a:endParaRPr lang="pt-BR" sz="2400" dirty="0" smtClean="0"/>
          </a:p>
          <a:p>
            <a:endParaRPr lang="pt-BR" sz="2400" dirty="0"/>
          </a:p>
        </p:txBody>
      </p:sp>
      <p:graphicFrame>
        <p:nvGraphicFramePr>
          <p:cNvPr id="6" name="Content Placeholder 3"/>
          <p:cNvGraphicFramePr>
            <a:graphicFrameLocks/>
          </p:cNvGraphicFramePr>
          <p:nvPr/>
        </p:nvGraphicFramePr>
        <p:xfrm>
          <a:off x="4572000" y="4797152"/>
          <a:ext cx="4355976" cy="20608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tLang="pt-BR" dirty="0" smtClean="0"/>
              <a:t>Objetivos, metas e resultados</a:t>
            </a:r>
            <a:endParaRPr lang="pt-BR" dirty="0"/>
          </a:p>
        </p:txBody>
      </p:sp>
      <p:sp>
        <p:nvSpPr>
          <p:cNvPr id="3" name="Content Placeholder 2"/>
          <p:cNvSpPr>
            <a:spLocks noGrp="1"/>
          </p:cNvSpPr>
          <p:nvPr>
            <p:ph idx="1"/>
          </p:nvPr>
        </p:nvSpPr>
        <p:spPr/>
        <p:txBody>
          <a:bodyPr/>
          <a:lstStyle/>
          <a:p>
            <a:r>
              <a:rPr lang="pt-BR" sz="2400" b="1" dirty="0" smtClean="0"/>
              <a:t>Objetivo 3:</a:t>
            </a:r>
            <a:r>
              <a:rPr lang="pt-BR" sz="2400" dirty="0" smtClean="0"/>
              <a:t> Melhorar a adesão das mulheres à realização de exame citopatológico de colo de útero e mamografia</a:t>
            </a:r>
          </a:p>
          <a:p>
            <a:r>
              <a:rPr lang="pt-BR" altLang="pt-BR" sz="2400" dirty="0" smtClean="0"/>
              <a:t>Metas:</a:t>
            </a:r>
          </a:p>
          <a:p>
            <a:pPr lvl="1"/>
            <a:r>
              <a:rPr lang="pt-BR" sz="2000" dirty="0" smtClean="0"/>
              <a:t>Identificar </a:t>
            </a:r>
            <a:r>
              <a:rPr lang="pt-BR" sz="2000" b="1" dirty="0" smtClean="0"/>
              <a:t>100%</a:t>
            </a:r>
            <a:r>
              <a:rPr lang="pt-BR" sz="2000" dirty="0" smtClean="0"/>
              <a:t> das mulheres com </a:t>
            </a:r>
            <a:r>
              <a:rPr lang="pt-BR" sz="2000" b="1" dirty="0" smtClean="0"/>
              <a:t>mamografia alterada </a:t>
            </a:r>
            <a:r>
              <a:rPr lang="pt-BR" sz="2000" dirty="0" smtClean="0"/>
              <a:t>sem acompanhamento pela unidade de saúde.</a:t>
            </a:r>
            <a:endParaRPr lang="pt-BR" sz="1800" dirty="0" smtClean="0"/>
          </a:p>
          <a:p>
            <a:pPr lvl="1"/>
            <a:r>
              <a:rPr lang="pt-BR" sz="2000" dirty="0" smtClean="0"/>
              <a:t>Realizar </a:t>
            </a:r>
            <a:r>
              <a:rPr lang="pt-BR" sz="2000" b="1" dirty="0" smtClean="0"/>
              <a:t>busca ati</a:t>
            </a:r>
            <a:r>
              <a:rPr lang="pt-BR" sz="2000" dirty="0" smtClean="0"/>
              <a:t>va em </a:t>
            </a:r>
            <a:r>
              <a:rPr lang="pt-BR" sz="2000" b="1" dirty="0" smtClean="0"/>
              <a:t>100% </a:t>
            </a:r>
            <a:r>
              <a:rPr lang="pt-BR" sz="2000" dirty="0" smtClean="0"/>
              <a:t>de mulheres com </a:t>
            </a:r>
            <a:r>
              <a:rPr lang="pt-BR" sz="2000" b="1" dirty="0" smtClean="0"/>
              <a:t>mamografia alterada </a:t>
            </a:r>
            <a:r>
              <a:rPr lang="pt-BR" sz="2000" dirty="0" smtClean="0"/>
              <a:t>sem acompanhamento pela unidade de saúde.</a:t>
            </a:r>
            <a:endParaRPr lang="pt-BR" sz="1800" dirty="0" smtClean="0"/>
          </a:p>
          <a:p>
            <a:r>
              <a:rPr lang="pt-BR" altLang="pt-BR" sz="2400" dirty="0" smtClean="0"/>
              <a:t>Resultados</a:t>
            </a:r>
            <a:r>
              <a:rPr lang="pt-BR" altLang="pt-BR" sz="2400" dirty="0" smtClean="0"/>
              <a:t>: : 0,0% </a:t>
            </a:r>
            <a:r>
              <a:rPr lang="pt-BR" altLang="pt-BR" sz="2400" dirty="0" smtClean="0"/>
              <a:t>, </a:t>
            </a:r>
            <a:r>
              <a:rPr lang="pt-BR" altLang="pt-BR" sz="2400" dirty="0" smtClean="0"/>
              <a:t>0,0% </a:t>
            </a:r>
            <a:r>
              <a:rPr lang="pt-BR" altLang="pt-BR" sz="2400" dirty="0" smtClean="0"/>
              <a:t>, </a:t>
            </a:r>
            <a:r>
              <a:rPr lang="pt-BR" altLang="pt-BR" sz="2400" dirty="0" smtClean="0"/>
              <a:t>0,0% </a:t>
            </a:r>
            <a:endParaRPr lang="pt-BR" dirty="0"/>
          </a:p>
        </p:txBody>
      </p:sp>
      <p:graphicFrame>
        <p:nvGraphicFramePr>
          <p:cNvPr id="4" name="Chart 3"/>
          <p:cNvGraphicFramePr>
            <a:graphicFrameLocks/>
          </p:cNvGraphicFramePr>
          <p:nvPr/>
        </p:nvGraphicFramePr>
        <p:xfrm>
          <a:off x="107504" y="4869160"/>
          <a:ext cx="4246632" cy="1872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4499992" y="4941168"/>
          <a:ext cx="4320480" cy="180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tLang="pt-BR" dirty="0" smtClean="0"/>
              <a:t>Objetivos, metas e resultados</a:t>
            </a:r>
            <a:endParaRPr lang="pt-BR" dirty="0"/>
          </a:p>
        </p:txBody>
      </p:sp>
      <p:sp>
        <p:nvSpPr>
          <p:cNvPr id="7" name="Content Placeholder 6"/>
          <p:cNvSpPr>
            <a:spLocks noGrp="1"/>
          </p:cNvSpPr>
          <p:nvPr>
            <p:ph idx="1"/>
          </p:nvPr>
        </p:nvSpPr>
        <p:spPr>
          <a:xfrm>
            <a:off x="395536" y="1844824"/>
            <a:ext cx="8229600" cy="4625609"/>
          </a:xfrm>
        </p:spPr>
        <p:txBody>
          <a:bodyPr/>
          <a:lstStyle/>
          <a:p>
            <a:r>
              <a:rPr lang="pt-BR" sz="2400" b="1" dirty="0" smtClean="0"/>
              <a:t>Objetivo 4:</a:t>
            </a:r>
            <a:r>
              <a:rPr lang="pt-BR" sz="2400" dirty="0" smtClean="0"/>
              <a:t> Melhorar o registro das informações</a:t>
            </a:r>
            <a:endParaRPr lang="pt-BR" altLang="pt-BR" sz="2400" dirty="0" smtClean="0"/>
          </a:p>
          <a:p>
            <a:r>
              <a:rPr lang="pt-BR" altLang="pt-BR" sz="2400" dirty="0" smtClean="0"/>
              <a:t>Metas</a:t>
            </a:r>
            <a:r>
              <a:rPr lang="pt-BR" altLang="pt-BR" sz="2400" dirty="0" smtClean="0"/>
              <a:t>:</a:t>
            </a:r>
          </a:p>
          <a:p>
            <a:pPr lvl="1"/>
            <a:r>
              <a:rPr lang="pt-BR" sz="2400" dirty="0" smtClean="0"/>
              <a:t>Manter registro da coleta de exame citopatológico de colo de útero em </a:t>
            </a:r>
            <a:r>
              <a:rPr lang="pt-BR" sz="2400" b="1" dirty="0" smtClean="0"/>
              <a:t>registro específico </a:t>
            </a:r>
            <a:r>
              <a:rPr lang="pt-BR" sz="2400" dirty="0" smtClean="0"/>
              <a:t>em </a:t>
            </a:r>
            <a:r>
              <a:rPr lang="pt-BR" sz="2400" b="1" dirty="0" smtClean="0"/>
              <a:t>100% </a:t>
            </a:r>
            <a:r>
              <a:rPr lang="pt-BR" sz="2400" dirty="0" smtClean="0"/>
              <a:t>das mulheres cadastradas.</a:t>
            </a:r>
            <a:endParaRPr lang="pt-BR" sz="2000" dirty="0" smtClean="0"/>
          </a:p>
          <a:p>
            <a:r>
              <a:rPr lang="pt-BR" altLang="pt-BR" sz="2400" dirty="0" smtClean="0"/>
              <a:t>Resultados</a:t>
            </a:r>
            <a:r>
              <a:rPr lang="pt-BR" altLang="pt-BR" sz="2400" dirty="0" smtClean="0"/>
              <a:t>: : </a:t>
            </a:r>
            <a:r>
              <a:rPr lang="pt-BR" altLang="pt-BR" sz="2400" dirty="0" smtClean="0"/>
              <a:t>34,8%(8) </a:t>
            </a:r>
            <a:r>
              <a:rPr lang="pt-BR" altLang="pt-BR" sz="2400" dirty="0" smtClean="0"/>
              <a:t>, </a:t>
            </a:r>
            <a:r>
              <a:rPr lang="pt-BR" altLang="pt-BR" sz="2400" dirty="0" smtClean="0"/>
              <a:t>77,8%(35) </a:t>
            </a:r>
            <a:r>
              <a:rPr lang="pt-BR" altLang="pt-BR" sz="2400" dirty="0" smtClean="0"/>
              <a:t>, </a:t>
            </a:r>
            <a:r>
              <a:rPr lang="pt-BR" altLang="pt-BR" sz="2400" dirty="0" smtClean="0"/>
              <a:t>76,2%(48) </a:t>
            </a:r>
            <a:endParaRPr lang="pt-BR" dirty="0" smtClean="0"/>
          </a:p>
          <a:p>
            <a:endParaRPr lang="pt-BR" dirty="0"/>
          </a:p>
        </p:txBody>
      </p:sp>
      <p:graphicFrame>
        <p:nvGraphicFramePr>
          <p:cNvPr id="9" name="Chart 8"/>
          <p:cNvGraphicFramePr>
            <a:graphicFrameLocks/>
          </p:cNvGraphicFramePr>
          <p:nvPr/>
        </p:nvGraphicFramePr>
        <p:xfrm>
          <a:off x="1907704" y="4797152"/>
          <a:ext cx="4608512" cy="19442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Contextualização do local</a:t>
            </a:r>
            <a:endParaRPr lang="pt-BR" dirty="0"/>
          </a:p>
        </p:txBody>
      </p:sp>
      <p:sp>
        <p:nvSpPr>
          <p:cNvPr id="3" name="Espaço Reservado para Conteúdo 2"/>
          <p:cNvSpPr>
            <a:spLocks noGrp="1"/>
          </p:cNvSpPr>
          <p:nvPr>
            <p:ph idx="1"/>
          </p:nvPr>
        </p:nvSpPr>
        <p:spPr/>
        <p:txBody>
          <a:bodyPr>
            <a:normAutofit fontScale="77500" lnSpcReduction="20000"/>
          </a:bodyPr>
          <a:lstStyle/>
          <a:p>
            <a:r>
              <a:rPr lang="pt-BR" dirty="0" smtClean="0"/>
              <a:t>ESF Parque dos Coqueiros / 04 equipes;</a:t>
            </a:r>
          </a:p>
          <a:p>
            <a:r>
              <a:rPr lang="pt-BR" dirty="0" smtClean="0"/>
              <a:t>Bairro Nossa Senhora da Apresentação do Distrito Norte II, na zona norte.</a:t>
            </a:r>
          </a:p>
          <a:p>
            <a:r>
              <a:rPr lang="pt-BR" dirty="0" smtClean="0"/>
              <a:t> Vinculada ao SUS através da Prefeitura;</a:t>
            </a:r>
          </a:p>
          <a:p>
            <a:r>
              <a:rPr lang="pt-BR" dirty="0" smtClean="0"/>
              <a:t>Demanda aberta (FA);</a:t>
            </a:r>
          </a:p>
          <a:p>
            <a:r>
              <a:rPr lang="pt-BR" dirty="0" smtClean="0"/>
              <a:t>Dificuldades:</a:t>
            </a:r>
          </a:p>
          <a:p>
            <a:pPr lvl="1"/>
            <a:r>
              <a:rPr lang="pt-BR" dirty="0" smtClean="0"/>
              <a:t>Violência acentuada;</a:t>
            </a:r>
          </a:p>
          <a:p>
            <a:pPr lvl="1"/>
            <a:r>
              <a:rPr lang="pt-BR" dirty="0" smtClean="0"/>
              <a:t>Tráfico de drogas;</a:t>
            </a:r>
          </a:p>
          <a:p>
            <a:pPr lvl="1"/>
            <a:r>
              <a:rPr lang="pt-BR" dirty="0" smtClean="0"/>
              <a:t>Assaltos na unidade e nas adjacentes;</a:t>
            </a:r>
          </a:p>
          <a:p>
            <a:pPr lvl="1"/>
            <a:r>
              <a:rPr lang="pt-BR" dirty="0" smtClean="0"/>
              <a:t>Pobresa;</a:t>
            </a:r>
          </a:p>
          <a:p>
            <a:pPr lvl="1"/>
            <a:r>
              <a:rPr lang="pt-BR" dirty="0" smtClean="0"/>
              <a:t>Estrutura física precária;</a:t>
            </a:r>
          </a:p>
          <a:p>
            <a:pPr lvl="1"/>
            <a:r>
              <a:rPr lang="pt-BR" dirty="0" smtClean="0"/>
              <a:t>Falta de medicamentos e materiais;</a:t>
            </a:r>
          </a:p>
          <a:p>
            <a:pPr lvl="1"/>
            <a:r>
              <a:rPr lang="pt-BR" dirty="0" smtClean="0"/>
              <a:t>Demanda elevada.</a:t>
            </a:r>
          </a:p>
          <a:p>
            <a:pPr lvl="1"/>
            <a:endParaRPr lang="pt-BR" dirty="0" smtClean="0"/>
          </a:p>
          <a:p>
            <a:endParaRPr lang="pt-BR" dirty="0"/>
          </a:p>
        </p:txBody>
      </p:sp>
    </p:spTree>
    <p:extLst>
      <p:ext uri="{BB962C8B-B14F-4D97-AF65-F5344CB8AC3E}">
        <p14:creationId xmlns:p14="http://schemas.microsoft.com/office/powerpoint/2010/main" xmlns="" val="3917981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tLang="pt-BR" dirty="0" smtClean="0"/>
              <a:t>Objetivos, metas e resultados</a:t>
            </a:r>
            <a:endParaRPr lang="pt-BR" dirty="0"/>
          </a:p>
        </p:txBody>
      </p:sp>
      <p:sp>
        <p:nvSpPr>
          <p:cNvPr id="7" name="Content Placeholder 6"/>
          <p:cNvSpPr>
            <a:spLocks noGrp="1"/>
          </p:cNvSpPr>
          <p:nvPr>
            <p:ph idx="1"/>
          </p:nvPr>
        </p:nvSpPr>
        <p:spPr>
          <a:xfrm>
            <a:off x="323528" y="1844824"/>
            <a:ext cx="8229600" cy="4625609"/>
          </a:xfrm>
        </p:spPr>
        <p:txBody>
          <a:bodyPr>
            <a:normAutofit/>
          </a:bodyPr>
          <a:lstStyle/>
          <a:p>
            <a:r>
              <a:rPr lang="pt-BR" sz="2400" b="1" dirty="0" smtClean="0"/>
              <a:t>Objetivo 4:</a:t>
            </a:r>
            <a:r>
              <a:rPr lang="pt-BR" sz="2400" dirty="0" smtClean="0"/>
              <a:t> Melhorar o registro das </a:t>
            </a:r>
            <a:r>
              <a:rPr lang="pt-BR" sz="2400" dirty="0" smtClean="0"/>
              <a:t>informações</a:t>
            </a:r>
          </a:p>
          <a:p>
            <a:r>
              <a:rPr lang="pt-BR" altLang="pt-BR" sz="2400" dirty="0" smtClean="0"/>
              <a:t>Metas:</a:t>
            </a:r>
          </a:p>
          <a:p>
            <a:pPr lvl="1"/>
            <a:r>
              <a:rPr lang="pt-BR" sz="2400" dirty="0" smtClean="0"/>
              <a:t>Manter </a:t>
            </a:r>
            <a:r>
              <a:rPr lang="pt-BR" sz="2400" b="1" dirty="0" smtClean="0"/>
              <a:t>registro</a:t>
            </a:r>
            <a:r>
              <a:rPr lang="pt-BR" sz="2400" dirty="0" smtClean="0"/>
              <a:t> da realização da mamografia em registro específico em </a:t>
            </a:r>
            <a:r>
              <a:rPr lang="pt-BR" sz="2400" b="1" dirty="0" smtClean="0"/>
              <a:t>100%</a:t>
            </a:r>
            <a:r>
              <a:rPr lang="pt-BR" sz="2400" dirty="0" smtClean="0"/>
              <a:t> das mulheres cadastradas.</a:t>
            </a:r>
            <a:endParaRPr lang="pt-BR" sz="2000" dirty="0" smtClean="0"/>
          </a:p>
          <a:p>
            <a:r>
              <a:rPr lang="pt-BR" altLang="pt-BR" sz="2400" dirty="0" smtClean="0"/>
              <a:t>Resultados</a:t>
            </a:r>
            <a:r>
              <a:rPr lang="pt-BR" altLang="pt-BR" sz="2400" dirty="0" smtClean="0"/>
              <a:t>: : </a:t>
            </a:r>
            <a:r>
              <a:rPr lang="pt-BR" altLang="pt-BR" sz="2400" dirty="0" smtClean="0"/>
              <a:t>50,0</a:t>
            </a:r>
            <a:r>
              <a:rPr lang="pt-BR" altLang="pt-BR" sz="2400" dirty="0" smtClean="0"/>
              <a:t>% </a:t>
            </a:r>
            <a:r>
              <a:rPr lang="pt-BR" altLang="pt-BR" sz="2400" dirty="0" smtClean="0"/>
              <a:t>(04), 43,8%(07) </a:t>
            </a:r>
            <a:r>
              <a:rPr lang="pt-BR" altLang="pt-BR" sz="2400" dirty="0" smtClean="0"/>
              <a:t>, </a:t>
            </a:r>
            <a:r>
              <a:rPr lang="pt-BR" altLang="pt-BR" sz="2400" dirty="0" smtClean="0"/>
              <a:t>59,1%(13) </a:t>
            </a:r>
            <a:endParaRPr lang="pt-BR" dirty="0" smtClean="0"/>
          </a:p>
          <a:p>
            <a:endParaRPr lang="pt-BR" sz="2400" dirty="0"/>
          </a:p>
        </p:txBody>
      </p:sp>
      <p:graphicFrame>
        <p:nvGraphicFramePr>
          <p:cNvPr id="5" name="Chart 4"/>
          <p:cNvGraphicFramePr>
            <a:graphicFrameLocks/>
          </p:cNvGraphicFramePr>
          <p:nvPr/>
        </p:nvGraphicFramePr>
        <p:xfrm>
          <a:off x="2123728" y="4653136"/>
          <a:ext cx="4536504" cy="180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tLang="pt-BR" dirty="0" smtClean="0"/>
              <a:t>Objetivos, metas e resultados</a:t>
            </a:r>
            <a:endParaRPr lang="pt-BR" dirty="0"/>
          </a:p>
        </p:txBody>
      </p:sp>
      <p:sp>
        <p:nvSpPr>
          <p:cNvPr id="3" name="Content Placeholder 2"/>
          <p:cNvSpPr>
            <a:spLocks noGrp="1"/>
          </p:cNvSpPr>
          <p:nvPr>
            <p:ph idx="1"/>
          </p:nvPr>
        </p:nvSpPr>
        <p:spPr/>
        <p:txBody>
          <a:bodyPr/>
          <a:lstStyle/>
          <a:p>
            <a:r>
              <a:rPr lang="pt-BR" sz="2400" b="1" dirty="0" smtClean="0"/>
              <a:t>Objetivo 5:</a:t>
            </a:r>
            <a:r>
              <a:rPr lang="pt-BR" sz="2400" dirty="0" smtClean="0"/>
              <a:t> Mapear as mulheres de risco para câncer de colo de útero e de mama</a:t>
            </a:r>
          </a:p>
          <a:p>
            <a:r>
              <a:rPr lang="pt-BR" altLang="pt-BR" sz="2400" dirty="0" smtClean="0"/>
              <a:t>Metas</a:t>
            </a:r>
            <a:r>
              <a:rPr lang="pt-BR" altLang="pt-BR" sz="2400" dirty="0" smtClean="0"/>
              <a:t>:</a:t>
            </a:r>
          </a:p>
          <a:p>
            <a:pPr lvl="1"/>
            <a:r>
              <a:rPr lang="pt-BR" sz="2000" dirty="0" smtClean="0"/>
              <a:t>Pesquisar </a:t>
            </a:r>
            <a:r>
              <a:rPr lang="pt-BR" sz="2000" b="1" dirty="0" smtClean="0"/>
              <a:t>sinais de alerta </a:t>
            </a:r>
            <a:r>
              <a:rPr lang="pt-BR" sz="2000" dirty="0" smtClean="0"/>
              <a:t>para câncer de colo de útero em </a:t>
            </a:r>
            <a:r>
              <a:rPr lang="pt-BR" sz="2000" b="1" dirty="0" smtClean="0"/>
              <a:t>100% </a:t>
            </a:r>
            <a:r>
              <a:rPr lang="pt-BR" sz="2000" dirty="0" smtClean="0"/>
              <a:t>das mulheres entre 25 e 64 anos (Dor e sangramento após relação sexual e/ou corrimento vaginal excessivo</a:t>
            </a:r>
            <a:r>
              <a:rPr lang="pt-BR" sz="2000" dirty="0" smtClean="0"/>
              <a:t>).</a:t>
            </a:r>
            <a:endParaRPr lang="pt-BR" sz="1800" dirty="0" smtClean="0"/>
          </a:p>
          <a:p>
            <a:r>
              <a:rPr lang="pt-BR" altLang="pt-BR" sz="2400" dirty="0" smtClean="0"/>
              <a:t>Resultados: : </a:t>
            </a:r>
            <a:r>
              <a:rPr lang="pt-BR" altLang="pt-BR" sz="2400" dirty="0" smtClean="0"/>
              <a:t>56,5% (13), 80,0%(36) </a:t>
            </a:r>
            <a:r>
              <a:rPr lang="pt-BR" altLang="pt-BR" sz="2400" dirty="0" smtClean="0"/>
              <a:t>, </a:t>
            </a:r>
            <a:r>
              <a:rPr lang="pt-BR" altLang="pt-BR" sz="2400" dirty="0" smtClean="0"/>
              <a:t>85,7%(54) </a:t>
            </a:r>
            <a:endParaRPr lang="pt-BR" dirty="0" smtClean="0"/>
          </a:p>
          <a:p>
            <a:endParaRPr lang="pt-BR" sz="2400" dirty="0"/>
          </a:p>
        </p:txBody>
      </p:sp>
      <p:graphicFrame>
        <p:nvGraphicFramePr>
          <p:cNvPr id="6" name="Chart 5"/>
          <p:cNvGraphicFramePr>
            <a:graphicFrameLocks/>
          </p:cNvGraphicFramePr>
          <p:nvPr/>
        </p:nvGraphicFramePr>
        <p:xfrm>
          <a:off x="2123728" y="4653136"/>
          <a:ext cx="4248472" cy="19442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tLang="pt-BR" dirty="0" smtClean="0"/>
              <a:t>Objetivos, metas e resultados</a:t>
            </a:r>
            <a:endParaRPr lang="pt-BR" dirty="0"/>
          </a:p>
        </p:txBody>
      </p:sp>
      <p:sp>
        <p:nvSpPr>
          <p:cNvPr id="3" name="Content Placeholder 2"/>
          <p:cNvSpPr>
            <a:spLocks noGrp="1"/>
          </p:cNvSpPr>
          <p:nvPr>
            <p:ph idx="1"/>
          </p:nvPr>
        </p:nvSpPr>
        <p:spPr/>
        <p:txBody>
          <a:bodyPr>
            <a:normAutofit/>
          </a:bodyPr>
          <a:lstStyle/>
          <a:p>
            <a:r>
              <a:rPr lang="pt-BR" sz="2400" b="1" dirty="0" smtClean="0"/>
              <a:t>Objetivo 5:</a:t>
            </a:r>
            <a:r>
              <a:rPr lang="pt-BR" sz="2400" dirty="0" smtClean="0"/>
              <a:t> Mapear as mulheres de risco para câncer de colo de útero e de mama</a:t>
            </a:r>
          </a:p>
          <a:p>
            <a:r>
              <a:rPr lang="pt-BR" altLang="pt-BR" sz="2400" dirty="0" smtClean="0"/>
              <a:t>Metas:</a:t>
            </a:r>
          </a:p>
          <a:p>
            <a:pPr lvl="1"/>
            <a:r>
              <a:rPr lang="pt-BR" sz="2000" dirty="0" smtClean="0"/>
              <a:t>Realizar </a:t>
            </a:r>
            <a:r>
              <a:rPr lang="pt-BR" sz="2000" b="1" dirty="0" smtClean="0"/>
              <a:t>avaliação de risco </a:t>
            </a:r>
            <a:r>
              <a:rPr lang="pt-BR" sz="2000" dirty="0" smtClean="0"/>
              <a:t>para câncer de mama em </a:t>
            </a:r>
            <a:r>
              <a:rPr lang="pt-BR" sz="2000" b="1" dirty="0" smtClean="0"/>
              <a:t>100%</a:t>
            </a:r>
            <a:r>
              <a:rPr lang="pt-BR" sz="2000" dirty="0" smtClean="0"/>
              <a:t> das mulheres entre 50 e 69 anos.</a:t>
            </a:r>
            <a:endParaRPr lang="pt-BR" sz="1800" dirty="0" smtClean="0"/>
          </a:p>
          <a:p>
            <a:r>
              <a:rPr lang="pt-BR" altLang="pt-BR" sz="2400" dirty="0" smtClean="0"/>
              <a:t>Resultados</a:t>
            </a:r>
            <a:r>
              <a:rPr lang="pt-BR" altLang="pt-BR" sz="2400" dirty="0" smtClean="0"/>
              <a:t>: : </a:t>
            </a:r>
            <a:r>
              <a:rPr lang="pt-BR" altLang="pt-BR" sz="2400" dirty="0" smtClean="0"/>
              <a:t>50,0% (</a:t>
            </a:r>
            <a:r>
              <a:rPr lang="pt-BR" altLang="pt-BR" sz="2400" dirty="0" smtClean="0"/>
              <a:t>4</a:t>
            </a:r>
            <a:r>
              <a:rPr lang="pt-BR" altLang="pt-BR" sz="2400" dirty="0" smtClean="0"/>
              <a:t>), 50,0%(</a:t>
            </a:r>
            <a:r>
              <a:rPr lang="pt-BR" altLang="pt-BR" sz="2400" dirty="0" smtClean="0"/>
              <a:t>8</a:t>
            </a:r>
            <a:r>
              <a:rPr lang="pt-BR" altLang="pt-BR" sz="2400" dirty="0" smtClean="0"/>
              <a:t>) </a:t>
            </a:r>
            <a:r>
              <a:rPr lang="pt-BR" altLang="pt-BR" sz="2400" dirty="0" smtClean="0"/>
              <a:t>, </a:t>
            </a:r>
            <a:r>
              <a:rPr lang="pt-BR" altLang="pt-BR" sz="2400" dirty="0" smtClean="0"/>
              <a:t>63,3%(14</a:t>
            </a:r>
            <a:r>
              <a:rPr lang="pt-BR" altLang="pt-BR" sz="2400" dirty="0" smtClean="0"/>
              <a:t>)</a:t>
            </a:r>
            <a:endParaRPr lang="pt-BR" sz="2400" dirty="0"/>
          </a:p>
        </p:txBody>
      </p:sp>
      <p:graphicFrame>
        <p:nvGraphicFramePr>
          <p:cNvPr id="5" name="Chart 4"/>
          <p:cNvGraphicFramePr>
            <a:graphicFrameLocks/>
          </p:cNvGraphicFramePr>
          <p:nvPr/>
        </p:nvGraphicFramePr>
        <p:xfrm>
          <a:off x="2411760" y="4509120"/>
          <a:ext cx="4392488" cy="20162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tLang="pt-BR" dirty="0" smtClean="0"/>
              <a:t>Objetivos, metas e resultados</a:t>
            </a:r>
            <a:endParaRPr lang="pt-BR" dirty="0"/>
          </a:p>
        </p:txBody>
      </p:sp>
      <p:sp>
        <p:nvSpPr>
          <p:cNvPr id="3" name="Content Placeholder 2"/>
          <p:cNvSpPr>
            <a:spLocks noGrp="1"/>
          </p:cNvSpPr>
          <p:nvPr>
            <p:ph idx="1"/>
          </p:nvPr>
        </p:nvSpPr>
        <p:spPr/>
        <p:txBody>
          <a:bodyPr/>
          <a:lstStyle/>
          <a:p>
            <a:r>
              <a:rPr lang="pt-BR" sz="2400" b="1" dirty="0" smtClean="0"/>
              <a:t>Objetivo 6:</a:t>
            </a:r>
            <a:r>
              <a:rPr lang="pt-BR" sz="2400" dirty="0" smtClean="0"/>
              <a:t> Promover a saúde das mulheres que realizam detecção precoce de câncer de colo de útero e de mama na unidade de </a:t>
            </a:r>
            <a:r>
              <a:rPr lang="pt-BR" sz="2400" dirty="0" smtClean="0"/>
              <a:t>saúde</a:t>
            </a:r>
            <a:endParaRPr lang="pt-BR" sz="2400" dirty="0" smtClean="0"/>
          </a:p>
          <a:p>
            <a:r>
              <a:rPr lang="pt-BR" altLang="pt-BR" sz="2400" dirty="0" smtClean="0"/>
              <a:t>Metas:</a:t>
            </a:r>
          </a:p>
          <a:p>
            <a:pPr lvl="1"/>
            <a:r>
              <a:rPr lang="pt-BR" sz="2000" b="1" dirty="0" smtClean="0"/>
              <a:t>Orientar 100%</a:t>
            </a:r>
            <a:r>
              <a:rPr lang="pt-BR" sz="2000" dirty="0" smtClean="0"/>
              <a:t> das mulheres cadastradas sobre doenças sexualmente transmissíveis (DST) e fatores de risco para câncer de colo de útero;</a:t>
            </a:r>
            <a:endParaRPr lang="pt-BR" sz="1800" dirty="0" smtClean="0"/>
          </a:p>
          <a:p>
            <a:r>
              <a:rPr lang="pt-BR" altLang="pt-BR" sz="2400" dirty="0" smtClean="0"/>
              <a:t>Resultados</a:t>
            </a:r>
            <a:r>
              <a:rPr lang="pt-BR" altLang="pt-BR" sz="2400" dirty="0" smtClean="0"/>
              <a:t>: : </a:t>
            </a:r>
            <a:r>
              <a:rPr lang="pt-BR" altLang="pt-BR" sz="2400" dirty="0" smtClean="0"/>
              <a:t>56,5% (13), 80,0%(36) </a:t>
            </a:r>
            <a:r>
              <a:rPr lang="pt-BR" altLang="pt-BR" sz="2400" dirty="0" smtClean="0"/>
              <a:t>, </a:t>
            </a:r>
            <a:r>
              <a:rPr lang="pt-BR" altLang="pt-BR" sz="2400" dirty="0" smtClean="0"/>
              <a:t>85,7%(54</a:t>
            </a:r>
            <a:r>
              <a:rPr lang="pt-BR" altLang="pt-BR" sz="2400" dirty="0" smtClean="0"/>
              <a:t>)</a:t>
            </a:r>
            <a:endParaRPr lang="pt-BR" sz="2400" dirty="0" smtClean="0"/>
          </a:p>
          <a:p>
            <a:endParaRPr lang="pt-BR" dirty="0"/>
          </a:p>
        </p:txBody>
      </p:sp>
      <p:graphicFrame>
        <p:nvGraphicFramePr>
          <p:cNvPr id="4" name="Gráfico 6"/>
          <p:cNvGraphicFramePr>
            <a:graphicFrameLocks/>
          </p:cNvGraphicFramePr>
          <p:nvPr/>
        </p:nvGraphicFramePr>
        <p:xfrm>
          <a:off x="2267744" y="4725144"/>
          <a:ext cx="4320480" cy="18783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tLang="pt-BR" dirty="0" smtClean="0"/>
              <a:t>Objetivos, metas e resultados</a:t>
            </a:r>
            <a:endParaRPr lang="pt-BR" dirty="0"/>
          </a:p>
        </p:txBody>
      </p:sp>
      <p:sp>
        <p:nvSpPr>
          <p:cNvPr id="3" name="Content Placeholder 2"/>
          <p:cNvSpPr>
            <a:spLocks noGrp="1"/>
          </p:cNvSpPr>
          <p:nvPr>
            <p:ph idx="1"/>
          </p:nvPr>
        </p:nvSpPr>
        <p:spPr/>
        <p:txBody>
          <a:bodyPr>
            <a:normAutofit/>
          </a:bodyPr>
          <a:lstStyle/>
          <a:p>
            <a:r>
              <a:rPr lang="pt-BR" sz="2400" b="1" dirty="0" smtClean="0"/>
              <a:t>Objetivo 5:</a:t>
            </a:r>
            <a:r>
              <a:rPr lang="pt-BR" sz="2400" dirty="0" smtClean="0"/>
              <a:t> Mapear as mulheres de risco para câncer de colo de útero e de mama</a:t>
            </a:r>
          </a:p>
          <a:p>
            <a:r>
              <a:rPr lang="pt-BR" altLang="pt-BR" sz="2400" dirty="0" smtClean="0"/>
              <a:t>Metas:</a:t>
            </a:r>
          </a:p>
          <a:p>
            <a:pPr lvl="1"/>
            <a:r>
              <a:rPr lang="pt-BR" sz="2000" b="1" dirty="0" smtClean="0"/>
              <a:t>Orientar 100% </a:t>
            </a:r>
            <a:r>
              <a:rPr lang="pt-BR" sz="2000" dirty="0" smtClean="0"/>
              <a:t>das mulheres cadastradas sobre doenças sexualmente transmissíveis (DST) e fatores de risco para câncer de mama.</a:t>
            </a:r>
            <a:endParaRPr lang="pt-BR" sz="1800" dirty="0" smtClean="0"/>
          </a:p>
          <a:p>
            <a:r>
              <a:rPr lang="pt-BR" altLang="pt-BR" sz="2400" dirty="0" smtClean="0"/>
              <a:t>Resultados</a:t>
            </a:r>
            <a:r>
              <a:rPr lang="pt-BR" altLang="pt-BR" sz="2400" dirty="0" smtClean="0"/>
              <a:t>: : 50,0% (4), 50,0%(8) , 63,3%(14)</a:t>
            </a:r>
            <a:endParaRPr lang="pt-BR" sz="2400" dirty="0"/>
          </a:p>
        </p:txBody>
      </p:sp>
      <p:graphicFrame>
        <p:nvGraphicFramePr>
          <p:cNvPr id="5" name="Chart 4"/>
          <p:cNvGraphicFramePr>
            <a:graphicFrameLocks/>
          </p:cNvGraphicFramePr>
          <p:nvPr/>
        </p:nvGraphicFramePr>
        <p:xfrm>
          <a:off x="2267744" y="4509120"/>
          <a:ext cx="4680520" cy="2003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Ações</a:t>
            </a:r>
            <a:endParaRPr lang="pt-BR" dirty="0"/>
          </a:p>
        </p:txBody>
      </p:sp>
      <p:pic>
        <p:nvPicPr>
          <p:cNvPr id="4" name="Content Placeholder 3" descr="3562.JPG"/>
          <p:cNvPicPr>
            <a:picLocks noGrp="1" noChangeAspect="1"/>
          </p:cNvPicPr>
          <p:nvPr>
            <p:ph idx="1"/>
          </p:nvPr>
        </p:nvPicPr>
        <p:blipFill>
          <a:blip r:embed="rId2" cstate="print"/>
          <a:stretch>
            <a:fillRect/>
          </a:stretch>
        </p:blipFill>
        <p:spPr>
          <a:xfrm>
            <a:off x="1488016" y="1774825"/>
            <a:ext cx="6167967" cy="462597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Ações</a:t>
            </a:r>
            <a:endParaRPr lang="pt-BR" dirty="0"/>
          </a:p>
        </p:txBody>
      </p:sp>
      <p:pic>
        <p:nvPicPr>
          <p:cNvPr id="4" name="Content Placeholder 3" descr="3580.JPG"/>
          <p:cNvPicPr>
            <a:picLocks noGrp="1" noChangeAspect="1"/>
          </p:cNvPicPr>
          <p:nvPr>
            <p:ph idx="1"/>
          </p:nvPr>
        </p:nvPicPr>
        <p:blipFill>
          <a:blip r:embed="rId2" cstate="print"/>
          <a:stretch>
            <a:fillRect/>
          </a:stretch>
        </p:blipFill>
        <p:spPr>
          <a:xfrm>
            <a:off x="611560" y="1628800"/>
            <a:ext cx="3469481" cy="4625975"/>
          </a:xfrm>
        </p:spPr>
      </p:pic>
      <p:pic>
        <p:nvPicPr>
          <p:cNvPr id="5" name="Picture 4" descr="3563.JPG"/>
          <p:cNvPicPr>
            <a:picLocks noChangeAspect="1"/>
          </p:cNvPicPr>
          <p:nvPr/>
        </p:nvPicPr>
        <p:blipFill>
          <a:blip r:embed="rId3" cstate="print"/>
          <a:stretch>
            <a:fillRect/>
          </a:stretch>
        </p:blipFill>
        <p:spPr>
          <a:xfrm>
            <a:off x="4355976" y="2276872"/>
            <a:ext cx="4572000" cy="3429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Ações</a:t>
            </a:r>
            <a:endParaRPr lang="pt-BR" dirty="0"/>
          </a:p>
        </p:txBody>
      </p:sp>
      <p:pic>
        <p:nvPicPr>
          <p:cNvPr id="4" name="Content Placeholder 3" descr="1376.JPG"/>
          <p:cNvPicPr>
            <a:picLocks noGrp="1" noChangeAspect="1"/>
          </p:cNvPicPr>
          <p:nvPr>
            <p:ph idx="1"/>
          </p:nvPr>
        </p:nvPicPr>
        <p:blipFill>
          <a:blip r:embed="rId2" cstate="print"/>
          <a:stretch>
            <a:fillRect/>
          </a:stretch>
        </p:blipFill>
        <p:spPr>
          <a:xfrm>
            <a:off x="1488016" y="1774825"/>
            <a:ext cx="6167967" cy="462597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Ações</a:t>
            </a:r>
            <a:endParaRPr lang="pt-BR" dirty="0"/>
          </a:p>
        </p:txBody>
      </p:sp>
      <p:pic>
        <p:nvPicPr>
          <p:cNvPr id="4" name="Content Placeholder 3" descr="3570.JPG"/>
          <p:cNvPicPr>
            <a:picLocks noGrp="1" noChangeAspect="1"/>
          </p:cNvPicPr>
          <p:nvPr>
            <p:ph idx="1"/>
          </p:nvPr>
        </p:nvPicPr>
        <p:blipFill>
          <a:blip r:embed="rId2" cstate="print"/>
          <a:stretch>
            <a:fillRect/>
          </a:stretch>
        </p:blipFill>
        <p:spPr>
          <a:xfrm>
            <a:off x="1488016" y="1774825"/>
            <a:ext cx="6167967" cy="462597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Reflexão crítica</a:t>
            </a:r>
            <a:endParaRPr lang="pt-BR" dirty="0"/>
          </a:p>
        </p:txBody>
      </p:sp>
      <p:sp>
        <p:nvSpPr>
          <p:cNvPr id="3" name="Content Placeholder 2"/>
          <p:cNvSpPr>
            <a:spLocks noGrp="1"/>
          </p:cNvSpPr>
          <p:nvPr>
            <p:ph idx="1"/>
          </p:nvPr>
        </p:nvSpPr>
        <p:spPr/>
        <p:txBody>
          <a:bodyPr/>
          <a:lstStyle/>
          <a:p>
            <a:pPr algn="just">
              <a:buNone/>
            </a:pPr>
            <a:r>
              <a:rPr lang="pt-BR" dirty="0" smtClean="0"/>
              <a:t>“Aprendemos </a:t>
            </a:r>
            <a:r>
              <a:rPr lang="pt-BR" dirty="0" smtClean="0"/>
              <a:t>como a unidade deve ser estruturada, como devemos conduzir o serviço, quais as bases em que ele está fundamentado, como é financiado e como ele funciona. </a:t>
            </a:r>
            <a:r>
              <a:rPr lang="pt-BR" dirty="0" smtClean="0"/>
              <a:t>“</a:t>
            </a:r>
          </a:p>
          <a:p>
            <a:pPr algn="just">
              <a:buNone/>
            </a:pPr>
            <a:endParaRPr lang="pt-BR" dirty="0" smtClean="0"/>
          </a:p>
          <a:p>
            <a:pPr algn="just">
              <a:buNone/>
            </a:pPr>
            <a:endParaRPr lang="pt-BR" dirty="0" smtClean="0"/>
          </a:p>
          <a:p>
            <a:pPr algn="just">
              <a:buNone/>
            </a:pPr>
            <a:endParaRPr lang="pt-BR" dirty="0" smtClean="0"/>
          </a:p>
          <a:p>
            <a:pPr algn="just">
              <a:buNone/>
            </a:pPr>
            <a:r>
              <a:rPr lang="pt-BR" dirty="0" smtClean="0"/>
              <a:t>Gaby Maria Carvalho de Freitas</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Breve resumo da situação de saude do território</a:t>
            </a:r>
            <a:endParaRPr lang="pt-BR" dirty="0"/>
          </a:p>
        </p:txBody>
      </p:sp>
      <p:sp>
        <p:nvSpPr>
          <p:cNvPr id="3" name="Espaço Reservado para Conteúdo 2"/>
          <p:cNvSpPr>
            <a:spLocks noGrp="1"/>
          </p:cNvSpPr>
          <p:nvPr>
            <p:ph idx="1"/>
          </p:nvPr>
        </p:nvSpPr>
        <p:spPr/>
        <p:txBody>
          <a:bodyPr/>
          <a:lstStyle/>
          <a:p>
            <a:r>
              <a:rPr lang="pt-BR" dirty="0" smtClean="0"/>
              <a:t>População da área adstrita da UBS: 11.025 pessoas, 3.142 famílias. </a:t>
            </a:r>
          </a:p>
          <a:p>
            <a:r>
              <a:rPr lang="pt-BR" dirty="0" smtClean="0"/>
              <a:t>90% cadastradas;</a:t>
            </a:r>
          </a:p>
          <a:p>
            <a:r>
              <a:rPr lang="pt-BR" dirty="0" smtClean="0"/>
              <a:t>A minha equipe :2868 mil usuários - 720 famílias;</a:t>
            </a:r>
          </a:p>
          <a:p>
            <a:r>
              <a:rPr lang="pt-BR" dirty="0" smtClean="0"/>
              <a:t>1474 mulheres entre 20 e 69 anos;</a:t>
            </a:r>
          </a:p>
          <a:p>
            <a:pPr lvl="1"/>
            <a:r>
              <a:rPr lang="pt-BR" dirty="0" smtClean="0"/>
              <a:t>2013 à março de 2014 foram realizados 400 preventivos; apenas 15 alterados.</a:t>
            </a:r>
          </a:p>
          <a:p>
            <a:pPr lvl="1">
              <a:buNone/>
            </a:pPr>
            <a:endParaRPr lang="pt-BR" dirty="0" smtClean="0"/>
          </a:p>
          <a:p>
            <a:pPr lvl="1"/>
            <a:endParaRPr lang="pt-BR" dirty="0"/>
          </a:p>
        </p:txBody>
      </p:sp>
    </p:spTree>
    <p:extLst>
      <p:ext uri="{BB962C8B-B14F-4D97-AF65-F5344CB8AC3E}">
        <p14:creationId xmlns:p14="http://schemas.microsoft.com/office/powerpoint/2010/main" xmlns="" val="1728624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Referencias</a:t>
            </a:r>
            <a:endParaRPr lang="pt-BR" dirty="0"/>
          </a:p>
        </p:txBody>
      </p:sp>
      <p:sp>
        <p:nvSpPr>
          <p:cNvPr id="3" name="Content Placeholder 2"/>
          <p:cNvSpPr>
            <a:spLocks noGrp="1"/>
          </p:cNvSpPr>
          <p:nvPr>
            <p:ph idx="1"/>
          </p:nvPr>
        </p:nvSpPr>
        <p:spPr/>
        <p:txBody>
          <a:bodyPr>
            <a:normAutofit fontScale="47500" lnSpcReduction="20000"/>
          </a:bodyPr>
          <a:lstStyle/>
          <a:p>
            <a:pPr lvl="0"/>
            <a:r>
              <a:rPr lang="pt-BR" dirty="0" smtClean="0"/>
              <a:t>SAGE - Sala de Apoio à Gestão Estratégica, CEP: 70058-900, Telefone: 61 3315-2425. </a:t>
            </a:r>
            <a:r>
              <a:rPr lang="pt-BR" dirty="0" smtClean="0">
                <a:hlinkClick r:id="rId2"/>
              </a:rPr>
              <a:t>http://189.28.128.178/sage/</a:t>
            </a:r>
            <a:r>
              <a:rPr lang="pt-BR" dirty="0" smtClean="0"/>
              <a:t>.</a:t>
            </a:r>
          </a:p>
          <a:p>
            <a:r>
              <a:rPr lang="pt-BR" dirty="0" smtClean="0"/>
              <a:t> </a:t>
            </a:r>
          </a:p>
          <a:p>
            <a:pPr lvl="0"/>
            <a:r>
              <a:rPr lang="pt-BR" dirty="0" smtClean="0"/>
              <a:t>Site da Prefeitura Municipal do Natal: </a:t>
            </a:r>
            <a:r>
              <a:rPr lang="pt-BR" dirty="0" smtClean="0">
                <a:hlinkClick r:id="rId3"/>
              </a:rPr>
              <a:t>http://www.natal.rn.gov.br</a:t>
            </a:r>
            <a:r>
              <a:rPr lang="pt-BR" dirty="0" smtClean="0"/>
              <a:t>.</a:t>
            </a:r>
          </a:p>
          <a:p>
            <a:r>
              <a:rPr lang="pt-BR" dirty="0" smtClean="0"/>
              <a:t> </a:t>
            </a:r>
          </a:p>
          <a:p>
            <a:pPr lvl="0"/>
            <a:r>
              <a:rPr lang="pt-BR" dirty="0" smtClean="0"/>
              <a:t>Prefeitura Municipal do Natal. Secretaria Municipal de Saúde. (Re) desenhando a Rede de Saúde na Cidade do Natal / Secretaria Municipal de Saúde de Natal. – Natal, RN, 2007.</a:t>
            </a:r>
          </a:p>
          <a:p>
            <a:r>
              <a:rPr lang="pt-BR" dirty="0" smtClean="0"/>
              <a:t> </a:t>
            </a:r>
          </a:p>
          <a:p>
            <a:pPr lvl="0"/>
            <a:r>
              <a:rPr lang="pt-BR" dirty="0" smtClean="0"/>
              <a:t>Material didático da Especialização em Saúde da Família da Universidade Federal de Pelotas. RS – Brasil. 2014. UNASUS. MS;</a:t>
            </a:r>
          </a:p>
          <a:p>
            <a:r>
              <a:rPr lang="pt-BR" dirty="0" smtClean="0"/>
              <a:t> </a:t>
            </a:r>
          </a:p>
          <a:p>
            <a:pPr lvl="0"/>
            <a:r>
              <a:rPr lang="pt-BR" dirty="0" smtClean="0"/>
              <a:t>Vale D.B.A.P., Morais S.S., Pimenta A.L. , Zeferino L. C.. Avaliação do rastreamento do câncer do colo do útero na estratégia saúde da família no município de amparo, São Paulo, Brasil. </a:t>
            </a:r>
            <a:r>
              <a:rPr lang="pt-BR" b="1" dirty="0" smtClean="0"/>
              <a:t>Cad. Saúde Pública</a:t>
            </a:r>
            <a:r>
              <a:rPr lang="pt-BR" dirty="0" smtClean="0"/>
              <a:t>, Rio de Janeiro, 26(2):383-390, fev, 2010;</a:t>
            </a:r>
          </a:p>
          <a:p>
            <a:pPr lvl="0"/>
            <a:r>
              <a:rPr lang="pt-BR" dirty="0" smtClean="0"/>
              <a:t>Ministério da Saúde. Controle dos cânceres do colo do útero e da mama / Ministério da Saúde, Secretaria de Atenção à Saúde, Departamento de Atenção Básica. – 2. ed. – Brasília: Editora do Ministério da Saúde, 2013;</a:t>
            </a:r>
          </a:p>
          <a:p>
            <a:pPr lvl="0"/>
            <a:r>
              <a:rPr lang="pt-BR" dirty="0" smtClean="0"/>
              <a:t>Oliveira M.M. e Pinto I. C.. Percepção das usuárias sobre as ações de prevenção do câncer do colo do útero na estratégia saúde da família em uma distrital de saúde do município de Ribeirão Preto, são paulo, brasil. </a:t>
            </a:r>
            <a:r>
              <a:rPr lang="pt-BR" b="1" dirty="0" smtClean="0">
                <a:hlinkClick r:id="rId4"/>
              </a:rPr>
              <a:t>Revista. Brasileira de saúde materno infant</a:t>
            </a:r>
            <a:r>
              <a:rPr lang="pt-BR" b="1" dirty="0" smtClean="0"/>
              <a:t>il </a:t>
            </a:r>
            <a:r>
              <a:rPr lang="pt-BR" dirty="0" smtClean="0"/>
              <a:t>;7(1):31-38, 2007;</a:t>
            </a:r>
          </a:p>
          <a:p>
            <a:pPr lvl="0"/>
            <a:r>
              <a:rPr lang="pt-BR" dirty="0" smtClean="0"/>
              <a:t>Perfil de mulheres portadoras de lesões cervicais por hpv quanto aos fatores de risco para câncer de colo uterino. Dst – </a:t>
            </a:r>
            <a:r>
              <a:rPr lang="pt-BR" b="1" dirty="0" smtClean="0"/>
              <a:t>J brasileiro de Doenças Sexualmente Transmissíveis</a:t>
            </a:r>
            <a:r>
              <a:rPr lang="pt-BR" dirty="0" smtClean="0"/>
              <a:t> 17(2): 143-148, 2005;</a:t>
            </a:r>
          </a:p>
          <a:p>
            <a:pPr lvl="0"/>
            <a:r>
              <a:rPr lang="pt-BR" dirty="0" smtClean="0"/>
              <a:t>Giusti, c.l.l. Teses, dissertações, trabalhos acadêmicos (MANUAL DE NORMAS DA UNIVERSIDADE FEDERAL DE PELOTAS); COCEPE. Resolução nº 03, de 22/02/2006.</a:t>
            </a:r>
          </a:p>
          <a:p>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Obrigada!</a:t>
            </a:r>
            <a:endParaRPr lang="pt-BR" dirty="0"/>
          </a:p>
        </p:txBody>
      </p:sp>
      <p:pic>
        <p:nvPicPr>
          <p:cNvPr id="4" name="3578.mp4">
            <a:hlinkClick r:id="" action="ppaction://media"/>
          </p:cNvPr>
          <p:cNvPicPr>
            <a:picLocks noGrp="1" noRot="1" noChangeAspect="1"/>
          </p:cNvPicPr>
          <p:nvPr>
            <p:ph idx="1"/>
            <a:videoFile r:link="rId1"/>
          </p:nvPr>
        </p:nvPicPr>
        <p:blipFill>
          <a:blip r:embed="rId3" cstate="print"/>
          <a:stretch>
            <a:fillRect/>
          </a:stretch>
        </p:blipFill>
        <p:spPr>
          <a:xfrm>
            <a:off x="1828800" y="2259013"/>
            <a:ext cx="5486400" cy="3657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Problema</a:t>
            </a:r>
            <a:endParaRPr lang="pt-BR" dirty="0"/>
          </a:p>
        </p:txBody>
      </p:sp>
      <p:sp>
        <p:nvSpPr>
          <p:cNvPr id="3" name="Espaço Reservado para Conteúdo 2"/>
          <p:cNvSpPr>
            <a:spLocks noGrp="1"/>
          </p:cNvSpPr>
          <p:nvPr>
            <p:ph idx="1"/>
          </p:nvPr>
        </p:nvSpPr>
        <p:spPr/>
        <p:txBody>
          <a:bodyPr/>
          <a:lstStyle/>
          <a:p>
            <a:r>
              <a:rPr lang="pt-BR" dirty="0" smtClean="0"/>
              <a:t>Deficiência dos registros:</a:t>
            </a:r>
          </a:p>
          <a:p>
            <a:pPr lvl="1"/>
            <a:r>
              <a:rPr lang="pt-BR" dirty="0" smtClean="0"/>
              <a:t>Perda de prontuários e exames;</a:t>
            </a:r>
          </a:p>
          <a:p>
            <a:pPr lvl="1"/>
            <a:r>
              <a:rPr lang="pt-BR" dirty="0" smtClean="0"/>
              <a:t>Desorganização;</a:t>
            </a:r>
          </a:p>
          <a:p>
            <a:pPr lvl="1"/>
            <a:r>
              <a:rPr lang="pt-BR" dirty="0" smtClean="0"/>
              <a:t>Demora da entrega dos resultados.</a:t>
            </a:r>
          </a:p>
          <a:p>
            <a:r>
              <a:rPr lang="pt-BR" dirty="0" smtClean="0"/>
              <a:t>Baixa cobertura;</a:t>
            </a:r>
          </a:p>
          <a:p>
            <a:r>
              <a:rPr lang="pt-BR" dirty="0" smtClean="0"/>
              <a:t>Baixa adesão;</a:t>
            </a:r>
          </a:p>
          <a:p>
            <a:r>
              <a:rPr lang="pt-BR" dirty="0" smtClean="0"/>
              <a:t>Ausência de protocolo;</a:t>
            </a:r>
          </a:p>
          <a:p>
            <a:r>
              <a:rPr lang="pt-BR" dirty="0" smtClean="0"/>
              <a:t>Cartão SUS;</a:t>
            </a:r>
          </a:p>
          <a:p>
            <a:r>
              <a:rPr lang="pt-BR" dirty="0" smtClean="0"/>
              <a:t>Sistema de saúde falho.</a:t>
            </a:r>
          </a:p>
          <a:p>
            <a:endParaRPr lang="pt-BR" dirty="0" smtClean="0"/>
          </a:p>
        </p:txBody>
      </p:sp>
    </p:spTree>
    <p:extLst>
      <p:ext uri="{BB962C8B-B14F-4D97-AF65-F5344CB8AC3E}">
        <p14:creationId xmlns:p14="http://schemas.microsoft.com/office/powerpoint/2010/main" xmlns="" val="3052550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Justificativa</a:t>
            </a:r>
            <a:endParaRPr lang="pt-BR" dirty="0"/>
          </a:p>
        </p:txBody>
      </p:sp>
      <p:sp>
        <p:nvSpPr>
          <p:cNvPr id="3" name="Espaço Reservado para Conteúdo 2"/>
          <p:cNvSpPr>
            <a:spLocks noGrp="1"/>
          </p:cNvSpPr>
          <p:nvPr>
            <p:ph idx="1"/>
          </p:nvPr>
        </p:nvSpPr>
        <p:spPr/>
        <p:txBody>
          <a:bodyPr/>
          <a:lstStyle/>
          <a:p>
            <a:r>
              <a:rPr lang="pt-BR" dirty="0" smtClean="0"/>
              <a:t>Falta de uma prevenção contra o câncer de mama e de colo de útero adequadas;</a:t>
            </a:r>
          </a:p>
          <a:p>
            <a:endParaRPr lang="pt-BR" dirty="0" smtClean="0"/>
          </a:p>
          <a:p>
            <a:endParaRPr lang="pt-BR" dirty="0" smtClean="0"/>
          </a:p>
          <a:p>
            <a:r>
              <a:rPr lang="pt-BR" dirty="0" smtClean="0"/>
              <a:t>O projeto tem como  objetivo melhorar cobertura e adesão, além de  organizar os registros, sendo assim, implantado permanentemente na unidade.</a:t>
            </a:r>
          </a:p>
          <a:p>
            <a:endParaRPr lang="pt-BR" dirty="0"/>
          </a:p>
        </p:txBody>
      </p:sp>
    </p:spTree>
    <p:extLst>
      <p:ext uri="{BB962C8B-B14F-4D97-AF65-F5344CB8AC3E}">
        <p14:creationId xmlns:p14="http://schemas.microsoft.com/office/powerpoint/2010/main" xmlns="" val="4268251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Objetivos – Geral e Específicos</a:t>
            </a:r>
            <a:endParaRPr lang="pt-BR" dirty="0"/>
          </a:p>
        </p:txBody>
      </p:sp>
      <p:sp>
        <p:nvSpPr>
          <p:cNvPr id="3" name="Espaço Reservado para Conteúdo 2"/>
          <p:cNvSpPr>
            <a:spLocks noGrp="1"/>
          </p:cNvSpPr>
          <p:nvPr>
            <p:ph idx="1"/>
          </p:nvPr>
        </p:nvSpPr>
        <p:spPr/>
        <p:txBody>
          <a:bodyPr/>
          <a:lstStyle/>
          <a:p>
            <a:r>
              <a:rPr lang="pt-BR" dirty="0" smtClean="0"/>
              <a:t>Qualificar o programa da mulher voltado para prevenção e detecção precoce do câncer de colo do útero e de mama na Unidade de Saúde Parque dos Coqueiros  de Natal/RN</a:t>
            </a:r>
          </a:p>
          <a:p>
            <a:endParaRPr lang="pt-BR" dirty="0"/>
          </a:p>
        </p:txBody>
      </p:sp>
    </p:spTree>
    <p:extLst>
      <p:ext uri="{BB962C8B-B14F-4D97-AF65-F5344CB8AC3E}">
        <p14:creationId xmlns:p14="http://schemas.microsoft.com/office/powerpoint/2010/main" xmlns="" val="3140035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Objetivos – Geral e Específicos</a:t>
            </a:r>
            <a:endParaRPr lang="pt-BR" dirty="0"/>
          </a:p>
        </p:txBody>
      </p:sp>
      <p:sp>
        <p:nvSpPr>
          <p:cNvPr id="3" name="Content Placeholder 2"/>
          <p:cNvSpPr>
            <a:spLocks noGrp="1"/>
          </p:cNvSpPr>
          <p:nvPr>
            <p:ph idx="1"/>
          </p:nvPr>
        </p:nvSpPr>
        <p:spPr/>
        <p:txBody>
          <a:bodyPr>
            <a:normAutofit/>
          </a:bodyPr>
          <a:lstStyle/>
          <a:p>
            <a:pPr lvl="0"/>
            <a:r>
              <a:rPr lang="pt-BR" dirty="0" smtClean="0"/>
              <a:t>Ampliar a cobertura de detecção precoce;</a:t>
            </a:r>
          </a:p>
          <a:p>
            <a:pPr lvl="0"/>
            <a:r>
              <a:rPr lang="pt-BR" dirty="0" smtClean="0"/>
              <a:t>Melhorar qualidade das coletas do exame citopatológico;</a:t>
            </a:r>
          </a:p>
          <a:p>
            <a:pPr lvl="0"/>
            <a:r>
              <a:rPr lang="pt-BR" dirty="0" smtClean="0"/>
              <a:t>Ampliar a adesão das mulheres;</a:t>
            </a:r>
          </a:p>
          <a:p>
            <a:pPr lvl="0"/>
            <a:r>
              <a:rPr lang="pt-BR" dirty="0" smtClean="0"/>
              <a:t>Melhorar registro dos exames realizados nas mulheres cadastradas;</a:t>
            </a:r>
          </a:p>
          <a:p>
            <a:pPr lvl="0"/>
            <a:r>
              <a:rPr lang="pt-BR" dirty="0" smtClean="0"/>
              <a:t>Mapear as mulheres de risco;</a:t>
            </a:r>
          </a:p>
          <a:p>
            <a:pPr lvl="0"/>
            <a:r>
              <a:rPr lang="pt-BR" dirty="0" smtClean="0"/>
              <a:t>Promover a saúde das mulheres na unidade de saúde.</a:t>
            </a:r>
          </a:p>
          <a:p>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Revisão de Literatura</a:t>
            </a:r>
            <a:endParaRPr lang="pt-BR" dirty="0"/>
          </a:p>
        </p:txBody>
      </p:sp>
      <p:sp>
        <p:nvSpPr>
          <p:cNvPr id="3" name="Espaço Reservado para Conteúdo 2"/>
          <p:cNvSpPr>
            <a:spLocks noGrp="1"/>
          </p:cNvSpPr>
          <p:nvPr>
            <p:ph idx="1"/>
          </p:nvPr>
        </p:nvSpPr>
        <p:spPr/>
        <p:txBody>
          <a:bodyPr/>
          <a:lstStyle/>
          <a:p>
            <a:r>
              <a:rPr lang="pt-BR" dirty="0" smtClean="0"/>
              <a:t>CA de colo de útero:</a:t>
            </a:r>
          </a:p>
          <a:p>
            <a:pPr lvl="1"/>
            <a:r>
              <a:rPr lang="pt-BR" dirty="0" smtClean="0"/>
              <a:t>530 mil casos novos por ano;</a:t>
            </a:r>
          </a:p>
          <a:p>
            <a:pPr lvl="1"/>
            <a:r>
              <a:rPr lang="pt-BR" dirty="0" smtClean="0"/>
              <a:t>Necessário haver cobertura de rastreamento que alcance 80% ou mais da população feminina entre 25 a 64 anos (OMS);</a:t>
            </a:r>
          </a:p>
          <a:p>
            <a:pPr lvl="1"/>
            <a:r>
              <a:rPr lang="pt-BR" dirty="0" smtClean="0"/>
              <a:t>No nordeste do país, é também o câncer com maior mortalidade (MDPE, Medeiros RB, 2009);</a:t>
            </a:r>
          </a:p>
          <a:p>
            <a:pPr lvl="1"/>
            <a:r>
              <a:rPr lang="pt-BR" dirty="0" smtClean="0"/>
              <a:t>Citopatologia oncótica;</a:t>
            </a:r>
          </a:p>
          <a:p>
            <a:pPr lvl="1"/>
            <a:r>
              <a:rPr lang="pt-BR" dirty="0" smtClean="0"/>
              <a:t>Vacina.</a:t>
            </a:r>
          </a:p>
          <a:p>
            <a:endParaRPr lang="pt-BR" dirty="0"/>
          </a:p>
        </p:txBody>
      </p:sp>
    </p:spTree>
    <p:extLst>
      <p:ext uri="{BB962C8B-B14F-4D97-AF65-F5344CB8AC3E}">
        <p14:creationId xmlns:p14="http://schemas.microsoft.com/office/powerpoint/2010/main" xmlns="" val="1438277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Revisão de Literatura</a:t>
            </a:r>
            <a:endParaRPr lang="pt-BR" dirty="0"/>
          </a:p>
        </p:txBody>
      </p:sp>
      <p:sp>
        <p:nvSpPr>
          <p:cNvPr id="3" name="Content Placeholder 2"/>
          <p:cNvSpPr>
            <a:spLocks noGrp="1"/>
          </p:cNvSpPr>
          <p:nvPr>
            <p:ph idx="1"/>
          </p:nvPr>
        </p:nvSpPr>
        <p:spPr/>
        <p:txBody>
          <a:bodyPr/>
          <a:lstStyle/>
          <a:p>
            <a:r>
              <a:rPr lang="pt-BR" dirty="0" smtClean="0"/>
              <a:t>CA de mama:</a:t>
            </a:r>
          </a:p>
          <a:p>
            <a:pPr lvl="1"/>
            <a:r>
              <a:rPr lang="pt-BR" dirty="0" smtClean="0"/>
              <a:t>Principais causas de morte em mulheres;</a:t>
            </a:r>
          </a:p>
          <a:p>
            <a:pPr lvl="1"/>
            <a:r>
              <a:rPr lang="pt-BR" dirty="0" smtClean="0"/>
              <a:t>alta incidência e elevada taxa de mortalidade (INCA, 2010);</a:t>
            </a:r>
          </a:p>
          <a:p>
            <a:pPr lvl="1"/>
            <a:r>
              <a:rPr lang="pt-BR" dirty="0" smtClean="0"/>
              <a:t>Mamografia;</a:t>
            </a:r>
          </a:p>
          <a:p>
            <a:pPr lvl="1"/>
            <a:r>
              <a:rPr lang="pt-BR" dirty="0" smtClean="0"/>
              <a:t>sensibilidade varia de 46% a 88%;</a:t>
            </a:r>
          </a:p>
          <a:p>
            <a:pPr lvl="1"/>
            <a:r>
              <a:rPr lang="pt-BR" dirty="0" smtClean="0"/>
              <a:t> especificidade varia entre 92%, e 97% (ministério da saúde);</a:t>
            </a:r>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281</TotalTime>
  <Words>1929</Words>
  <Application>Microsoft Office PowerPoint</Application>
  <PresentationFormat>On-screen Show (4:3)</PresentationFormat>
  <Paragraphs>308</Paragraphs>
  <Slides>31</Slides>
  <Notes>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Module</vt:lpstr>
      <vt:lpstr>Programa de Valorização do Profissional da Atenção Básica</vt:lpstr>
      <vt:lpstr>Contextualização do local</vt:lpstr>
      <vt:lpstr>Breve resumo da situação de saude do território</vt:lpstr>
      <vt:lpstr>Problema</vt:lpstr>
      <vt:lpstr>Justificativa</vt:lpstr>
      <vt:lpstr>Objetivos – Geral e Específicos</vt:lpstr>
      <vt:lpstr>Objetivos – Geral e Específicos</vt:lpstr>
      <vt:lpstr>Revisão de Literatura</vt:lpstr>
      <vt:lpstr>Revisão de Literatura</vt:lpstr>
      <vt:lpstr>Metodologia</vt:lpstr>
      <vt:lpstr>Metodologia</vt:lpstr>
      <vt:lpstr>Cronograma</vt:lpstr>
      <vt:lpstr>Recursos necessários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Ações</vt:lpstr>
      <vt:lpstr>Ações</vt:lpstr>
      <vt:lpstr>Ações</vt:lpstr>
      <vt:lpstr>Ações</vt:lpstr>
      <vt:lpstr>Reflexão crítica</vt:lpstr>
      <vt:lpstr>Referencias</vt:lpstr>
      <vt:lpstr>Obrigada!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Valorização do Profissional da Atenção Básica</dc:title>
  <dc:creator>Lyane</dc:creator>
  <cp:lastModifiedBy>Gasbi</cp:lastModifiedBy>
  <cp:revision>59</cp:revision>
  <dcterms:created xsi:type="dcterms:W3CDTF">2014-12-13T14:33:25Z</dcterms:created>
  <dcterms:modified xsi:type="dcterms:W3CDTF">2015-01-30T00:30:06Z</dcterms:modified>
</cp:coreProperties>
</file>