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4"/>
  </p:notesMasterIdLst>
  <p:sldIdLst>
    <p:sldId id="257" r:id="rId2"/>
    <p:sldId id="256" r:id="rId3"/>
    <p:sldId id="258" r:id="rId4"/>
    <p:sldId id="259" r:id="rId5"/>
    <p:sldId id="260" r:id="rId6"/>
    <p:sldId id="297" r:id="rId7"/>
    <p:sldId id="298" r:id="rId8"/>
    <p:sldId id="296" r:id="rId9"/>
    <p:sldId id="300" r:id="rId10"/>
    <p:sldId id="261" r:id="rId11"/>
    <p:sldId id="263" r:id="rId12"/>
    <p:sldId id="262" r:id="rId13"/>
    <p:sldId id="264" r:id="rId14"/>
    <p:sldId id="266" r:id="rId15"/>
    <p:sldId id="267" r:id="rId16"/>
    <p:sldId id="268" r:id="rId17"/>
    <p:sldId id="269" r:id="rId18"/>
    <p:sldId id="270" r:id="rId19"/>
    <p:sldId id="281" r:id="rId20"/>
    <p:sldId id="280" r:id="rId21"/>
    <p:sldId id="279" r:id="rId22"/>
    <p:sldId id="278" r:id="rId23"/>
    <p:sldId id="289" r:id="rId24"/>
    <p:sldId id="284" r:id="rId25"/>
    <p:sldId id="283" r:id="rId26"/>
    <p:sldId id="293" r:id="rId27"/>
    <p:sldId id="292" r:id="rId28"/>
    <p:sldId id="291" r:id="rId29"/>
    <p:sldId id="295" r:id="rId30"/>
    <p:sldId id="271" r:id="rId31"/>
    <p:sldId id="282" r:id="rId32"/>
    <p:sldId id="29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son\Documents\UFEPel\Interven&#231;&#227;o\2013_08_15%20Coleta%20de%20dados%20Pre-Natal%20+%20Sa&#250;de%20Buc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-natal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c:rich>
      </c:tx>
      <c:layout>
        <c:manualLayout>
          <c:xMode val="edge"/>
          <c:yMode val="edge"/>
          <c:x val="0.14099118856923545"/>
          <c:y val="2.86738351254480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93770505249344"/>
          <c:y val="0.25142174432497011"/>
          <c:w val="0.86062479494750654"/>
          <c:h val="0.65801672640382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0.50967741935483868</c:v>
                </c:pt>
                <c:pt idx="1">
                  <c:v>0.56129032258064515</c:v>
                </c:pt>
                <c:pt idx="2">
                  <c:v>0.61935483870967745</c:v>
                </c:pt>
                <c:pt idx="3">
                  <c:v>0.64516129032258063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22880"/>
        <c:axId val="72489728"/>
      </c:barChart>
      <c:catAx>
        <c:axId val="993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2489728"/>
        <c:crosses val="autoZero"/>
        <c:auto val="1"/>
        <c:lblAlgn val="ctr"/>
        <c:lblOffset val="100"/>
        <c:noMultiLvlLbl val="0"/>
      </c:catAx>
      <c:valAx>
        <c:axId val="724897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9322880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9.9398830813631128E-2"/>
          <c:y val="2.664908712887561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0.95161290322580649</c:v>
                </c:pt>
                <c:pt idx="1">
                  <c:v>0.97674418604651159</c:v>
                </c:pt>
                <c:pt idx="2">
                  <c:v>0.98947368421052628</c:v>
                </c:pt>
                <c:pt idx="3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87104"/>
        <c:axId val="111818944"/>
      </c:barChart>
      <c:catAx>
        <c:axId val="1062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18944"/>
        <c:crosses val="autoZero"/>
        <c:auto val="1"/>
        <c:lblAlgn val="ctr"/>
        <c:lblOffset val="100"/>
        <c:noMultiLvlLbl val="0"/>
      </c:catAx>
      <c:valAx>
        <c:axId val="1118189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287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0.98734177215189878</c:v>
                </c:pt>
                <c:pt idx="1">
                  <c:v>0.9885057471264368</c:v>
                </c:pt>
                <c:pt idx="2">
                  <c:v>0.98958333333333337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88640"/>
        <c:axId val="111862336"/>
      </c:barChart>
      <c:catAx>
        <c:axId val="1062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62336"/>
        <c:crosses val="autoZero"/>
        <c:auto val="1"/>
        <c:lblAlgn val="ctr"/>
        <c:lblOffset val="100"/>
        <c:noMultiLvlLbl val="0"/>
      </c:catAx>
      <c:valAx>
        <c:axId val="11186233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288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Proporção de gestantes com</a:t>
            </a:r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 avaliação de risco gestacional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90688"/>
        <c:axId val="111865792"/>
      </c:barChart>
      <c:catAx>
        <c:axId val="1062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65792"/>
        <c:crosses val="autoZero"/>
        <c:auto val="1"/>
        <c:lblAlgn val="ctr"/>
        <c:lblOffset val="100"/>
        <c:noMultiLvlLbl val="0"/>
      </c:catAx>
      <c:valAx>
        <c:axId val="1118657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29068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pt-BR" dirty="0" smtClean="0"/>
              <a:t>Gráfico</a:t>
            </a:r>
            <a:r>
              <a:rPr lang="pt-BR" baseline="0" dirty="0" smtClean="0"/>
              <a:t> correspondente às metas I-IV</a:t>
            </a: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3136"/>
        <c:axId val="111869248"/>
      </c:barChart>
      <c:catAx>
        <c:axId val="11324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69248"/>
        <c:crosses val="autoZero"/>
        <c:auto val="1"/>
        <c:lblAlgn val="ctr"/>
        <c:lblOffset val="100"/>
        <c:noMultiLvlLbl val="0"/>
      </c:catAx>
      <c:valAx>
        <c:axId val="111869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313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Proporção de gestantes captadas no primeiro trimestre de gestação.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0.98734177215189878</c:v>
                </c:pt>
                <c:pt idx="1">
                  <c:v>0.9885057471264368</c:v>
                </c:pt>
                <c:pt idx="2">
                  <c:v>0.98958333333333337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40544"/>
        <c:axId val="101656256"/>
      </c:barChart>
      <c:catAx>
        <c:axId val="10174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56256"/>
        <c:crosses val="autoZero"/>
        <c:auto val="1"/>
        <c:lblAlgn val="ctr"/>
        <c:lblOffset val="100"/>
        <c:noMultiLvlLbl val="0"/>
      </c:catAx>
      <c:valAx>
        <c:axId val="1016562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740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Proporção de gestantes com primeira consulta odontológic</a:t>
            </a:r>
            <a:r>
              <a:rPr lang="pt-BR"/>
              <a:t>a</a:t>
            </a:r>
          </a:p>
        </c:rich>
      </c:tx>
      <c:layout>
        <c:manualLayout>
          <c:xMode val="edge"/>
          <c:yMode val="edge"/>
          <c:x val="0.16765813899465715"/>
          <c:y val="2.718097988747172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0.9538461538461539</c:v>
                </c:pt>
                <c:pt idx="1">
                  <c:v>0.9885057471264368</c:v>
                </c:pt>
                <c:pt idx="2">
                  <c:v>0.98958333333333337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43104"/>
        <c:axId val="101658560"/>
      </c:barChart>
      <c:catAx>
        <c:axId val="1017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58560"/>
        <c:crosses val="autoZero"/>
        <c:auto val="1"/>
        <c:lblAlgn val="ctr"/>
        <c:lblOffset val="100"/>
        <c:noMultiLvlLbl val="0"/>
      </c:catAx>
      <c:valAx>
        <c:axId val="101658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743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Proporção de gestantes de alto risco com primeira consulta odontológica</a:t>
            </a:r>
          </a:p>
        </c:rich>
      </c:tx>
      <c:layout>
        <c:manualLayout>
          <c:xMode val="edge"/>
          <c:yMode val="edge"/>
          <c:x val="0.13107112960043513"/>
          <c:y val="3.56143474942762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72384"/>
        <c:axId val="101661440"/>
      </c:barChart>
      <c:catAx>
        <c:axId val="1074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61440"/>
        <c:crosses val="autoZero"/>
        <c:auto val="1"/>
        <c:lblAlgn val="ctr"/>
        <c:lblOffset val="100"/>
        <c:noMultiLvlLbl val="0"/>
      </c:catAx>
      <c:valAx>
        <c:axId val="101661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47238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Proporção de gestantes com primeira consulta odontológica com orientação sobre higiene bucal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51168"/>
        <c:axId val="101696640"/>
      </c:barChart>
      <c:catAx>
        <c:axId val="1117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96640"/>
        <c:crosses val="autoZero"/>
        <c:auto val="1"/>
        <c:lblAlgn val="ctr"/>
        <c:lblOffset val="100"/>
        <c:noMultiLvlLbl val="0"/>
      </c:catAx>
      <c:valAx>
        <c:axId val="101696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5116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Proporção de gestantes  faltosas às</a:t>
            </a:r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 consultas que receberam busca ativa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208754208754209"/>
          <c:y val="3.56143474942762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52704"/>
        <c:axId val="101699520"/>
      </c:barChart>
      <c:catAx>
        <c:axId val="11175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99520"/>
        <c:crosses val="autoZero"/>
        <c:auto val="1"/>
        <c:lblAlgn val="ctr"/>
        <c:lblOffset val="100"/>
        <c:noMultiLvlLbl val="0"/>
      </c:catAx>
      <c:valAx>
        <c:axId val="1016995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5270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faltosas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odontológicas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817503682851975"/>
          <c:y val="2.703244391012612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70016"/>
        <c:axId val="101702400"/>
      </c:barChart>
      <c:catAx>
        <c:axId val="1060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702400"/>
        <c:crosses val="autoZero"/>
        <c:auto val="1"/>
        <c:lblAlgn val="ctr"/>
        <c:lblOffset val="100"/>
        <c:noMultiLvlLbl val="0"/>
      </c:catAx>
      <c:valAx>
        <c:axId val="101702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07001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correspondente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I-VI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9269780209606339"/>
          <c:y val="2.11649593599449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73600"/>
        <c:axId val="111813760"/>
      </c:barChart>
      <c:catAx>
        <c:axId val="10607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13760"/>
        <c:crosses val="autoZero"/>
        <c:auto val="1"/>
        <c:lblAlgn val="ctr"/>
        <c:lblOffset val="100"/>
        <c:noMultiLvlLbl val="0"/>
      </c:catAx>
      <c:valAx>
        <c:axId val="111813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07360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Proporção de gestantes com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exame de puerpério entre </a:t>
            </a:r>
            <a:r>
              <a:rPr lang="pt-BR" sz="1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30º e 42º dia do pós-parto</a:t>
            </a:r>
            <a:endParaRPr lang="pt-BR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754240"/>
        <c:axId val="111816640"/>
      </c:barChart>
      <c:catAx>
        <c:axId val="1117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16640"/>
        <c:crosses val="autoZero"/>
        <c:auto val="1"/>
        <c:lblAlgn val="ctr"/>
        <c:lblOffset val="100"/>
        <c:noMultiLvlLbl val="0"/>
      </c:catAx>
      <c:valAx>
        <c:axId val="111816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5424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6AAA-E9D1-4F89-84A4-FBAEDE44ACF2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FED-F92C-4F2B-83D1-62E92249B2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Gea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1CFED-F92C-4F2B-83D1-62E92249B2A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10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DE69C8-55BD-429C-A9F8-432B68290703}" type="datetimeFigureOut">
              <a:rPr lang="pt-BR" smtClean="0"/>
              <a:t>01/05/2014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E4C78B-E95C-4104-BD6A-E6B7EFB1A8E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epr.org.br/nospodemosparana/News2028content216906.s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446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4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35696" y="2276872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Geanine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Carpenedo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dos Santos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165618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58417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2843808" y="396993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Lenise</a:t>
            </a:r>
            <a:r>
              <a:rPr lang="pt-BR" dirty="0"/>
              <a:t> Menezes </a:t>
            </a:r>
            <a:r>
              <a:rPr lang="pt-BR" dirty="0" err="1"/>
              <a:t>Seerig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6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09318" y="249289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pré-natal e puerpério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oferecido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à população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adscrita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62068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Apresentação- Objetivos Específicos</a:t>
            </a: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899592" y="162880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adesão ao pré-natal;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realizado na Unidade;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Mapear as gestantes de risco;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 voltadas para o pré-natal;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no pré-natal.</a:t>
            </a:r>
          </a:p>
        </p:txBody>
      </p:sp>
    </p:spTree>
    <p:extLst>
      <p:ext uri="{BB962C8B-B14F-4D97-AF65-F5344CB8AC3E}">
        <p14:creationId xmlns:p14="http://schemas.microsoft.com/office/powerpoint/2010/main" val="42504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4102" y="620688"/>
            <a:ext cx="74168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Apresentação- Metodologia</a:t>
            </a:r>
          </a:p>
          <a:p>
            <a:endParaRPr lang="pt-BR" dirty="0" smtClean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primeira consulta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Envolvimento da equipe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trabalho das ACS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básica: Atenção ao Pré-natal de baixo risco, Ministério da Saúde, 2012</a:t>
            </a:r>
          </a:p>
        </p:txBody>
      </p:sp>
    </p:spTree>
    <p:extLst>
      <p:ext uri="{BB962C8B-B14F-4D97-AF65-F5344CB8AC3E}">
        <p14:creationId xmlns:p14="http://schemas.microsoft.com/office/powerpoint/2010/main" val="26987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16632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pré-natal: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das gestantes de 49% para 60%.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Estimativa 155 de gestantes(1,5% de 10.300 pessoas). Cadastramos 79 gestantes no primeiro mês (51%), 87 no segundo mês (56,1 %), 96 no terceiro mês (61,9%) e de 100 no quarto mês (64,5 %).</a:t>
            </a:r>
          </a:p>
          <a:p>
            <a:endParaRPr lang="pt-BR" sz="2400" dirty="0" smtClean="0"/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39540596"/>
              </p:ext>
            </p:extLst>
          </p:nvPr>
        </p:nvGraphicFramePr>
        <p:xfrm>
          <a:off x="1835696" y="3645024"/>
          <a:ext cx="5544616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captação de 100% das gestantes no primeiro trimestre de gestação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primeiro mês 78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98,7%),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86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(98,9%), 95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(99%) e 100 no quarto mês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participação das ACS.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30986848"/>
              </p:ext>
            </p:extLst>
          </p:nvPr>
        </p:nvGraphicFramePr>
        <p:xfrm>
          <a:off x="1907704" y="2862322"/>
          <a:ext cx="5877892" cy="306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38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odontológica, com plano de tratamento, para 100% das gestantes cadastradas.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94,9%),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86 no segundo mês (98,9%), 95 no terceiro mês (99%) e 100 no quarto mês (100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 prévio.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344574975"/>
              </p:ext>
            </p:extLst>
          </p:nvPr>
        </p:nvGraphicFramePr>
        <p:xfrm>
          <a:off x="1763688" y="2924944"/>
          <a:ext cx="5904656" cy="313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6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60648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primeira consulta odontológica em 100% das gestantes classificadas como alto risco para doenças bucais;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primeiro mês (100%), 04 no segundo mês (100%) e 03 no terceiro mês (100%) e 03 no quarto mês (100%).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61686002"/>
              </p:ext>
            </p:extLst>
          </p:nvPr>
        </p:nvGraphicFramePr>
        <p:xfrm>
          <a:off x="1727684" y="3284984"/>
          <a:ext cx="5688632" cy="285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15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7019" y="3326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durante a primeira consulta odontológica a orientação sobre higiene bucal em 100% das gestantes.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gestantes com orientação sobre higiene bucal no primeiro mês (100%), 86 no segundo mês (100%), 96 no terceiro mês (100%) e 100 no quarto mês (100%).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957690206"/>
              </p:ext>
            </p:extLst>
          </p:nvPr>
        </p:nvGraphicFramePr>
        <p:xfrm>
          <a:off x="2051720" y="2780928"/>
          <a:ext cx="5544616" cy="278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2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326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objetivo de melhorar a adesão ao pré-natal: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 ativa de 100% das gestantes faltosas às consultas de pré-natal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faltas no primeiro mês (100%), 10 no segundo mês (100%), 09 no terceiro mês (100%) e 10 no quarto mês (100%)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781055714"/>
              </p:ext>
            </p:extLst>
          </p:nvPr>
        </p:nvGraphicFramePr>
        <p:xfrm>
          <a:off x="1907704" y="3284984"/>
          <a:ext cx="5472608" cy="278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20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3326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 ativa de 100% das gestantes, com primeira consulta odontológica programática, faltosas às consultas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buscas ativas no primeiro mês (100%), no segundo mês 14 (100%) e 12 no terceiro mês (100%) e no quarto mês 10 (100%).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279471821"/>
              </p:ext>
            </p:extLst>
          </p:nvPr>
        </p:nvGraphicFramePr>
        <p:xfrm>
          <a:off x="1907704" y="2974566"/>
          <a:ext cx="5544616" cy="301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4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403648" y="2376407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ao Pré-natal e o Puerpério na UBS Águas Claras  Campo Largo-PR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2089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objetivo de melhorar a qualidade da atenção ao pré-natal e puerpério realizado na Unidade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Em 100% das gestantes: 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menos um exame ginecológico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trimestre e um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 de mamas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pré-natal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prescrição de suplementação de sulfato ferroso e ácido fólico conforme protocolo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romanU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7"/>
            <a:ext cx="9148173" cy="688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5263" y="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7" y="476672"/>
            <a:ext cx="80666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just">
              <a:buFont typeface="+mj-lt"/>
              <a:buAutoNum type="romanUcPeriod" startAt="3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solicitação dos exames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primeira consulta e outro próximo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30ª semana de gestação:</a:t>
            </a:r>
          </a:p>
          <a:p>
            <a:pPr lvl="1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glicemia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jejum, VDRL,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anti-HIV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hemoglobina/hematócrito;</a:t>
            </a:r>
          </a:p>
          <a:p>
            <a:pPr lvl="2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Urina tipo 1 com urocultura e antibiograma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 startAt="3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 startAt="3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 startAt="3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05273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solicitação em 100% das gestantes, na primeira consulta, da sorologia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hepatite B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e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toxoplasmose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 algn="just">
              <a:buFont typeface="+mj-lt"/>
              <a:buAutoNum type="romanUcPeriod" startAt="4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que 100% das gestantes completem o esquema da vacina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anti-tetânica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de Hepatite B.</a:t>
            </a:r>
          </a:p>
          <a:p>
            <a:pPr marL="514350" indent="-514350" algn="just">
              <a:buFont typeface="+mj-lt"/>
              <a:buAutoNum type="romanUcPeriod" startAt="4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romanUcPeriod" startAt="4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saúde bucal em 100% das gestantes durante o pré-natal.</a:t>
            </a:r>
          </a:p>
          <a:p>
            <a:pPr marL="514350" indent="-514350">
              <a:buFont typeface="+mj-lt"/>
              <a:buAutoNum type="romanUcPeriod" startAt="4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3936" y="260648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79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gestantes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(100%), 87 no segundo mês (100%), 96 no terceiro mês (100%) e no quarto mês 100 (100%).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/>
              <a:t> </a:t>
            </a:r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15610085"/>
              </p:ext>
            </p:extLst>
          </p:nvPr>
        </p:nvGraphicFramePr>
        <p:xfrm>
          <a:off x="1490060" y="2492896"/>
          <a:ext cx="6048672" cy="30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1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son\Documents\UFEPel\Análise da Intervenção\SEMANA 7 PP\DSC01649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600400" cy="641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2376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 de puerpério em 100% das gestantes entre o 30º e 42º dia do pós-parto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02 consultas de puerpério (100%), 04 no segundo mês (100%), 05 no terceiro mês (100%) e no quarto mês 04(100%).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12805748"/>
              </p:ext>
            </p:extLst>
          </p:nvPr>
        </p:nvGraphicFramePr>
        <p:xfrm>
          <a:off x="1516492" y="2564904"/>
          <a:ext cx="62646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3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conclusão de tratamento dentário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73 (97,5%),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84 no segundo mês (97,7%), 94 no terceiro mês (98,9%) e 99 no quarto mês (99%).</a:t>
            </a:r>
          </a:p>
          <a:p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200851097"/>
              </p:ext>
            </p:extLst>
          </p:nvPr>
        </p:nvGraphicFramePr>
        <p:xfrm>
          <a:off x="1475656" y="2708920"/>
          <a:ext cx="6225868" cy="285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9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objetivo de mapear as gestantes de risco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na ficha espelho de pré-natal/vacinação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registros 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98,7%),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86 no segundo mês (98,9%), 95 no terceiro mês (99%)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100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quarto mês (100%).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56809111"/>
              </p:ext>
            </p:extLst>
          </p:nvPr>
        </p:nvGraphicFramePr>
        <p:xfrm>
          <a:off x="1763688" y="3140968"/>
          <a:ext cx="6120680" cy="301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87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" y="37758"/>
            <a:ext cx="9104692" cy="682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/>
          <p:cNvSpPr/>
          <p:nvPr/>
        </p:nvSpPr>
        <p:spPr>
          <a:xfrm>
            <a:off x="663868" y="332656"/>
            <a:ext cx="80648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5- Relativa ao objetivo de melhorar o registro das informações voltadas para o pré-natal: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risco gestacional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400" dirty="0"/>
              <a:t>79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(100%), 87 no segundo mês (100%), 96 no terceiro mês (100%) e no quarto mês 100 (100%).</a:t>
            </a:r>
          </a:p>
          <a:p>
            <a:endParaRPr lang="pt-BR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32637056"/>
              </p:ext>
            </p:extLst>
          </p:nvPr>
        </p:nvGraphicFramePr>
        <p:xfrm>
          <a:off x="1707984" y="3212976"/>
          <a:ext cx="5976664" cy="299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64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1663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6- Para o objetivo de promover a Saúde no pré-natal: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100%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gestantes: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odontológico;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Recebam orientação nutricional, sobre o aleitamento materno e anticoncepção no pós-parto;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romanU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riscos do tabagismo e do uso de álcool e drogas na gestação.</a:t>
            </a:r>
          </a:p>
          <a:p>
            <a:pPr marL="971550" lvl="1" indent="-514350" algn="just">
              <a:buFont typeface="+mj-lt"/>
              <a:buAutoNum type="romanU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8" y="1340768"/>
            <a:ext cx="7846453" cy="56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/>
          <p:cNvSpPr/>
          <p:nvPr/>
        </p:nvSpPr>
        <p:spPr>
          <a:xfrm>
            <a:off x="827584" y="260648"/>
            <a:ext cx="7776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das gestantes sobre cuidados do recém-nascido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79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(100%), 87 no segundo mês (100%), 96 no terceiro mês (100%) e no quarto mês 100 (100%).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71270603"/>
              </p:ext>
            </p:extLst>
          </p:nvPr>
        </p:nvGraphicFramePr>
        <p:xfrm>
          <a:off x="1403648" y="2780928"/>
          <a:ext cx="64087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2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206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565749"/>
            <a:ext cx="7056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Dentre os direitos reprodutivos, a morte materna é considerada a mais grave violação nas mulheres. Estima-se que 90% das mortes poderiam ser evitadas com um atendimento de qualidade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objetivo do pré-natal é assegurar o desenvolvimento da gestação, permitindo o parto de recém-nascido saudável.²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93322" y="5085184"/>
            <a:ext cx="3672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Mesa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redonda sobre mortalidade materna é realizada em Londrina. Disponível em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pt-BR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://www.fiepr.org.br/nospodemosparana/News2028content216906.shtml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&lt;.</a:t>
            </a:r>
          </a:p>
          <a:p>
            <a:pPr marL="228600" lvl="0" indent="-228600">
              <a:buFontTx/>
              <a:buAutoNum type="arabicPeriod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Ministério da Saúde/ Caderno de Atenção Pré-natal de baixo risco, 1° edição. Brasília, 2012.</a:t>
            </a:r>
          </a:p>
          <a:p>
            <a:pPr marL="228600" indent="-228600">
              <a:buAutoNum type="arabicPeriod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88840"/>
            <a:ext cx="49685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importância da Intervenção para a equipe, serviço e comunidade.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rotina do serviço.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836712"/>
            <a:ext cx="3419872" cy="514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88640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</a:p>
          <a:p>
            <a:pPr algn="ctr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iniciais.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Significado para a prática profissional.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Aprendizado.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3999" cy="330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bson\Documents\UFEPel\1974489_269783926522084_20599647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069733" cy="455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2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4624"/>
            <a:ext cx="835292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 Largo- PR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112.637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habitantes 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IBGE 2010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 ESF,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NISIII (núcleo integrado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saúde),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Pronto Socorro,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CAPSII (Centro de Atenção Psicossocial),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hospitais particulares conveniados ao SUS.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1644" y="23586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UBS Águas Claras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deficiente “adaptação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Robson\Documents\UFEPel\DSC03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4" y="4025280"/>
            <a:ext cx="4752528" cy="266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6" descr="C:\Users\Robson\Documents\UFEPel\DSC03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21" y="78726"/>
            <a:ext cx="3320183" cy="669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aixaDeTexto 2"/>
          <p:cNvSpPr txBox="1"/>
          <p:nvPr/>
        </p:nvSpPr>
        <p:spPr>
          <a:xfrm>
            <a:off x="601644" y="5589240"/>
            <a:ext cx="183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Fachada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85986" y="6231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Robson\Documents\UFEPel\DSC03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7260"/>
            <a:ext cx="4740861" cy="307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7" descr="C:\Users\Robson\Documents\UFEPel\DSC03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2" y="332656"/>
            <a:ext cx="4752528" cy="272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Users\Robson\Documents\UFEPel\DSC034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61" y="0"/>
            <a:ext cx="35351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aixaDeTexto 3"/>
          <p:cNvSpPr txBox="1"/>
          <p:nvPr/>
        </p:nvSpPr>
        <p:spPr>
          <a:xfrm>
            <a:off x="1547664" y="259235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 de recepção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6093296"/>
            <a:ext cx="24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espera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76097" y="642885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Recepção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obson\Documents\UFEPel\DSC0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78" y="70799"/>
            <a:ext cx="2952328" cy="672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8" descr="C:\Users\Robson\Documents\UFEPel\DSC03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" y="260648"/>
            <a:ext cx="4032448" cy="319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Robson\Documents\UFEPel\1555611_269784189855391_41106320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1" y="364502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aixaDeTexto 3"/>
          <p:cNvSpPr txBox="1"/>
          <p:nvPr/>
        </p:nvSpPr>
        <p:spPr>
          <a:xfrm>
            <a:off x="285819" y="2994719"/>
            <a:ext cx="161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861048"/>
            <a:ext cx="143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Reunião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56176" y="633507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Banheiro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Robson\Pictures\Nosso Baby Isaque\Gravidez\FACE\DSC00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9748" y="-2"/>
            <a:ext cx="3573013" cy="684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1087" y="5120"/>
            <a:ext cx="5526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pré-natal antes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</a:p>
          <a:p>
            <a:pPr marL="0" lvl="1"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obertura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49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 ( 76 das 155);</a:t>
            </a:r>
          </a:p>
          <a:p>
            <a:pPr marL="0" lvl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dia de acordo com o MS e fizeram início do pré-natal durante o primeiro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trimestre;</a:t>
            </a:r>
          </a:p>
          <a:p>
            <a:pPr marL="0"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laboratoriais solicitados na primeira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consulta; </a:t>
            </a:r>
          </a:p>
          <a:p>
            <a:pPr marL="0" lvl="1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764705"/>
            <a:ext cx="8712968" cy="376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13% exame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ginecológico;</a:t>
            </a:r>
          </a:p>
          <a:p>
            <a:pPr marL="0" lvl="1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17%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vacina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hepatite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B;</a:t>
            </a:r>
          </a:p>
          <a:p>
            <a:pPr marL="0" lvl="1"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29% avaliação da saúde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bucal;</a:t>
            </a:r>
          </a:p>
          <a:p>
            <a:pPr marL="0" lvl="1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100% foram orientadas ao aleitamento materno e estão com vacina antitetânica e prescrição de sulfato ferroso conforme protocolo.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1476</TotalTime>
  <Words>1277</Words>
  <Application>Microsoft Office PowerPoint</Application>
  <PresentationFormat>Apresentação na tela (4:3)</PresentationFormat>
  <Paragraphs>203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</dc:creator>
  <cp:lastModifiedBy>Robson</cp:lastModifiedBy>
  <cp:revision>124</cp:revision>
  <dcterms:created xsi:type="dcterms:W3CDTF">2014-03-26T21:28:54Z</dcterms:created>
  <dcterms:modified xsi:type="dcterms:W3CDTF">2014-05-01T21:07:42Z</dcterms:modified>
</cp:coreProperties>
</file>