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44" r:id="rId2"/>
    <p:sldId id="371" r:id="rId3"/>
    <p:sldId id="329" r:id="rId4"/>
    <p:sldId id="359" r:id="rId5"/>
    <p:sldId id="360" r:id="rId6"/>
    <p:sldId id="372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</p:sldIdLst>
  <p:sldSz cx="9144000" cy="5143500" type="screen16x9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ise" initials="D" lastIdx="1" clrIdx="0"/>
  <p:cmAuthor id="1" name="OEM" initials="EGF" lastIdx="5" clrIdx="1"/>
  <p:cmAuthor id="2" name="Anaclaudia Gastal Fassa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7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nstantia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4A6DE4-A56E-C040-8EA1-6B5BC26E34F8}" type="datetimeFigureOut">
              <a:rPr lang="pt-BR"/>
              <a:pPr/>
              <a:t>05/10/2012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nstantia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C49B3F-3C1F-C448-BBAC-B1D39761BD3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76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49B3F-3C1F-C448-BBAC-B1D39761BD38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5E0CAE-7A7F-8B44-85AD-B2E8CFC40F11}" type="datetimeFigureOut">
              <a:rPr lang="pt-BR"/>
              <a:pPr/>
              <a:t>05/10/2012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96171-24F3-6243-BC22-9570234EDCF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64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2A3BC5-7FED-634D-841B-611816DBE83F}" type="datetimeFigureOut">
              <a:rPr lang="pt-BR"/>
              <a:pPr/>
              <a:t>05/10/2012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AE8A0-57A4-2543-9DE6-35B3245C69F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27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DB9A27-820A-BC4D-BA6F-E698C99A30E2}" type="datetimeFigureOut">
              <a:rPr lang="pt-BR"/>
              <a:pPr/>
              <a:t>05/10/2012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10621-BE97-564B-B4C4-D0124412324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96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0511B6-10DB-5C4A-97A6-B5E249F1FDDF}" type="datetimeFigureOut">
              <a:rPr lang="pt-BR"/>
              <a:pPr/>
              <a:t>05/10/2012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1E741-1A62-A442-BE7F-909D12FECDA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20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2D1703-5025-BD45-960A-24678269AD7F}" type="datetimeFigureOut">
              <a:rPr lang="pt-BR"/>
              <a:pPr/>
              <a:t>05/10/2012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03766-71A8-5E49-AD91-A47670E98F1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37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A115CA-FFC6-A441-92D7-C47C172AECFD}" type="datetimeFigureOut">
              <a:rPr lang="pt-BR"/>
              <a:pPr/>
              <a:t>05/10/2012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BA01D-0DE3-6844-95DD-867C52F7DB4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84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F58B0-61C4-E64C-8AEE-291F0ECE32D2}" type="datetimeFigureOut">
              <a:rPr lang="pt-BR"/>
              <a:pPr/>
              <a:t>05/10/2012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745B5-AFE7-E94A-9C8D-DD0E4AA349E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16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95B3FC-4AA9-0D41-96AB-DDB049CE18D6}" type="datetimeFigureOut">
              <a:rPr lang="pt-BR"/>
              <a:pPr/>
              <a:t>05/10/2012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DE750-4A66-BF42-862A-0D8C882DA31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2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C87D9E-F6B4-4842-B549-D08C61871EA5}" type="datetimeFigureOut">
              <a:rPr lang="pt-BR"/>
              <a:pPr/>
              <a:t>05/10/2012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AA2A0-7A91-5C40-9EBA-972696D03F3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4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09169-87D6-0245-8A5F-0EE0C5B13B14}" type="datetimeFigureOut">
              <a:rPr lang="pt-BR"/>
              <a:pPr/>
              <a:t>05/10/2012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BE4E4-A5C3-EF44-A9EF-15CC125EBC6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24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13F90-7BA6-F747-919C-B91F1DAB944A}" type="datetimeFigureOut">
              <a:rPr lang="pt-BR"/>
              <a:pPr/>
              <a:t>05/10/2012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08C5D-137E-F941-94BC-81ECA1810EA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57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tela_principal_limpa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3CE79B7-D5F2-6F48-89EB-7A152884616A}" type="datetimeFigureOut">
              <a:rPr lang="pt-BR"/>
              <a:pPr/>
              <a:t>05/10/2012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ADF4B3D-AC8A-374B-9942-8DDD222ECF00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la_principal_lim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2499742"/>
            <a:ext cx="4464496" cy="864096"/>
          </a:xfrm>
        </p:spPr>
        <p:txBody>
          <a:bodyPr/>
          <a:lstStyle/>
          <a:p>
            <a:r>
              <a:rPr lang="pt-BR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Geolar</a:t>
            </a:r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Tadeu dos Santos Ávila</a:t>
            </a:r>
          </a:p>
          <a:p>
            <a:endParaRPr lang="pt-BR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Orientadora: </a:t>
            </a:r>
            <a:r>
              <a:rPr lang="pt-BR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Sidneia</a:t>
            </a: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Tessmer</a:t>
            </a: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Casarin</a:t>
            </a:r>
            <a:endParaRPr lang="pt-BR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742177" y="1347614"/>
            <a:ext cx="4829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Arial"/>
                <a:ea typeface="+mn-ea"/>
                <a:cs typeface="Arial"/>
              </a:rPr>
              <a:t>Qualificação do Atendimento aos Hipertensos na Unidade Básica de Saúde Padre </a:t>
            </a:r>
            <a:r>
              <a:rPr lang="pt-BR" dirty="0" err="1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latin typeface="Arial"/>
                <a:ea typeface="+mn-ea"/>
                <a:cs typeface="Arial"/>
              </a:rPr>
              <a:t>Gonzales</a:t>
            </a:r>
            <a:endParaRPr lang="pt-BR" dirty="0" smtClean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642924"/>
            <a:ext cx="8229600" cy="3394075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pt-BR" sz="3600" b="1" dirty="0" smtClean="0">
                <a:solidFill>
                  <a:srgbClr val="E47A1A"/>
                </a:solidFill>
                <a:latin typeface="Constantia" charset="0"/>
              </a:rPr>
              <a:t>Metodologia</a:t>
            </a:r>
          </a:p>
          <a:p>
            <a:pPr algn="ctr">
              <a:buFont typeface="Wingdings" pitchFamily="2" charset="2"/>
              <a:buChar char="ü"/>
            </a:pPr>
            <a:r>
              <a:rPr lang="pt-BR" sz="2400" b="1" dirty="0" smtClean="0"/>
              <a:t>População alvo</a:t>
            </a:r>
          </a:p>
          <a:p>
            <a:pPr algn="ctr">
              <a:buFont typeface="Wingdings" pitchFamily="2" charset="2"/>
              <a:buChar char="ü"/>
            </a:pPr>
            <a:r>
              <a:rPr lang="pt-BR" sz="2400" b="1" dirty="0" smtClean="0"/>
              <a:t>Ações realizadas</a:t>
            </a:r>
          </a:p>
          <a:p>
            <a:pPr algn="ctr">
              <a:buNone/>
            </a:pPr>
            <a:r>
              <a:rPr lang="pt-BR" sz="2400" dirty="0" smtClean="0"/>
              <a:t>Monitoramento e avaliação</a:t>
            </a:r>
          </a:p>
          <a:p>
            <a:pPr algn="ctr">
              <a:buNone/>
            </a:pPr>
            <a:r>
              <a:rPr lang="pt-BR" sz="2400" dirty="0" smtClean="0"/>
              <a:t>Organização do serviço</a:t>
            </a:r>
          </a:p>
          <a:p>
            <a:pPr algn="ctr">
              <a:buNone/>
            </a:pPr>
            <a:r>
              <a:rPr lang="pt-BR" sz="2400" dirty="0" smtClean="0"/>
              <a:t>Engajamento público</a:t>
            </a:r>
          </a:p>
          <a:p>
            <a:pPr algn="ctr">
              <a:buNone/>
            </a:pPr>
            <a:r>
              <a:rPr lang="pt-BR" sz="2400" dirty="0" smtClean="0"/>
              <a:t>Qualificação da prática clinica</a:t>
            </a:r>
          </a:p>
          <a:p>
            <a:pPr algn="ctr">
              <a:buNone/>
            </a:pPr>
            <a:r>
              <a:rPr lang="pt-BR" sz="2400" dirty="0" smtClean="0"/>
              <a:t>Indicadores conforme a planilha dos hipertensos</a:t>
            </a:r>
          </a:p>
          <a:p>
            <a:pPr algn="ctr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000114"/>
            <a:ext cx="8229600" cy="3394075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pt-BR" sz="2400" b="1" dirty="0" smtClean="0"/>
              <a:t>Logística</a:t>
            </a:r>
          </a:p>
          <a:p>
            <a:r>
              <a:rPr lang="pt-BR" sz="2400" dirty="0" smtClean="0"/>
              <a:t>Cadastro atualizado hipertensos- </a:t>
            </a:r>
            <a:r>
              <a:rPr lang="pt-BR" sz="2400" dirty="0" err="1" smtClean="0"/>
              <a:t>hiperdia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Formação da capacitação da equipe.</a:t>
            </a:r>
          </a:p>
          <a:p>
            <a:r>
              <a:rPr lang="pt-BR" sz="2400" dirty="0" smtClean="0"/>
              <a:t>Atribuição da equipe.</a:t>
            </a:r>
          </a:p>
          <a:p>
            <a:r>
              <a:rPr lang="pt-BR" sz="2400" dirty="0" smtClean="0"/>
              <a:t>Organização da agenda das ações de saúde.</a:t>
            </a:r>
          </a:p>
          <a:p>
            <a:r>
              <a:rPr lang="pt-BR" sz="2400" dirty="0" smtClean="0"/>
              <a:t>Busca ativa dos faltosos</a:t>
            </a:r>
          </a:p>
          <a:p>
            <a:r>
              <a:rPr lang="pt-BR" sz="2400" dirty="0" smtClean="0"/>
              <a:t>Encaminhamento efetivo dos pacientes</a:t>
            </a:r>
          </a:p>
          <a:p>
            <a:r>
              <a:rPr lang="pt-BR" sz="2400" dirty="0" smtClean="0"/>
              <a:t>Serviço atuante da referência e contra-referência.</a:t>
            </a:r>
          </a:p>
          <a:p>
            <a:pPr algn="ctr">
              <a:buFont typeface="Wingdings" pitchFamily="2" charset="2"/>
              <a:buChar char="ü"/>
            </a:pPr>
            <a:endParaRPr lang="pt-BR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642924"/>
            <a:ext cx="8229600" cy="3394075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pt-BR" sz="3600" b="1" dirty="0" smtClean="0">
                <a:solidFill>
                  <a:srgbClr val="E47A1A"/>
                </a:solidFill>
                <a:latin typeface="Constantia" charset="0"/>
              </a:rPr>
              <a:t>Resultados</a:t>
            </a:r>
          </a:p>
          <a:p>
            <a:pPr>
              <a:buNone/>
            </a:pPr>
            <a:r>
              <a:rPr lang="pt-BR" sz="1800" dirty="0" smtClean="0"/>
              <a:t>- </a:t>
            </a:r>
            <a:r>
              <a:rPr lang="pt-BR" sz="2400" dirty="0" smtClean="0"/>
              <a:t>Melhorou a estratégia da ações de saúde.</a:t>
            </a:r>
          </a:p>
          <a:p>
            <a:pPr>
              <a:buNone/>
            </a:pPr>
            <a:r>
              <a:rPr lang="pt-BR" sz="2400" dirty="0" smtClean="0"/>
              <a:t>-Presunção de atingir metas programadas.</a:t>
            </a:r>
          </a:p>
          <a:p>
            <a:pPr>
              <a:buNone/>
            </a:pPr>
            <a:r>
              <a:rPr lang="pt-BR" sz="2400" dirty="0" smtClean="0"/>
              <a:t>- Resultados de dados precisos sobre usuários</a:t>
            </a:r>
          </a:p>
          <a:p>
            <a:pPr>
              <a:buNone/>
            </a:pPr>
            <a:r>
              <a:rPr lang="pt-BR" sz="2400" dirty="0" smtClean="0"/>
              <a:t>- Coordenação do projeto de saúde</a:t>
            </a:r>
          </a:p>
          <a:p>
            <a:pPr>
              <a:buNone/>
            </a:pPr>
            <a:r>
              <a:rPr lang="pt-BR" sz="2400" dirty="0" smtClean="0"/>
              <a:t>- Equipe e comunidade juntos na intervenção.</a:t>
            </a:r>
          </a:p>
          <a:p>
            <a:pPr>
              <a:buNone/>
            </a:pPr>
            <a:r>
              <a:rPr lang="pt-BR" sz="2400" dirty="0" smtClean="0"/>
              <a:t>- Participação de profissionais de áreas diversas.</a:t>
            </a:r>
          </a:p>
          <a:p>
            <a:pPr>
              <a:buNone/>
            </a:pPr>
            <a:r>
              <a:rPr lang="pt-BR" sz="2400" dirty="0" smtClean="0"/>
              <a:t>- Formalizou o funcionamento da UBS.</a:t>
            </a:r>
          </a:p>
          <a:p>
            <a:pPr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642924"/>
            <a:ext cx="8229600" cy="3394075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pt-BR" sz="3600" b="1" dirty="0" smtClean="0">
                <a:solidFill>
                  <a:srgbClr val="E47A1A"/>
                </a:solidFill>
                <a:latin typeface="Constantia" charset="0"/>
              </a:rPr>
              <a:t>Discussão</a:t>
            </a:r>
          </a:p>
          <a:p>
            <a:r>
              <a:rPr lang="pt-BR" sz="2400" dirty="0" smtClean="0"/>
              <a:t>Influência da intervenção</a:t>
            </a:r>
          </a:p>
          <a:p>
            <a:r>
              <a:rPr lang="pt-BR" sz="2400" dirty="0" smtClean="0"/>
              <a:t>Equipe- integração e participação nas ações de saúde</a:t>
            </a:r>
          </a:p>
          <a:p>
            <a:r>
              <a:rPr lang="pt-BR" sz="2400" dirty="0" smtClean="0"/>
              <a:t>Serviço da UBS- fluidez no atendimento</a:t>
            </a:r>
          </a:p>
          <a:p>
            <a:r>
              <a:rPr lang="pt-BR" sz="2400" dirty="0" smtClean="0"/>
              <a:t>Estabelecimento de resultados</a:t>
            </a:r>
          </a:p>
          <a:p>
            <a:r>
              <a:rPr lang="pt-BR" sz="2400" dirty="0" smtClean="0"/>
              <a:t>Consolidação da atuação das ações de saúde.</a:t>
            </a:r>
          </a:p>
          <a:p>
            <a:r>
              <a:rPr lang="pt-BR" sz="2400" dirty="0" smtClean="0"/>
              <a:t>Comunidade- conscientização na participação das ações.</a:t>
            </a:r>
          </a:p>
          <a:p>
            <a:pPr marL="0" indent="0">
              <a:buNone/>
            </a:pPr>
            <a:r>
              <a:rPr lang="pt-BR" sz="2400" dirty="0" smtClean="0"/>
              <a:t>     Incorporar as ações da intervenção na rotina da UBS.</a:t>
            </a:r>
            <a:endParaRPr lang="pt-BR" sz="1800" dirty="0" smtClean="0"/>
          </a:p>
          <a:p>
            <a:pPr>
              <a:buNone/>
            </a:pPr>
            <a:endParaRPr lang="pt-BR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14296"/>
            <a:ext cx="8229600" cy="3394075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pt-BR" sz="2400" b="1" dirty="0" smtClean="0">
                <a:solidFill>
                  <a:srgbClr val="E47A1A"/>
                </a:solidFill>
                <a:latin typeface="Constantia" charset="0"/>
              </a:rPr>
              <a:t>Reflexão Crítica Do Processo De Aprendizagem E Implementação Da Intervenção</a:t>
            </a:r>
          </a:p>
          <a:p>
            <a:r>
              <a:rPr lang="pt-BR" sz="2200" dirty="0" smtClean="0"/>
              <a:t>Desenvolvimento curso e expectativa</a:t>
            </a:r>
          </a:p>
          <a:p>
            <a:r>
              <a:rPr lang="pt-BR" sz="2200" dirty="0" smtClean="0"/>
              <a:t>Logística do curso- comunicação por escrita</a:t>
            </a:r>
          </a:p>
          <a:p>
            <a:r>
              <a:rPr lang="pt-BR" sz="2200" dirty="0" smtClean="0"/>
              <a:t>Curiosidade da EAD</a:t>
            </a:r>
          </a:p>
          <a:p>
            <a:r>
              <a:rPr lang="pt-BR" sz="2200" dirty="0" smtClean="0"/>
              <a:t>Aprendizagem de ações e seus efeitos</a:t>
            </a:r>
          </a:p>
          <a:p>
            <a:r>
              <a:rPr lang="pt-BR" sz="2200" dirty="0" smtClean="0"/>
              <a:t>Consolidação da aprendizagem- resultados UBS</a:t>
            </a:r>
          </a:p>
          <a:p>
            <a:r>
              <a:rPr lang="pt-BR" sz="2200" dirty="0" smtClean="0"/>
              <a:t>Participação da família e gestores.</a:t>
            </a:r>
          </a:p>
          <a:p>
            <a:r>
              <a:rPr lang="pt-BR" sz="2200" dirty="0" smtClean="0"/>
              <a:t>Mudança da forma de fazer medicina.</a:t>
            </a:r>
          </a:p>
          <a:p>
            <a:r>
              <a:rPr lang="pt-BR" sz="2200" dirty="0" smtClean="0"/>
              <a:t>Aprendizado mais relevante- saber da ação e reação executada.</a:t>
            </a:r>
          </a:p>
          <a:p>
            <a:pPr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uario\Desktop\FOTOS POSTO\P315016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388" y="-134938"/>
            <a:ext cx="9504363" cy="712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83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8313" y="357188"/>
            <a:ext cx="7772400" cy="1103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428596" y="21429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0"/>
                <a:cs typeface="+mn-cs"/>
              </a:rPr>
              <a:t>Caracterização do Município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9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0"/>
                <a:cs typeface="+mn-cs"/>
              </a:rPr>
              <a:t>Três Passos, região noroeste do RS- criada em 1944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9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0"/>
                <a:cs typeface="+mn-cs"/>
              </a:rPr>
              <a:t>23.925 habitantes.- área de 268m2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9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0"/>
                <a:cs typeface="+mn-cs"/>
              </a:rPr>
              <a:t>Agrícola, pequenos produtores leite, suínos.</a:t>
            </a:r>
          </a:p>
          <a:p>
            <a:pPr lvl="1" algn="ctr" eaLnBrk="0" hangingPunct="0">
              <a:spcBef>
                <a:spcPct val="20000"/>
              </a:spcBef>
              <a:defRPr/>
            </a:pPr>
            <a:r>
              <a:rPr lang="pt-BR" sz="1900" dirty="0" smtClean="0"/>
              <a:t>Predomínio da etnia alemã.</a:t>
            </a:r>
          </a:p>
          <a:p>
            <a:pPr lvl="1" algn="ctr" eaLnBrk="0" hangingPunct="0">
              <a:spcBef>
                <a:spcPct val="20000"/>
              </a:spcBef>
              <a:defRPr/>
            </a:pPr>
            <a:r>
              <a:rPr lang="pt-BR" sz="1900" dirty="0" smtClean="0"/>
              <a:t>Unidade da Sadia, Quartel da Brigada Militar.</a:t>
            </a:r>
          </a:p>
          <a:p>
            <a:pPr lvl="1" algn="ctr" eaLnBrk="0" hangingPunct="0">
              <a:spcBef>
                <a:spcPct val="20000"/>
              </a:spcBef>
              <a:defRPr/>
            </a:pPr>
            <a:r>
              <a:rPr lang="pt-BR" sz="1900" dirty="0" smtClean="0"/>
              <a:t>Extensão da faculdade UNIJUI.</a:t>
            </a:r>
          </a:p>
          <a:p>
            <a:pPr lvl="1" algn="ctr" eaLnBrk="0" hangingPunct="0">
              <a:spcBef>
                <a:spcPct val="20000"/>
              </a:spcBef>
              <a:defRPr/>
            </a:pPr>
            <a:endParaRPr kumimoji="0" lang="pt-BR" sz="19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charset="0"/>
              <a:cs typeface="+mn-cs"/>
            </a:endParaRP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9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0"/>
                <a:cs typeface="+mn-cs"/>
              </a:rPr>
              <a:t>Hospital com UTI,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9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0"/>
                <a:cs typeface="+mn-cs"/>
              </a:rPr>
              <a:t> 5 laboratórios análises clínicas,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9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0"/>
                <a:cs typeface="+mn-cs"/>
              </a:rPr>
              <a:t> 5 escolas ensino fundamental.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9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0"/>
                <a:cs typeface="+mn-cs"/>
              </a:rPr>
              <a:t>UBS- ESF,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9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0"/>
                <a:cs typeface="+mn-cs"/>
              </a:rPr>
              <a:t> NASF,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9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0"/>
                <a:cs typeface="+mn-cs"/>
              </a:rPr>
              <a:t> CAPS.</a:t>
            </a:r>
            <a:endParaRPr kumimoji="0" lang="pt-BR" sz="1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ＭＳ Ｐゴシック" charset="0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sz="2400" b="1" dirty="0" smtClean="0"/>
              <a:t>Caracterização da UBS</a:t>
            </a:r>
          </a:p>
          <a:p>
            <a:r>
              <a:rPr lang="pt-BR" sz="2400" dirty="0" smtClean="0"/>
              <a:t>UBS fica na região rural- com estratégia de ESF</a:t>
            </a:r>
          </a:p>
          <a:p>
            <a:r>
              <a:rPr lang="pt-BR" sz="2400" dirty="0" smtClean="0"/>
              <a:t> 3029 usuários cadastrados </a:t>
            </a:r>
          </a:p>
          <a:p>
            <a:r>
              <a:rPr lang="pt-BR" sz="2400" dirty="0" smtClean="0"/>
              <a:t>Equipe com médico, enfermeira, técnica de enfermagem, sete agentes de saúde, dentista e auxiliar de dentista</a:t>
            </a:r>
          </a:p>
          <a:p>
            <a:r>
              <a:rPr lang="pt-BR" sz="2400" dirty="0" smtClean="0"/>
              <a:t>Estrutura física básica da ESF</a:t>
            </a:r>
          </a:p>
          <a:p>
            <a:r>
              <a:rPr lang="pt-BR" sz="2400" dirty="0" smtClean="0"/>
              <a:t>Grupos de hipertensos, diabéticos, saúde mental, </a:t>
            </a:r>
            <a:r>
              <a:rPr lang="pt-BR" sz="2400" dirty="0" err="1" smtClean="0"/>
              <a:t>cuidadores</a:t>
            </a:r>
            <a:r>
              <a:rPr lang="pt-BR" sz="2400" dirty="0" smtClean="0"/>
              <a:t>, gestantes</a:t>
            </a:r>
          </a:p>
          <a:p>
            <a:r>
              <a:rPr lang="pt-BR" sz="2400" dirty="0" smtClean="0"/>
              <a:t>Coordenação pela enfermeira do programa de saúde.</a:t>
            </a:r>
          </a:p>
          <a:p>
            <a:pPr algn="ctr">
              <a:buNone/>
            </a:pPr>
            <a:endParaRPr lang="pt-BR" sz="1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sz="2400" b="1" dirty="0" smtClean="0"/>
              <a:t>Situação da UBS antes da Intervenção</a:t>
            </a:r>
          </a:p>
          <a:p>
            <a:r>
              <a:rPr lang="pt-BR" sz="2400" dirty="0" smtClean="0"/>
              <a:t>Sem agendamento de consultas</a:t>
            </a:r>
          </a:p>
          <a:p>
            <a:r>
              <a:rPr lang="pt-BR" sz="2400" dirty="0" smtClean="0"/>
              <a:t>Faltava objetivos e metas de saúde.</a:t>
            </a:r>
          </a:p>
          <a:p>
            <a:r>
              <a:rPr lang="pt-BR" sz="2400" dirty="0" smtClean="0"/>
              <a:t>Mais ações curativas que de prevenção.</a:t>
            </a:r>
          </a:p>
          <a:p>
            <a:r>
              <a:rPr lang="pt-BR" sz="2400" dirty="0" smtClean="0"/>
              <a:t>Equipe trabalhava sem coordenação.</a:t>
            </a:r>
          </a:p>
          <a:p>
            <a:r>
              <a:rPr lang="pt-BR" sz="2400" dirty="0" smtClean="0"/>
              <a:t>Sem caracterização de atuação dos componentes da saúde.</a:t>
            </a:r>
          </a:p>
          <a:p>
            <a:r>
              <a:rPr lang="pt-BR" sz="2400" dirty="0" smtClean="0"/>
              <a:t>Sem monitorar ações e resultados.</a:t>
            </a:r>
          </a:p>
          <a:p>
            <a:r>
              <a:rPr lang="pt-BR" sz="2400" dirty="0" smtClean="0"/>
              <a:t>Dados imprecisos de usuários da UBS.</a:t>
            </a:r>
            <a:endParaRPr lang="pt-BR" sz="1800" dirty="0" smtClean="0"/>
          </a:p>
          <a:p>
            <a:pPr>
              <a:buNone/>
            </a:pPr>
            <a:endParaRPr lang="pt-B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pt-BR" sz="2400" b="1" dirty="0">
                <a:solidFill>
                  <a:srgbClr val="E47A1A"/>
                </a:solidFill>
                <a:latin typeface="Constantia" charset="0"/>
              </a:rPr>
              <a:t>Introdução</a:t>
            </a:r>
          </a:p>
          <a:p>
            <a:pPr>
              <a:buFontTx/>
              <a:buChar char="-"/>
            </a:pPr>
            <a:r>
              <a:rPr lang="pt-BR" sz="2400" dirty="0"/>
              <a:t>Importância das ações da intervenção</a:t>
            </a:r>
          </a:p>
          <a:p>
            <a:pPr>
              <a:buFontTx/>
              <a:buChar char="-"/>
            </a:pPr>
            <a:r>
              <a:rPr lang="pt-BR" sz="2400" dirty="0"/>
              <a:t>Eficiência dos resultados das ações de saúde</a:t>
            </a:r>
          </a:p>
          <a:p>
            <a:pPr>
              <a:buFontTx/>
              <a:buChar char="-"/>
            </a:pPr>
            <a:r>
              <a:rPr lang="pt-BR" sz="2400" dirty="0"/>
              <a:t>Melhorar o acompanhamento dos pacientes</a:t>
            </a:r>
          </a:p>
          <a:p>
            <a:pPr>
              <a:buFontTx/>
              <a:buChar char="-"/>
            </a:pPr>
            <a:r>
              <a:rPr lang="pt-BR" sz="2400" dirty="0"/>
              <a:t>Prevenir a degeneração da saúde do usuário</a:t>
            </a:r>
          </a:p>
          <a:p>
            <a:pPr>
              <a:buFontTx/>
              <a:buChar char="-"/>
            </a:pPr>
            <a:r>
              <a:rPr lang="pt-BR" sz="2400" dirty="0"/>
              <a:t>Participação efetiva da equipe de saúde</a:t>
            </a:r>
          </a:p>
          <a:p>
            <a:pPr>
              <a:buFontTx/>
              <a:buChar char="-"/>
            </a:pPr>
            <a:r>
              <a:rPr lang="pt-BR" sz="2400" dirty="0"/>
              <a:t>Conscientização da família na intervenção</a:t>
            </a:r>
          </a:p>
          <a:p>
            <a:pPr>
              <a:buFontTx/>
              <a:buChar char="-"/>
            </a:pPr>
            <a:r>
              <a:rPr lang="pt-BR" sz="2400" dirty="0"/>
              <a:t>Relação e participação do gestor com a equipe</a:t>
            </a:r>
          </a:p>
          <a:p>
            <a:pPr>
              <a:buFontTx/>
              <a:buChar char="-"/>
            </a:pPr>
            <a:r>
              <a:rPr lang="pt-BR" sz="2400" dirty="0"/>
              <a:t>Novo perfil de atuação do profissional de saúde</a:t>
            </a:r>
          </a:p>
          <a:p>
            <a:pPr eaLnBrk="1" hangingPunct="1"/>
            <a:endParaRPr lang="pt-BR" sz="2800" b="1" dirty="0">
              <a:solidFill>
                <a:srgbClr val="E47A1A"/>
              </a:solidFill>
              <a:latin typeface="Constantia" charset="0"/>
            </a:endParaRPr>
          </a:p>
          <a:p>
            <a:pPr eaLnBrk="1" hangingPunct="1"/>
            <a:endParaRPr lang="pt-BR" sz="1800" dirty="0">
              <a:solidFill>
                <a:srgbClr val="898989"/>
              </a:solidFill>
              <a:latin typeface="Constantia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1761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0"/>
          </a:xfrm>
        </p:spPr>
        <p:txBody>
          <a:bodyPr/>
          <a:lstStyle/>
          <a:p>
            <a:r>
              <a:rPr lang="pt-BR" sz="3600" b="1" dirty="0" smtClean="0">
                <a:solidFill>
                  <a:srgbClr val="E47A1A"/>
                </a:solidFill>
                <a:latin typeface="Constantia" charset="0"/>
              </a:rPr>
              <a:t>Objetivos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928676"/>
            <a:ext cx="8229600" cy="3394075"/>
          </a:xfrm>
        </p:spPr>
        <p:txBody>
          <a:bodyPr/>
          <a:lstStyle/>
          <a:p>
            <a:pPr algn="ctr">
              <a:buNone/>
            </a:pPr>
            <a:r>
              <a:rPr lang="pt-BR" sz="2400" b="1" dirty="0" smtClean="0">
                <a:solidFill>
                  <a:srgbClr val="E47A1A"/>
                </a:solidFill>
                <a:latin typeface="Constantia" charset="0"/>
              </a:rPr>
              <a:t>Objetivo Geral</a:t>
            </a:r>
          </a:p>
          <a:p>
            <a:pPr algn="ctr">
              <a:buNone/>
            </a:pPr>
            <a:r>
              <a:rPr lang="pt-BR" sz="2000" dirty="0" smtClean="0"/>
              <a:t>Melhorar a atenção à saúde dos hipertensos</a:t>
            </a:r>
          </a:p>
          <a:p>
            <a:pPr algn="ctr">
              <a:buNone/>
            </a:pPr>
            <a:r>
              <a:rPr lang="pt-BR" sz="2400" b="1" dirty="0" smtClean="0">
                <a:solidFill>
                  <a:srgbClr val="E47A1A"/>
                </a:solidFill>
                <a:latin typeface="Constantia" charset="0"/>
              </a:rPr>
              <a:t>Objetivos Específicos</a:t>
            </a:r>
            <a:endParaRPr lang="pt-BR" sz="2400" dirty="0" smtClean="0"/>
          </a:p>
          <a:p>
            <a:pPr algn="ctr">
              <a:buNone/>
            </a:pPr>
            <a:r>
              <a:rPr lang="pt-BR" sz="2000" dirty="0" smtClean="0"/>
              <a:t>1. Ampliar a cobertura de atendimento aos hipertensos;</a:t>
            </a:r>
          </a:p>
          <a:p>
            <a:pPr algn="ctr">
              <a:buNone/>
            </a:pPr>
            <a:r>
              <a:rPr lang="pt-BR" sz="2000" dirty="0" smtClean="0"/>
              <a:t>2. Melhorar a adesão do hipertenso ao programa;</a:t>
            </a:r>
          </a:p>
          <a:p>
            <a:pPr algn="ctr">
              <a:buNone/>
            </a:pPr>
            <a:r>
              <a:rPr lang="pt-BR" sz="2000" dirty="0" smtClean="0"/>
              <a:t>3. Melhorar a qualidade do atendimento ao paciente hipertenso realizado na Unidade;</a:t>
            </a:r>
          </a:p>
          <a:p>
            <a:pPr algn="ctr">
              <a:buNone/>
            </a:pPr>
            <a:r>
              <a:rPr lang="pt-BR" sz="2000" dirty="0" smtClean="0"/>
              <a:t>4. Realizar o mapeamento dos hipertensos de risco;</a:t>
            </a:r>
          </a:p>
          <a:p>
            <a:pPr algn="ctr">
              <a:buNone/>
            </a:pPr>
            <a:r>
              <a:rPr lang="pt-BR" sz="2000" dirty="0" smtClean="0"/>
              <a:t>5. Melhorar o registro das informações;</a:t>
            </a:r>
          </a:p>
          <a:p>
            <a:pPr algn="ctr">
              <a:buNone/>
            </a:pPr>
            <a:r>
              <a:rPr lang="pt-BR" sz="2000" dirty="0" smtClean="0"/>
              <a:t>6. Realizar atividades de promoção da saúde.</a:t>
            </a:r>
          </a:p>
          <a:p>
            <a:pPr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357172"/>
            <a:ext cx="8229600" cy="3394075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pt-BR" sz="3600" b="1" dirty="0" smtClean="0">
                <a:solidFill>
                  <a:srgbClr val="E47A1A"/>
                </a:solidFill>
                <a:latin typeface="Constantia" charset="0"/>
              </a:rPr>
              <a:t>Metas</a:t>
            </a:r>
          </a:p>
          <a:p>
            <a:pPr>
              <a:buNone/>
            </a:pPr>
            <a:r>
              <a:rPr lang="pt-BR" sz="1600" dirty="0" smtClean="0"/>
              <a:t>1</a:t>
            </a:r>
            <a:r>
              <a:rPr lang="pt-BR" sz="1100" dirty="0" smtClean="0"/>
              <a:t>. </a:t>
            </a:r>
            <a:r>
              <a:rPr lang="pt-BR" sz="1600" dirty="0" smtClean="0"/>
              <a:t>Rastrear 90% dos pacientes da área de abrangência para HAS que tenham 18 anos ou mais de idade;</a:t>
            </a:r>
          </a:p>
          <a:p>
            <a:pPr>
              <a:buNone/>
            </a:pPr>
            <a:r>
              <a:rPr lang="pt-BR" sz="1600" dirty="0" smtClean="0"/>
              <a:t>2. Cadastrar 90% dos hipertensos diagnosticados que pertencerem à área de abrangência no </a:t>
            </a:r>
            <a:r>
              <a:rPr lang="pt-BR" sz="1600" dirty="0" err="1" smtClean="0"/>
              <a:t>Hiperdia</a:t>
            </a:r>
            <a:r>
              <a:rPr lang="pt-BR" sz="1600" dirty="0" smtClean="0"/>
              <a:t> e/ou planilha própria;</a:t>
            </a:r>
          </a:p>
          <a:p>
            <a:pPr>
              <a:buNone/>
            </a:pPr>
            <a:r>
              <a:rPr lang="pt-BR" sz="1600" dirty="0" smtClean="0"/>
              <a:t>3. Buscar 90% dos hipertensos faltosos;</a:t>
            </a:r>
          </a:p>
          <a:p>
            <a:pPr>
              <a:buNone/>
            </a:pPr>
            <a:r>
              <a:rPr lang="pt-BR" sz="1600" dirty="0" smtClean="0"/>
              <a:t>4. Capacitar 100% dos profissionais no atendimento ao paciente hipertenso conforme protocolos do Ministério da Saúde;</a:t>
            </a:r>
          </a:p>
          <a:p>
            <a:pPr>
              <a:buNone/>
            </a:pPr>
            <a:r>
              <a:rPr lang="pt-BR" sz="1600" dirty="0" smtClean="0"/>
              <a:t>5. Realizar exame clínico apropriado em 100% das primeiras consultas. Incluir exame físico dos pés, com palpação dos pulsos tibial posterior e pedioso e medida da sensibilidade a cada 03 meses para os pacientes que além de </a:t>
            </a:r>
            <a:r>
              <a:rPr lang="pt-BR" sz="1600" dirty="0" err="1" smtClean="0"/>
              <a:t>hipertesos</a:t>
            </a:r>
            <a:r>
              <a:rPr lang="pt-BR" sz="1600" dirty="0" smtClean="0"/>
              <a:t> forem diabéticos;</a:t>
            </a:r>
          </a:p>
          <a:p>
            <a:pPr>
              <a:buNone/>
            </a:pPr>
            <a:r>
              <a:rPr lang="pt-BR" sz="1600" dirty="0" smtClean="0"/>
              <a:t>6. Realização de exames complementares periódicos em 80% dos pacientes acompanhados;</a:t>
            </a:r>
          </a:p>
          <a:p>
            <a:pPr>
              <a:buNone/>
            </a:pPr>
            <a:r>
              <a:rPr lang="pt-BR" sz="1600" dirty="0" smtClean="0"/>
              <a:t>7. Garantir tratamento medicamentoso para 100% dos pacientes acompanhados (prescrição de medicamentos da Farmácia Popular/</a:t>
            </a:r>
            <a:r>
              <a:rPr lang="pt-BR" sz="1600" dirty="0" err="1" smtClean="0"/>
              <a:t>Hiperdia</a:t>
            </a:r>
            <a:r>
              <a:rPr lang="pt-BR" sz="1600" dirty="0" smtClean="0"/>
              <a:t>);</a:t>
            </a:r>
          </a:p>
          <a:p>
            <a:pPr>
              <a:buNone/>
            </a:pPr>
            <a:r>
              <a:rPr lang="pt-BR" sz="1600" dirty="0" smtClean="0"/>
              <a:t>8.  Identificar 90% dos hipertensos descompensados; </a:t>
            </a:r>
          </a:p>
          <a:p>
            <a:pPr>
              <a:buNone/>
            </a:pPr>
            <a:endParaRPr lang="pt-BR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500048"/>
            <a:ext cx="8229600" cy="3736987"/>
          </a:xfrm>
        </p:spPr>
        <p:txBody>
          <a:bodyPr/>
          <a:lstStyle/>
          <a:p>
            <a:pPr algn="ctr">
              <a:buNone/>
            </a:pPr>
            <a:r>
              <a:rPr lang="pt-BR" sz="3600" b="1" dirty="0" smtClean="0">
                <a:solidFill>
                  <a:srgbClr val="E47A1A"/>
                </a:solidFill>
                <a:latin typeface="Constantia" charset="0"/>
              </a:rPr>
              <a:t>Metas</a:t>
            </a:r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9. Realizar estratificação do risco cardiovascular em 80% dos hipertensos acompanhados;</a:t>
            </a:r>
          </a:p>
          <a:p>
            <a:pPr>
              <a:buNone/>
            </a:pPr>
            <a:r>
              <a:rPr lang="pt-BR" sz="1600" dirty="0" smtClean="0"/>
              <a:t>10. Avaliar comprometimento de órgãos alvo em 80% dos hipertensos de alto risco;</a:t>
            </a:r>
          </a:p>
          <a:p>
            <a:pPr>
              <a:buNone/>
            </a:pPr>
            <a:r>
              <a:rPr lang="pt-BR" sz="1600" dirty="0" smtClean="0"/>
              <a:t>11. Acompanhar 80% dos pacientes hipertensos identificados como de alto risco;</a:t>
            </a:r>
          </a:p>
          <a:p>
            <a:pPr>
              <a:buNone/>
            </a:pPr>
            <a:r>
              <a:rPr lang="pt-BR" sz="1600" dirty="0" smtClean="0"/>
              <a:t>12. Encaminhar para consulta especializada todos os hipertensos acompanhados que apresentarem esta necessidade;</a:t>
            </a:r>
          </a:p>
          <a:p>
            <a:pPr>
              <a:buNone/>
            </a:pPr>
            <a:r>
              <a:rPr lang="pt-BR" sz="1600" dirty="0" smtClean="0"/>
              <a:t>13. Manter ficha de acompanhamento de 100% dos hipertensos;</a:t>
            </a:r>
          </a:p>
          <a:p>
            <a:pPr>
              <a:buNone/>
            </a:pPr>
            <a:r>
              <a:rPr lang="pt-BR" sz="1600" dirty="0" smtClean="0"/>
              <a:t>14. Encaminhar para consulta periódica, com dentista, todos os pacientes hipertensos acompanhados;</a:t>
            </a:r>
          </a:p>
          <a:p>
            <a:pPr>
              <a:buNone/>
            </a:pPr>
            <a:r>
              <a:rPr lang="pt-BR" sz="1600" dirty="0" smtClean="0"/>
              <a:t>15. Encaminhar para orientação nutricional todos os dos pacientes hipertensos que apresentarem sobrepeso ou obesidade;</a:t>
            </a:r>
          </a:p>
          <a:p>
            <a:pPr>
              <a:buNone/>
            </a:pPr>
            <a:r>
              <a:rPr lang="pt-BR" sz="1600" dirty="0" smtClean="0"/>
              <a:t>16. Realizar orientação em relação à prática de atividade física a 100% dos pacientes hipertensos acompanhados;</a:t>
            </a:r>
          </a:p>
          <a:p>
            <a:pPr>
              <a:buNone/>
            </a:pPr>
            <a:r>
              <a:rPr lang="pt-BR" sz="1600" dirty="0" smtClean="0"/>
              <a:t>17. Orientar sobre os riscos do tabagismo e do consumo de bebidas alcoólicas a todos os hipertensos acompanhados.</a:t>
            </a:r>
          </a:p>
          <a:p>
            <a:pPr>
              <a:buNone/>
            </a:pPr>
            <a:endParaRPr lang="pt-B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3674</TotalTime>
  <Words>852</Words>
  <Application>Microsoft Office PowerPoint</Application>
  <PresentationFormat>Apresentação na tela (16:9)</PresentationFormat>
  <Paragraphs>116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 </vt:lpstr>
      <vt:lpstr>Apresentação do PowerPoint</vt:lpstr>
      <vt:lpstr>Apresentação do PowerPoint</vt:lpstr>
      <vt:lpstr> </vt:lpstr>
      <vt:lpstr>Objetivos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 Departamento de Medicina Social  Especialização em Saúde da Família  http://www.unasus-ufpel.net</dc:title>
  <dc:creator>Fernando</dc:creator>
  <cp:lastModifiedBy>Usuario</cp:lastModifiedBy>
  <cp:revision>249</cp:revision>
  <dcterms:created xsi:type="dcterms:W3CDTF">2011-06-02T13:04:44Z</dcterms:created>
  <dcterms:modified xsi:type="dcterms:W3CDTF">2012-10-05T22:35:59Z</dcterms:modified>
</cp:coreProperties>
</file>