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7" r:id="rId1"/>
  </p:sldMasterIdLst>
  <p:notesMasterIdLst>
    <p:notesMasterId r:id="rId26"/>
  </p:notesMasterIdLst>
  <p:sldIdLst>
    <p:sldId id="256" r:id="rId2"/>
    <p:sldId id="257" r:id="rId3"/>
    <p:sldId id="285" r:id="rId4"/>
    <p:sldId id="283" r:id="rId5"/>
    <p:sldId id="259" r:id="rId6"/>
    <p:sldId id="260" r:id="rId7"/>
    <p:sldId id="262" r:id="rId8"/>
    <p:sldId id="263" r:id="rId9"/>
    <p:sldId id="264" r:id="rId10"/>
    <p:sldId id="284" r:id="rId11"/>
    <p:sldId id="265" r:id="rId12"/>
    <p:sldId id="266" r:id="rId13"/>
    <p:sldId id="267" r:id="rId14"/>
    <p:sldId id="273" r:id="rId15"/>
    <p:sldId id="268" r:id="rId16"/>
    <p:sldId id="269" r:id="rId17"/>
    <p:sldId id="270" r:id="rId18"/>
    <p:sldId id="272" r:id="rId19"/>
    <p:sldId id="275" r:id="rId20"/>
    <p:sldId id="276" r:id="rId21"/>
    <p:sldId id="277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6" d="100"/>
          <a:sy n="76" d="100"/>
        </p:scale>
        <p:origin x="-120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gital\Documents\Saude%20bucal%20unasus\2013_08_15%20Coleta%20de%20dados%20Crian&#231;a%20+%20Sa&#250;de%20Bucal(1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gital\Documents\Saude%20bucal%20unasus\2013_08_15%20Coleta%20de%20dados%20Crian&#231;a%20+%20Sa&#250;de%20Bucal(1)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gital\Documents\Saude%20bucal%20unasus\2013_08_15%20Coleta%20de%20dados%20Crian&#231;a%20+%20Sa&#250;de%20Bucal(1)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gital\Documents\Saude%20bucal%20unasus\2013_08_15%20Coleta%20de%20dados%20Crian&#231;a%20+%20Sa&#250;de%20Bucal(1)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gital\Documents\Saude%20bucal%20unasus\2013_08_15%20Coleta%20de%20dados%20Crian&#231;a%20+%20Sa&#250;de%20Bucal(1)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gital\Documents\Saude%20bucal%20unasus\2013_08_15%20Coleta%20de%20dados%20Crian&#231;a%20+%20Sa&#250;de%20Bucal(1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gital\Documents\Saude%20bucal%20unasus\2013_08_15%20Coleta%20de%20dados%20Crian&#231;a%20+%20Sa&#250;de%20Bucal(1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gital\Documents\Saude%20bucal%20unasus\2013_08_15%20Coleta%20de%20dados%20Crian&#231;a%20+%20Sa&#250;de%20Bucal(1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gital\Documents\Saude%20bucal%20unasus\2013_08_15%20Coleta%20de%20dados%20Crian&#231;a%20+%20Sa&#250;de%20Bucal(1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gital\Documents\Saude%20bucal%20unasus\2013_08_15%20Coleta%20de%20dados%20Crian&#231;a%20+%20Sa&#250;de%20Bucal(1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gital\Documents\Saude%20bucal%20unasus\2013_08_15%20Coleta%20de%20dados%20Crian&#231;a%20+%20Sa&#250;de%20Bucal(1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gital\Documents\Saude%20bucal%20unasus\2013_08_15%20Coleta%20de%20dados%20Crian&#231;a%20+%20Sa&#250;de%20Bucal(1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gital\Documents\Saude%20bucal%20unasus\2013_08_15%20Coleta%20de%20dados%20Crian&#231;a%20+%20Sa&#250;de%20Bucal(1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gital\Documents\Saude%20bucal%20unasus\2013_08_15%20Coleta%20de%20dados%20Crian&#231;a%20+%20Sa&#250;de%20Bucal(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crianças entre zero e 72 meses inscritas no programa da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0.3842105263157895</c:v>
                </c:pt>
                <c:pt idx="1">
                  <c:v>0.44210526315789483</c:v>
                </c:pt>
                <c:pt idx="2">
                  <c:v>0.43157894736842117</c:v>
                </c:pt>
                <c:pt idx="3">
                  <c:v>0.67894736842105263</c:v>
                </c:pt>
              </c:numCache>
            </c:numRef>
          </c:val>
        </c:ser>
        <c:axId val="59151872"/>
        <c:axId val="60666240"/>
      </c:barChart>
      <c:catAx>
        <c:axId val="591518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666240"/>
        <c:crosses val="autoZero"/>
        <c:auto val="1"/>
        <c:lblAlgn val="ctr"/>
        <c:lblOffset val="100"/>
      </c:catAx>
      <c:valAx>
        <c:axId val="6066624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1518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spPr>
        <a:noFill/>
        <a:ln w="25400">
          <a:noFill/>
        </a:ln>
      </c:spPr>
      <c:txPr>
        <a:bodyPr/>
        <a:lstStyle/>
        <a:p>
          <a:pPr>
            <a:defRPr sz="1200" b="1">
              <a:latin typeface="Calibri" pitchFamily="34" charset="0"/>
              <a:cs typeface="Calibri" pitchFamily="34" charset="0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Indicadores!$C$109</c:f>
              <c:strCache>
                <c:ptCount val="1"/>
                <c:pt idx="0">
                  <c:v>Proporção de crianças cujas mães receberam orientações sobre prevenção de acidentes na infância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Indicadores!$D$108:$G$108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Indicadores!$D$109:$G$109</c:f>
              <c:numCache>
                <c:formatCode>0.0%</c:formatCode>
                <c:ptCount val="4"/>
                <c:pt idx="0">
                  <c:v>0.38356164383561647</c:v>
                </c:pt>
                <c:pt idx="1">
                  <c:v>0.65476190476190477</c:v>
                </c:pt>
                <c:pt idx="2">
                  <c:v>0.95121951219512202</c:v>
                </c:pt>
                <c:pt idx="3">
                  <c:v>0.8217054263565895</c:v>
                </c:pt>
              </c:numCache>
            </c:numRef>
          </c:val>
        </c:ser>
        <c:axId val="63308160"/>
        <c:axId val="63309696"/>
      </c:barChart>
      <c:catAx>
        <c:axId val="633081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3309696"/>
        <c:crosses val="autoZero"/>
        <c:auto val="1"/>
        <c:lblAlgn val="ctr"/>
        <c:lblOffset val="100"/>
      </c:catAx>
      <c:valAx>
        <c:axId val="6330969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33081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spPr>
        <a:noFill/>
        <a:ln w="25400">
          <a:noFill/>
        </a:ln>
      </c:spPr>
      <c:txPr>
        <a:bodyPr/>
        <a:lstStyle/>
        <a:p>
          <a:pPr>
            <a:defRPr sz="1200" b="1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Indicadores!$C$121</c:f>
              <c:strCache>
                <c:ptCount val="1"/>
                <c:pt idx="0">
                  <c:v>Proporção de crianças cujas mães receberam orientações nutricionais de acordo com a faixa etária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Indicadores!$D$120:$G$120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Indicadores!$D$121:$G$121</c:f>
              <c:numCache>
                <c:formatCode>0.0%</c:formatCode>
                <c:ptCount val="4"/>
                <c:pt idx="0">
                  <c:v>0.42465753424657526</c:v>
                </c:pt>
                <c:pt idx="1">
                  <c:v>0.70238095238095233</c:v>
                </c:pt>
                <c:pt idx="2">
                  <c:v>1</c:v>
                </c:pt>
                <c:pt idx="3">
                  <c:v>0.85271317829457371</c:v>
                </c:pt>
              </c:numCache>
            </c:numRef>
          </c:val>
        </c:ser>
        <c:axId val="63363328"/>
        <c:axId val="63365120"/>
      </c:barChart>
      <c:catAx>
        <c:axId val="633633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3365120"/>
        <c:crosses val="autoZero"/>
        <c:auto val="1"/>
        <c:lblAlgn val="ctr"/>
        <c:lblOffset val="100"/>
      </c:catAx>
      <c:valAx>
        <c:axId val="6336512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336332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spPr>
        <a:noFill/>
        <a:ln w="25400">
          <a:noFill/>
        </a:ln>
      </c:spPr>
      <c:txPr>
        <a:bodyPr/>
        <a:lstStyle/>
        <a:p>
          <a:pPr>
            <a:defRPr sz="1200" b="1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Indicadores!$C$127</c:f>
              <c:strCache>
                <c:ptCount val="1"/>
                <c:pt idx="0">
                  <c:v>Proporção de crianças cujas mães receberam orientação coletiva sobre higiene bucal, etiologia e prevenção da cárie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Indicadores!$D$126:$G$126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Indicadores!$D$127:$G$127</c:f>
              <c:numCache>
                <c:formatCode>0.0%</c:formatCode>
                <c:ptCount val="4"/>
                <c:pt idx="0">
                  <c:v>0.94444444444444453</c:v>
                </c:pt>
                <c:pt idx="1">
                  <c:v>0.97142857142857164</c:v>
                </c:pt>
                <c:pt idx="2">
                  <c:v>0.95744680851063835</c:v>
                </c:pt>
                <c:pt idx="3">
                  <c:v>0.96875000000000011</c:v>
                </c:pt>
              </c:numCache>
            </c:numRef>
          </c:val>
        </c:ser>
        <c:axId val="63372288"/>
        <c:axId val="64303872"/>
      </c:barChart>
      <c:catAx>
        <c:axId val="633722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4303872"/>
        <c:crosses val="autoZero"/>
        <c:auto val="1"/>
        <c:lblAlgn val="ctr"/>
        <c:lblOffset val="100"/>
      </c:catAx>
      <c:valAx>
        <c:axId val="6430387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33722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spPr>
        <a:noFill/>
        <a:ln w="25400">
          <a:noFill/>
        </a:ln>
      </c:spPr>
      <c:txPr>
        <a:bodyPr/>
        <a:lstStyle/>
        <a:p>
          <a:pPr>
            <a:defRPr sz="1200" b="1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Indicadores!$C$140</c:f>
              <c:strCache>
                <c:ptCount val="1"/>
                <c:pt idx="0">
                  <c:v>Proporção de crianças cujas mães receberam orientações sobre hábitos de sucção nutritiva e não nutritiva e prevenção de oclusopatias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Indicadores!$D$139:$G$139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Indicadores!$D$140:$G$140</c:f>
              <c:numCache>
                <c:formatCode>0.0%</c:formatCode>
                <c:ptCount val="4"/>
                <c:pt idx="0">
                  <c:v>0.38356164383561647</c:v>
                </c:pt>
                <c:pt idx="1">
                  <c:v>0.44047619047619041</c:v>
                </c:pt>
                <c:pt idx="2">
                  <c:v>0.58536585365853666</c:v>
                </c:pt>
                <c:pt idx="3">
                  <c:v>0.46511627906976755</c:v>
                </c:pt>
              </c:numCache>
            </c:numRef>
          </c:val>
        </c:ser>
        <c:axId val="64344832"/>
        <c:axId val="64346368"/>
      </c:barChart>
      <c:catAx>
        <c:axId val="643448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4346368"/>
        <c:crosses val="autoZero"/>
        <c:auto val="1"/>
        <c:lblAlgn val="ctr"/>
        <c:lblOffset val="100"/>
      </c:catAx>
      <c:valAx>
        <c:axId val="6434636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43448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tx>
        <c:rich>
          <a:bodyPr/>
          <a:lstStyle/>
          <a:p>
            <a:pPr>
              <a:defRPr sz="1200" b="1"/>
            </a:pPr>
            <a:r>
              <a:rPr lang="en-US" b="1"/>
              <a:t>Proporção de crianças frequentadores da(s) creche(s) foco da intervenção cujas mães receberam orientações nutricionais</a:t>
            </a:r>
          </a:p>
        </c:rich>
      </c:tx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Indicadores!$C$146</c:f>
              <c:strCache>
                <c:ptCount val="1"/>
                <c:pt idx="0">
                  <c:v>Proporção de crianças frequentadoras da(s) creche(s) foco da intervenção cujas mães receberam orientações nutricionais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Indicadores!$D$145:$G$145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Indicadores!$D$146:$G$146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0.97872340425531923</c:v>
                </c:pt>
                <c:pt idx="3">
                  <c:v>0.984375</c:v>
                </c:pt>
              </c:numCache>
            </c:numRef>
          </c:val>
        </c:ser>
        <c:axId val="64357888"/>
        <c:axId val="64359424"/>
      </c:barChart>
      <c:catAx>
        <c:axId val="643578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4359424"/>
        <c:crosses val="autoZero"/>
        <c:auto val="1"/>
        <c:lblAlgn val="ctr"/>
        <c:lblOffset val="100"/>
      </c:catAx>
      <c:valAx>
        <c:axId val="6435942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43578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crianças com primeira consulta na primeira semana de vida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Indicadores!$D$9:$G$9</c:f>
              <c:numCache>
                <c:formatCode>0.0%</c:formatCode>
                <c:ptCount val="4"/>
                <c:pt idx="0">
                  <c:v>0.42465753424657526</c:v>
                </c:pt>
                <c:pt idx="1">
                  <c:v>0.70238095238095233</c:v>
                </c:pt>
                <c:pt idx="2">
                  <c:v>1</c:v>
                </c:pt>
                <c:pt idx="3">
                  <c:v>0.85271317829457371</c:v>
                </c:pt>
              </c:numCache>
            </c:numRef>
          </c:val>
        </c:ser>
        <c:axId val="60778752"/>
        <c:axId val="60788736"/>
      </c:barChart>
      <c:catAx>
        <c:axId val="607787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0788736"/>
        <c:crosses val="autoZero"/>
        <c:auto val="1"/>
        <c:lblAlgn val="ctr"/>
        <c:lblOffset val="100"/>
      </c:catAx>
      <c:valAx>
        <c:axId val="6078873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077875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>
        <c:manualLayout>
          <c:xMode val="edge"/>
          <c:yMode val="edge"/>
          <c:x val="0.1461237067835581"/>
          <c:y val="0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crianças de 6 a 72 meses frequentadoras da creche participantes de ação coletiva de exame bucal.    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2595456"/>
        <c:axId val="62596992"/>
      </c:barChart>
      <c:catAx>
        <c:axId val="625954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596992"/>
        <c:crosses val="autoZero"/>
        <c:auto val="1"/>
        <c:lblAlgn val="ctr"/>
        <c:lblOffset val="100"/>
      </c:catAx>
      <c:valAx>
        <c:axId val="6259699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59545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Indicadores!$C$31</c:f>
              <c:strCache>
                <c:ptCount val="1"/>
                <c:pt idx="0">
                  <c:v>Proporção de busca ativa realizada às crianças faltosas às consultas no programa de saúde da criança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Indicadores!$D$30:$G$30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Indicadores!$D$31:$G$31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0.91666666666666652</c:v>
                </c:pt>
              </c:numCache>
            </c:numRef>
          </c:val>
        </c:ser>
        <c:axId val="62634240"/>
        <c:axId val="62648320"/>
      </c:barChart>
      <c:catAx>
        <c:axId val="626342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648320"/>
        <c:crosses val="autoZero"/>
        <c:auto val="1"/>
        <c:lblAlgn val="ctr"/>
        <c:lblOffset val="100"/>
      </c:catAx>
      <c:valAx>
        <c:axId val="6264832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6342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Indicadores!$C$46</c:f>
              <c:strCache>
                <c:ptCount val="1"/>
                <c:pt idx="0">
                  <c:v>Proporção de crianças com déficit de peso monitoradas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Indicadores!$D$45:$G$45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Indicadores!$D$46:$G$46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2562304"/>
        <c:axId val="62563840"/>
      </c:barChart>
      <c:catAx>
        <c:axId val="625623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2563840"/>
        <c:crosses val="autoZero"/>
        <c:auto val="1"/>
        <c:lblAlgn val="ctr"/>
        <c:lblOffset val="100"/>
      </c:catAx>
      <c:valAx>
        <c:axId val="6256384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25623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>
        <c:manualLayout>
          <c:xMode val="edge"/>
          <c:yMode val="edge"/>
          <c:x val="0.12010752688172044"/>
          <c:y val="3.7786774628879902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1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Indicadores!$C$82</c:f>
              <c:strCache>
                <c:ptCount val="1"/>
                <c:pt idx="0">
                  <c:v>Proporção de crianças de 36 a 72 meses frequentadoras de creches com escovação supervisionada com creme dental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Indicadores!$D$81:$G$81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Indicadores!$D$82:$G$82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2584704"/>
        <c:axId val="62586240"/>
      </c:barChart>
      <c:catAx>
        <c:axId val="625847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2586240"/>
        <c:crosses val="autoZero"/>
        <c:auto val="1"/>
        <c:lblAlgn val="ctr"/>
        <c:lblOffset val="100"/>
      </c:catAx>
      <c:valAx>
        <c:axId val="6258624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25847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>
        <c:manualLayout>
          <c:xMode val="edge"/>
          <c:yMode val="edge"/>
          <c:x val="0.1102076863798326"/>
          <c:y val="3.0607361604114959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1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Indicadores!$C$88</c:f>
              <c:strCache>
                <c:ptCount val="1"/>
                <c:pt idx="0">
                  <c:v>Proporção de crianças de 6 a 72 meses  que tiveram tratamento odontológico concluído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Indicadores!$D$87:$G$87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Indicadores!$D$88:$G$88</c:f>
              <c:numCache>
                <c:formatCode>0.0%</c:formatCode>
                <c:ptCount val="4"/>
                <c:pt idx="0">
                  <c:v>0.69565217391304357</c:v>
                </c:pt>
                <c:pt idx="1">
                  <c:v>0.75000000000000011</c:v>
                </c:pt>
                <c:pt idx="2">
                  <c:v>0.83018867924528317</c:v>
                </c:pt>
                <c:pt idx="3">
                  <c:v>0.80882352941176461</c:v>
                </c:pt>
              </c:numCache>
            </c:numRef>
          </c:val>
        </c:ser>
        <c:axId val="63303680"/>
        <c:axId val="63305216"/>
      </c:barChart>
      <c:catAx>
        <c:axId val="633036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3305216"/>
        <c:crosses val="autoZero"/>
        <c:auto val="1"/>
        <c:lblAlgn val="ctr"/>
        <c:lblOffset val="100"/>
      </c:catAx>
      <c:valAx>
        <c:axId val="6330521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33036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Indicadores!$C$95</c:f>
              <c:strCache>
                <c:ptCount val="1"/>
                <c:pt idx="0">
                  <c:v>Proporção de crianças com registro atualizado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Indicadores!$D$94:$G$94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Indicadores!$D$95:$G$95</c:f>
              <c:numCache>
                <c:formatCode>0.0%</c:formatCode>
                <c:ptCount val="4"/>
                <c:pt idx="0">
                  <c:v>0.42465753424657526</c:v>
                </c:pt>
                <c:pt idx="1">
                  <c:v>0.70238095238095233</c:v>
                </c:pt>
                <c:pt idx="2">
                  <c:v>1</c:v>
                </c:pt>
                <c:pt idx="3">
                  <c:v>0.81395348837209303</c:v>
                </c:pt>
              </c:numCache>
            </c:numRef>
          </c:val>
        </c:ser>
        <c:axId val="62949632"/>
        <c:axId val="62955520"/>
      </c:barChart>
      <c:catAx>
        <c:axId val="629496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2955520"/>
        <c:crosses val="autoZero"/>
        <c:auto val="1"/>
        <c:lblAlgn val="ctr"/>
        <c:lblOffset val="100"/>
      </c:catAx>
      <c:valAx>
        <c:axId val="6295552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29496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spPr>
        <a:noFill/>
        <a:ln w="25400">
          <a:noFill/>
        </a:ln>
      </c:spPr>
      <c:txPr>
        <a:bodyPr/>
        <a:lstStyle/>
        <a:p>
          <a:pPr>
            <a:defRPr sz="1200" b="1">
              <a:latin typeface="Calibri" pitchFamily="34" charset="0"/>
              <a:cs typeface="Calibri" pitchFamily="34" charset="0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Indicadores!$C$102</c:f>
              <c:strCache>
                <c:ptCount val="1"/>
                <c:pt idx="0">
                  <c:v>Proporção de crianças com avaliação de risco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Indicadores!$D$101:$G$101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Indicadores!$D$102:$G$102</c:f>
              <c:numCache>
                <c:formatCode>0.0%</c:formatCode>
                <c:ptCount val="4"/>
                <c:pt idx="0">
                  <c:v>0.42465753424657526</c:v>
                </c:pt>
                <c:pt idx="1">
                  <c:v>0.70238095238095233</c:v>
                </c:pt>
                <c:pt idx="2">
                  <c:v>1</c:v>
                </c:pt>
                <c:pt idx="3">
                  <c:v>0.85271317829457371</c:v>
                </c:pt>
              </c:numCache>
            </c:numRef>
          </c:val>
        </c:ser>
        <c:axId val="63979904"/>
        <c:axId val="63981440"/>
      </c:barChart>
      <c:catAx>
        <c:axId val="639799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3981440"/>
        <c:crosses val="autoZero"/>
        <c:auto val="1"/>
        <c:lblAlgn val="ctr"/>
        <c:lblOffset val="100"/>
      </c:catAx>
      <c:valAx>
        <c:axId val="6398144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39799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A440D7F-3598-4828-92AD-5AE05EFE0143}" type="datetimeFigureOut">
              <a:rPr lang="pt-BR"/>
              <a:pPr>
                <a:defRPr/>
              </a:pPr>
              <a:t>22/10/2014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8D12832-9336-498A-A37D-65B006F10D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808C95-D4FD-413D-9395-A8D42484338C}" type="slidenum">
              <a:rPr lang="pt-BR" smtClean="0"/>
              <a:pPr/>
              <a:t>7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Após</a:t>
            </a:r>
            <a:r>
              <a:rPr lang="pt-BR" baseline="0" dirty="0" smtClean="0"/>
              <a:t> 16 semanas: 100% de cobertura em todos os meses da intervenção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D12832-9336-498A-A37D-65B006F10D43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0C47A-AFDC-4104-AB8A-5C2E0257A98A}" type="datetimeFigureOut">
              <a:rPr lang="pt-BR"/>
              <a:pPr>
                <a:defRPr/>
              </a:pPr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0CB9F-4EA1-4953-B4FD-F58BED52FA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40EA7-5426-438D-9A75-767E02FC1104}" type="datetimeFigureOut">
              <a:rPr lang="pt-BR"/>
              <a:pPr>
                <a:defRPr/>
              </a:pPr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FE99E-67ED-4FED-A342-CD59C4E32C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7DEFE-E3BB-4D3F-A153-617866838121}" type="datetimeFigureOut">
              <a:rPr lang="pt-BR"/>
              <a:pPr>
                <a:defRPr/>
              </a:pPr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C0CF4-A91F-4882-923A-643DF7888A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EA2EF-C2F6-48A8-B5E4-5ECAB5C0AED1}" type="datetimeFigureOut">
              <a:rPr lang="pt-BR"/>
              <a:pPr>
                <a:defRPr/>
              </a:pPr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442F2-8E15-4F03-89B6-961654C178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5A1AB-64D2-4347-B38E-D3EF9FD15627}" type="datetimeFigureOut">
              <a:rPr lang="pt-BR"/>
              <a:pPr>
                <a:defRPr/>
              </a:pPr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2912E-329D-46C7-94BC-DE5704EA12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B0388-E864-444E-BD84-2F9780731776}" type="datetimeFigureOut">
              <a:rPr lang="pt-BR"/>
              <a:pPr>
                <a:defRPr/>
              </a:pPr>
              <a:t>22/10/2014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0380E-D2ED-4B89-BA0A-F8A22A7CA6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AAA21-D732-4F8C-8516-313F842355A5}" type="datetimeFigureOut">
              <a:rPr lang="pt-BR"/>
              <a:pPr>
                <a:defRPr/>
              </a:pPr>
              <a:t>22/10/2014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4414D-2650-430C-AAFE-255BB0BA38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6737A-5F9D-449D-8651-B7D4F234C283}" type="datetimeFigureOut">
              <a:rPr lang="pt-BR"/>
              <a:pPr>
                <a:defRPr/>
              </a:pPr>
              <a:t>22/10/2014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2164-97B6-49BF-A8CD-5F0CF58B94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4E41B-9723-4022-96E9-6B2EABD5DD5F}" type="datetimeFigureOut">
              <a:rPr lang="pt-BR"/>
              <a:pPr>
                <a:defRPr/>
              </a:pPr>
              <a:t>22/10/2014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1DF33-F76B-4F6C-8D7E-B0628AF9EA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72C0D-6AC7-46FF-999E-B991F4370E04}" type="datetimeFigureOut">
              <a:rPr lang="pt-BR"/>
              <a:pPr>
                <a:defRPr/>
              </a:pPr>
              <a:t>22/10/2014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B962E-225A-4038-986D-D0CDD9CD4D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FEBA4-AC93-4DD0-B210-6A416577FCFE}" type="datetimeFigureOut">
              <a:rPr lang="pt-BR"/>
              <a:pPr>
                <a:defRPr/>
              </a:pPr>
              <a:t>22/10/2014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DE0C3-21E0-4878-8340-BE080D231F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A4DA839-61EE-4734-8E77-D5E60EBFE80C}" type="datetimeFigureOut">
              <a:rPr lang="pt-BR"/>
              <a:pPr>
                <a:defRPr/>
              </a:pPr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42B72F0-F81F-4980-89B9-29206BE309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9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.br/imgres?imgurl=http://www.ufrb.edu.br/cfp/images/stories/igreja.jpg&amp;imgrefurl=http://www.ufrb.edu.br/cfp/amargosa-cidade-jardim&amp;h=1167&amp;w=1765&amp;tbnid=xGN-E4pQerVLlM:&amp;zoom=1&amp;docid=TFmdcJFlBhlHVM&amp;ei=VjfWU96aEPjNsQSroYCwDA&amp;tbm=isch&amp;ved=0CC4QMygRMBE&amp;iact=rc&amp;uact=3&amp;dur=1001&amp;page=2&amp;start=15&amp;ndsp=20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113" y="133350"/>
            <a:ext cx="7397750" cy="187325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000" dirty="0" smtClean="0">
                <a:solidFill>
                  <a:schemeClr val="tx2">
                    <a:satMod val="130000"/>
                  </a:schemeClr>
                </a:solidFill>
              </a:rPr>
              <a:t> </a:t>
            </a:r>
            <a:br>
              <a:rPr lang="pt-BR" sz="20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t-BR" sz="2000" dirty="0" smtClean="0"/>
              <a:t>UNIVERSIDADE ABERTA DO SUS            </a:t>
            </a:r>
            <a:r>
              <a:rPr lang="pt-BR" sz="2000" b="0" dirty="0" smtClean="0"/>
              <a:t/>
            </a:r>
            <a:br>
              <a:rPr lang="pt-BR" sz="2000" b="0" dirty="0" smtClean="0"/>
            </a:br>
            <a:r>
              <a:rPr lang="pt-BR" sz="2000" dirty="0" smtClean="0"/>
              <a:t>UNIVERSIDADE FEDERAL DE PELOTAS      </a:t>
            </a:r>
            <a:br>
              <a:rPr lang="pt-BR" sz="2000" dirty="0" smtClean="0"/>
            </a:br>
            <a:r>
              <a:rPr lang="pt-BR" sz="2000" dirty="0" smtClean="0"/>
              <a:t>TRABALHO DE CONCLUSÃO DE CURSO </a:t>
            </a: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2000" dirty="0" smtClean="0"/>
              <a:t>ESPECIALIZAÇÃO EM </a:t>
            </a:r>
            <a:br>
              <a:rPr lang="pt-BR" sz="2000" dirty="0" smtClean="0"/>
            </a:br>
            <a:r>
              <a:rPr lang="pt-BR" sz="2000" dirty="0" smtClean="0"/>
              <a:t>SAÚDE DA FAMÍLIA - </a:t>
            </a:r>
            <a:r>
              <a:rPr lang="pt-BR" sz="2000" dirty="0" err="1" smtClean="0"/>
              <a:t>EaD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br>
              <a:rPr lang="pt-BR" dirty="0" smtClean="0"/>
            </a:br>
            <a:r>
              <a:rPr lang="pt-BR" sz="3100" dirty="0"/>
              <a:t> </a:t>
            </a:r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2800" dirty="0" smtClean="0"/>
              <a:t>Melhoria na Atenção à Saúde das Crianças de 0 a 72 meses - Unidade de Saúde Espaço Verde, Amargosa, Bahia.</a:t>
            </a:r>
            <a:br>
              <a:rPr lang="pt-BR" sz="2800" dirty="0" smtClean="0"/>
            </a:br>
            <a:r>
              <a:rPr lang="pt-BR" sz="1600" dirty="0" smtClean="0"/>
              <a:t/>
            </a:r>
            <a:br>
              <a:rPr lang="pt-BR" sz="1600" dirty="0" smtClean="0"/>
            </a:br>
            <a:endParaRPr lang="pt-BR" sz="1600" dirty="0"/>
          </a:p>
        </p:txBody>
      </p:sp>
      <p:sp>
        <p:nvSpPr>
          <p:cNvPr id="8195" name="Subtítulo 2"/>
          <p:cNvSpPr>
            <a:spLocks noGrp="1"/>
          </p:cNvSpPr>
          <p:nvPr>
            <p:ph type="body" idx="1"/>
          </p:nvPr>
        </p:nvSpPr>
        <p:spPr>
          <a:xfrm>
            <a:off x="1116013" y="4221163"/>
            <a:ext cx="6840537" cy="2447925"/>
          </a:xfrm>
        </p:spPr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5000" b="1" dirty="0" smtClean="0">
                <a:solidFill>
                  <a:schemeClr val="tx1"/>
                </a:solidFill>
              </a:rPr>
              <a:t>Aluno: </a:t>
            </a:r>
            <a:r>
              <a:rPr lang="pt-BR" sz="5000" b="1" dirty="0" err="1" smtClean="0">
                <a:solidFill>
                  <a:schemeClr val="tx1"/>
                </a:solidFill>
              </a:rPr>
              <a:t>Georgia</a:t>
            </a:r>
            <a:r>
              <a:rPr lang="pt-BR" sz="5000" b="1" dirty="0" smtClean="0">
                <a:solidFill>
                  <a:schemeClr val="tx1"/>
                </a:solidFill>
              </a:rPr>
              <a:t> Costa Ramos </a:t>
            </a:r>
            <a:r>
              <a:rPr lang="pt-BR" sz="5000" b="1" dirty="0" err="1" smtClean="0">
                <a:solidFill>
                  <a:schemeClr val="tx1"/>
                </a:solidFill>
              </a:rPr>
              <a:t>Spiazzi</a:t>
            </a:r>
            <a:endParaRPr lang="pt-BR" sz="5000" b="1" dirty="0" smtClean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5000" b="1" dirty="0" smtClean="0">
                <a:solidFill>
                  <a:schemeClr val="tx1"/>
                </a:solidFill>
              </a:rPr>
              <a:t>Orientadora: Maria Aparecida Gonçalves de Melo Cunha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5000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4200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4200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4200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4200" dirty="0" smtClean="0"/>
              <a:t>                  </a:t>
            </a:r>
            <a:r>
              <a:rPr lang="pt-BR" sz="4200" dirty="0" smtClean="0">
                <a:solidFill>
                  <a:schemeClr val="tx1"/>
                </a:solidFill>
              </a:rPr>
              <a:t>Pelotas, 2014</a:t>
            </a:r>
          </a:p>
        </p:txBody>
      </p:sp>
      <p:pic>
        <p:nvPicPr>
          <p:cNvPr id="2052" name="Imagem 3" descr="http://www.minhapos.com.br/data/artigos/images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19088"/>
            <a:ext cx="1287462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Imagem 4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8863" y="476250"/>
            <a:ext cx="1243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5" descr="http://www.minhapos.com.br/data/artigos/images/ufpe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04813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m 5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25" y="333375"/>
            <a:ext cx="126523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/>
        </p:nvSpPr>
        <p:spPr>
          <a:xfrm>
            <a:off x="2843808" y="692696"/>
            <a:ext cx="3744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4000" b="1" dirty="0">
                <a:latin typeface="+mj-lt"/>
                <a:cs typeface="Arial" pitchFamily="34" charset="0"/>
              </a:rPr>
              <a:t>RESULTADOS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1547664" y="1556792"/>
          <a:ext cx="583264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547664" y="558924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Após</a:t>
            </a:r>
            <a:r>
              <a:rPr lang="pt-BR" baseline="0" dirty="0" smtClean="0"/>
              <a:t> 16 semanas: 100% de cobertura em todos os meses da intervenção.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tângulo 1"/>
          <p:cNvSpPr>
            <a:spLocks noChangeArrowheads="1"/>
          </p:cNvSpPr>
          <p:nvPr/>
        </p:nvSpPr>
        <p:spPr bwMode="auto">
          <a:xfrm>
            <a:off x="323528" y="2636912"/>
            <a:ext cx="842486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 dirty="0"/>
              <a:t>2. Objetivo </a:t>
            </a:r>
            <a:r>
              <a:rPr lang="pt-BR" sz="2400" b="1" dirty="0" smtClean="0"/>
              <a:t>Específico: Melhorar </a:t>
            </a:r>
            <a:r>
              <a:rPr lang="pt-BR" sz="2400" b="1" dirty="0"/>
              <a:t>a adesão ao programa de Saúde da Criança</a:t>
            </a:r>
          </a:p>
          <a:p>
            <a:pPr algn="ctr"/>
            <a:r>
              <a:rPr lang="pt-BR" sz="2400" b="1" dirty="0"/>
              <a:t>Meta 2.1: </a:t>
            </a:r>
          </a:p>
          <a:p>
            <a:pPr algn="ctr"/>
            <a:r>
              <a:rPr lang="pt-BR" sz="2400" b="1" dirty="0"/>
              <a:t>Fazer busca ativa de 100% das crianças faltosas às consultas</a:t>
            </a:r>
            <a:r>
              <a:rPr lang="pt-BR" sz="2400" dirty="0"/>
              <a:t>.</a:t>
            </a:r>
            <a:endParaRPr lang="pt-BR" sz="2400" b="1" dirty="0"/>
          </a:p>
        </p:txBody>
      </p:sp>
      <p:sp>
        <p:nvSpPr>
          <p:cNvPr id="3" name="Retângulo 2"/>
          <p:cNvSpPr/>
          <p:nvPr/>
        </p:nvSpPr>
        <p:spPr>
          <a:xfrm>
            <a:off x="2916238" y="471488"/>
            <a:ext cx="31019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4000" b="1" dirty="0">
                <a:latin typeface="+mj-lt"/>
                <a:cs typeface="Arial" pitchFamily="34" charset="0"/>
              </a:rPr>
              <a:t>RESULTADOS </a:t>
            </a:r>
          </a:p>
        </p:txBody>
      </p:sp>
      <p:pic>
        <p:nvPicPr>
          <p:cNvPr id="10244" name="Imagem 3" descr="http://www.minhapos.com.br/data/artigos/images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2954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Imagem 4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333375"/>
            <a:ext cx="126523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tângulo 2"/>
          <p:cNvSpPr>
            <a:spLocks noChangeArrowheads="1"/>
          </p:cNvSpPr>
          <p:nvPr/>
        </p:nvSpPr>
        <p:spPr bwMode="auto">
          <a:xfrm>
            <a:off x="539750" y="5805488"/>
            <a:ext cx="7920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/>
              <a:t>Ao final das 16 </a:t>
            </a:r>
            <a:r>
              <a:rPr lang="pt-BR" b="1" dirty="0" smtClean="0"/>
              <a:t>semanas: Houve um declínio no ultimo mês 91,7%</a:t>
            </a:r>
            <a:endParaRPr lang="pt-BR" b="1" dirty="0"/>
          </a:p>
        </p:txBody>
      </p:sp>
      <p:sp>
        <p:nvSpPr>
          <p:cNvPr id="5" name="Retângulo 4"/>
          <p:cNvSpPr/>
          <p:nvPr/>
        </p:nvSpPr>
        <p:spPr>
          <a:xfrm>
            <a:off x="2876550" y="627063"/>
            <a:ext cx="324643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4000" b="1" dirty="0">
                <a:latin typeface="+mj-lt"/>
                <a:cs typeface="Arial" pitchFamily="34" charset="0"/>
              </a:rPr>
              <a:t>RESULTADOS</a:t>
            </a:r>
          </a:p>
        </p:txBody>
      </p:sp>
      <p:pic>
        <p:nvPicPr>
          <p:cNvPr id="11269" name="Imagem 5" descr="http://www.minhapos.com.br/data/artigos/images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3986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Imagem 6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333375"/>
            <a:ext cx="126523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Gráfico 6"/>
          <p:cNvGraphicFramePr>
            <a:graphicFrameLocks/>
          </p:cNvGraphicFramePr>
          <p:nvPr/>
        </p:nvGraphicFramePr>
        <p:xfrm>
          <a:off x="1547664" y="1772816"/>
          <a:ext cx="597666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tângulo 1"/>
          <p:cNvSpPr>
            <a:spLocks noChangeArrowheads="1"/>
          </p:cNvSpPr>
          <p:nvPr/>
        </p:nvSpPr>
        <p:spPr bwMode="auto">
          <a:xfrm>
            <a:off x="467544" y="1916832"/>
            <a:ext cx="8280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b="1" dirty="0"/>
          </a:p>
          <a:p>
            <a:endParaRPr lang="pt-BR" b="1" dirty="0"/>
          </a:p>
          <a:p>
            <a:pPr algn="ctr"/>
            <a:r>
              <a:rPr lang="pt-BR" sz="2400" b="1" dirty="0" smtClean="0"/>
              <a:t>Objetivo 3:</a:t>
            </a:r>
            <a:r>
              <a:rPr lang="pt-BR" sz="2400" dirty="0" smtClean="0"/>
              <a:t> </a:t>
            </a:r>
            <a:r>
              <a:rPr lang="pt-BR" sz="2400" dirty="0"/>
              <a:t>Melhorar a qualidade do atendimento à criança.</a:t>
            </a:r>
          </a:p>
          <a:p>
            <a:pPr algn="just"/>
            <a:endParaRPr lang="pt-BR" sz="2400" b="1" dirty="0"/>
          </a:p>
          <a:p>
            <a:endParaRPr lang="pt-BR" b="1" dirty="0"/>
          </a:p>
          <a:p>
            <a:endParaRPr lang="pt-BR" b="1" dirty="0"/>
          </a:p>
        </p:txBody>
      </p:sp>
      <p:sp>
        <p:nvSpPr>
          <p:cNvPr id="12291" name="Retângulo 2"/>
          <p:cNvSpPr>
            <a:spLocks noChangeArrowheads="1"/>
          </p:cNvSpPr>
          <p:nvPr/>
        </p:nvSpPr>
        <p:spPr bwMode="auto">
          <a:xfrm>
            <a:off x="468313" y="2420938"/>
            <a:ext cx="8280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400" b="1" dirty="0"/>
          </a:p>
          <a:p>
            <a:endParaRPr lang="pt-BR" sz="2400" b="1" dirty="0"/>
          </a:p>
          <a:p>
            <a:pPr algn="just"/>
            <a:endParaRPr lang="pt-BR" sz="2400" b="1" dirty="0"/>
          </a:p>
          <a:p>
            <a:pPr algn="just"/>
            <a:r>
              <a:rPr lang="pt-BR" sz="2400" b="1" dirty="0"/>
              <a:t>Meta 3.1: </a:t>
            </a:r>
            <a:r>
              <a:rPr lang="pt-BR" sz="2400" dirty="0"/>
              <a:t>Monitorar o crescimento em 100% das crianças</a:t>
            </a:r>
            <a:endParaRPr lang="pt-BR" sz="2400" b="1" dirty="0"/>
          </a:p>
          <a:p>
            <a:pPr algn="just"/>
            <a:endParaRPr lang="pt-BR" sz="2400" b="1" dirty="0"/>
          </a:p>
          <a:p>
            <a:pPr>
              <a:buFont typeface="Wingdings" pitchFamily="2" charset="2"/>
              <a:buChar char="Ø"/>
            </a:pPr>
            <a:endParaRPr lang="pt-BR" sz="2400" dirty="0" smtClean="0"/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De um </a:t>
            </a:r>
            <a:r>
              <a:rPr lang="pt-BR" sz="2400" dirty="0"/>
              <a:t>total de 129 crianças 109 foram avaliadas no último mês (84,5%).</a:t>
            </a:r>
          </a:p>
        </p:txBody>
      </p:sp>
      <p:sp>
        <p:nvSpPr>
          <p:cNvPr id="4" name="Retângulo 3"/>
          <p:cNvSpPr/>
          <p:nvPr/>
        </p:nvSpPr>
        <p:spPr>
          <a:xfrm>
            <a:off x="2700338" y="619125"/>
            <a:ext cx="324643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4000" b="1" dirty="0">
                <a:latin typeface="+mj-lt"/>
                <a:cs typeface="Arial" pitchFamily="34" charset="0"/>
              </a:rPr>
              <a:t>RESULTADOS</a:t>
            </a:r>
          </a:p>
        </p:txBody>
      </p:sp>
      <p:pic>
        <p:nvPicPr>
          <p:cNvPr id="12293" name="Imagem 4" descr="http://www.minhapos.com.br/data/artigos/images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43986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Imagem 5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3600" y="333375"/>
            <a:ext cx="126523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1"/>
          <p:cNvSpPr>
            <a:spLocks noChangeArrowheads="1"/>
          </p:cNvSpPr>
          <p:nvPr/>
        </p:nvSpPr>
        <p:spPr bwMode="auto">
          <a:xfrm>
            <a:off x="1116013" y="420688"/>
            <a:ext cx="6840537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400" b="1" dirty="0"/>
          </a:p>
          <a:p>
            <a:pPr algn="ctr"/>
            <a:r>
              <a:rPr lang="pt-BR" sz="2000" b="1" dirty="0"/>
              <a:t>Meta </a:t>
            </a:r>
            <a:r>
              <a:rPr lang="pt-BR" sz="2000" b="1" dirty="0" smtClean="0"/>
              <a:t>3.2: </a:t>
            </a:r>
            <a:r>
              <a:rPr lang="pt-BR" sz="2000" dirty="0" smtClean="0"/>
              <a:t>Monitorar </a:t>
            </a:r>
            <a:r>
              <a:rPr lang="pt-BR" sz="2000" dirty="0"/>
              <a:t>100% das crianças com déficit de peso. </a:t>
            </a:r>
            <a:endParaRPr lang="pt-BR" sz="2000" dirty="0" smtClean="0"/>
          </a:p>
          <a:p>
            <a:endParaRPr lang="pt-BR" sz="2000" b="1" dirty="0"/>
          </a:p>
          <a:p>
            <a:pPr algn="ctr"/>
            <a:r>
              <a:rPr lang="pt-BR" sz="2000" b="1" dirty="0" smtClean="0"/>
              <a:t>Meta 3.3: </a:t>
            </a:r>
            <a:r>
              <a:rPr lang="pt-BR" sz="2000" dirty="0"/>
              <a:t>Monitorar 100% das crianças com excesso de peso.</a:t>
            </a:r>
            <a:r>
              <a:rPr lang="pt-BR" sz="2000" b="1" dirty="0" smtClean="0"/>
              <a:t> </a:t>
            </a:r>
            <a:endParaRPr lang="pt-BR" sz="2000" b="1" dirty="0"/>
          </a:p>
        </p:txBody>
      </p:sp>
      <p:sp>
        <p:nvSpPr>
          <p:cNvPr id="13317" name="Retângulo 4"/>
          <p:cNvSpPr>
            <a:spLocks noChangeArrowheads="1"/>
          </p:cNvSpPr>
          <p:nvPr/>
        </p:nvSpPr>
        <p:spPr bwMode="auto">
          <a:xfrm>
            <a:off x="71438" y="5902325"/>
            <a:ext cx="45005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600" b="1" dirty="0" smtClean="0"/>
              <a:t>Ao final dos dois últimos meses houve o monitoramento de 100% das crianças com déficit de peso.</a:t>
            </a:r>
            <a:endParaRPr lang="pt-BR" sz="1600" dirty="0"/>
          </a:p>
        </p:txBody>
      </p:sp>
      <p:sp>
        <p:nvSpPr>
          <p:cNvPr id="13318" name="Retângulo 5"/>
          <p:cNvSpPr>
            <a:spLocks noChangeArrowheads="1"/>
          </p:cNvSpPr>
          <p:nvPr/>
        </p:nvSpPr>
        <p:spPr bwMode="auto">
          <a:xfrm>
            <a:off x="4673600" y="5965825"/>
            <a:ext cx="45005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b="1" dirty="0" smtClean="0"/>
              <a:t>Não existiram crianças monitoradas com </a:t>
            </a:r>
          </a:p>
          <a:p>
            <a:r>
              <a:rPr lang="pt-BR" sz="1600" b="1" dirty="0"/>
              <a:t>e</a:t>
            </a:r>
            <a:r>
              <a:rPr lang="pt-BR" sz="1600" b="1" dirty="0" smtClean="0"/>
              <a:t>xcesso de peso.</a:t>
            </a:r>
            <a:endParaRPr lang="pt-BR" sz="1600" b="1" dirty="0"/>
          </a:p>
        </p:txBody>
      </p:sp>
      <p:sp>
        <p:nvSpPr>
          <p:cNvPr id="13319" name="Retângulo 6"/>
          <p:cNvSpPr>
            <a:spLocks noChangeArrowheads="1"/>
          </p:cNvSpPr>
          <p:nvPr/>
        </p:nvSpPr>
        <p:spPr bwMode="auto">
          <a:xfrm>
            <a:off x="3203575" y="5532438"/>
            <a:ext cx="2659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Ao final de 16 semanas:</a:t>
            </a:r>
          </a:p>
        </p:txBody>
      </p:sp>
      <p:pic>
        <p:nvPicPr>
          <p:cNvPr id="13320" name="Imagem 7" descr="http://www.minhapos.com.br/data/artigos/images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138" y="115888"/>
            <a:ext cx="1025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Imagem 8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6213" y="115888"/>
            <a:ext cx="1096962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Chart 1"/>
          <p:cNvGraphicFramePr>
            <a:graphicFrameLocks/>
          </p:cNvGraphicFramePr>
          <p:nvPr/>
        </p:nvGraphicFramePr>
        <p:xfrm>
          <a:off x="1331640" y="2492896"/>
          <a:ext cx="6552727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tângulo 1"/>
          <p:cNvSpPr>
            <a:spLocks noChangeArrowheads="1"/>
          </p:cNvSpPr>
          <p:nvPr/>
        </p:nvSpPr>
        <p:spPr bwMode="auto">
          <a:xfrm>
            <a:off x="1685925" y="7938"/>
            <a:ext cx="591026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400" b="1" dirty="0"/>
          </a:p>
          <a:p>
            <a:pPr algn="ctr"/>
            <a:r>
              <a:rPr lang="pt-BR" sz="2400" b="1" dirty="0"/>
              <a:t>Meta </a:t>
            </a:r>
            <a:r>
              <a:rPr lang="pt-BR" sz="2400" b="1" dirty="0" smtClean="0"/>
              <a:t>3.9:</a:t>
            </a:r>
            <a:r>
              <a:rPr lang="pt-BR" sz="2400" dirty="0"/>
              <a:t>Realizar a escovação supervisionada com creme dental em 100% das crianças com idade entre 36 a 72 meses </a:t>
            </a:r>
            <a:r>
              <a:rPr lang="pt-BR" sz="2400" dirty="0" err="1"/>
              <a:t>freqüentadores</a:t>
            </a:r>
            <a:r>
              <a:rPr lang="pt-BR" sz="2400" dirty="0"/>
              <a:t> da(s) creche(s) foco(s) da intervenção da área de abrangência da unidade de saúde.</a:t>
            </a:r>
            <a:endParaRPr lang="pt-BR" sz="2400" b="1" dirty="0"/>
          </a:p>
          <a:p>
            <a:endParaRPr lang="pt-BR" sz="2400" b="1" dirty="0"/>
          </a:p>
          <a:p>
            <a:endParaRPr lang="pt-BR" sz="2400" b="1" dirty="0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355600" y="5433904"/>
            <a:ext cx="86042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 eaLnBrk="0" hangingPunct="0"/>
            <a:r>
              <a:rPr lang="pt-BR" b="1" dirty="0">
                <a:cs typeface="Times New Roman" pitchFamily="18" charset="0"/>
              </a:rPr>
              <a:t>  A intervenção possibilitou um avaliação de </a:t>
            </a:r>
            <a:r>
              <a:rPr lang="pt-BR" b="1" dirty="0" smtClean="0">
                <a:cs typeface="Times New Roman" pitchFamily="18" charset="0"/>
              </a:rPr>
              <a:t>100% ao final das 16 semanas</a:t>
            </a:r>
            <a:endParaRPr lang="pt-BR" b="1" dirty="0"/>
          </a:p>
        </p:txBody>
      </p:sp>
      <p:pic>
        <p:nvPicPr>
          <p:cNvPr id="14341" name="Imagem 7" descr="http://www.minhapos.com.br/data/artigos/images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3684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Imagem 8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333375"/>
            <a:ext cx="11811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hart 9"/>
          <p:cNvGraphicFramePr>
            <a:graphicFrameLocks/>
          </p:cNvGraphicFramePr>
          <p:nvPr/>
        </p:nvGraphicFramePr>
        <p:xfrm>
          <a:off x="2267744" y="2852936"/>
          <a:ext cx="4724400" cy="235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tângulo 1"/>
          <p:cNvSpPr>
            <a:spLocks noChangeArrowheads="1"/>
          </p:cNvSpPr>
          <p:nvPr/>
        </p:nvSpPr>
        <p:spPr bwMode="auto">
          <a:xfrm>
            <a:off x="1331640" y="1052736"/>
            <a:ext cx="6146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 dirty="0"/>
              <a:t>Meta </a:t>
            </a:r>
            <a:r>
              <a:rPr lang="pt-BR" sz="2000" b="1" dirty="0" smtClean="0"/>
              <a:t>3.10: </a:t>
            </a:r>
            <a:r>
              <a:rPr lang="pt-BR" sz="2000" dirty="0" smtClean="0"/>
              <a:t>Concluir o tratamento odontológico em 60% das crianças entre 6 a 72 meses de idade com primeira consulta odontológica programática </a:t>
            </a:r>
          </a:p>
          <a:p>
            <a:pPr algn="ctr"/>
            <a:r>
              <a:rPr lang="pt-BR" sz="2000" b="1" dirty="0" smtClean="0"/>
              <a:t>  </a:t>
            </a:r>
            <a:endParaRPr lang="pt-BR" sz="2000" b="1" dirty="0"/>
          </a:p>
          <a:p>
            <a:pPr algn="ctr"/>
            <a:endParaRPr lang="pt-BR" sz="2000" b="1" dirty="0"/>
          </a:p>
        </p:txBody>
      </p:sp>
      <p:sp>
        <p:nvSpPr>
          <p:cNvPr id="15366" name="Retângulo 5"/>
          <p:cNvSpPr>
            <a:spLocks noChangeArrowheads="1"/>
          </p:cNvSpPr>
          <p:nvPr/>
        </p:nvSpPr>
        <p:spPr bwMode="auto">
          <a:xfrm rot="10800000" flipV="1">
            <a:off x="431478" y="6073169"/>
            <a:ext cx="87125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 smtClean="0"/>
              <a:t>No</a:t>
            </a:r>
            <a:r>
              <a:rPr lang="pt-BR" b="1" dirty="0" smtClean="0"/>
              <a:t> </a:t>
            </a:r>
            <a:r>
              <a:rPr lang="pt-BR" dirty="0" smtClean="0"/>
              <a:t>último </a:t>
            </a:r>
            <a:r>
              <a:rPr lang="pt-BR" dirty="0"/>
              <a:t>mês 55 de um total de 68 crianças. </a:t>
            </a:r>
            <a:r>
              <a:rPr lang="pt-BR" dirty="0" smtClean="0"/>
              <a:t>Correspondendo a </a:t>
            </a:r>
            <a:r>
              <a:rPr lang="pt-BR" dirty="0"/>
              <a:t>80,9%.</a:t>
            </a:r>
          </a:p>
          <a:p>
            <a:endParaRPr lang="pt-BR" b="1" dirty="0"/>
          </a:p>
        </p:txBody>
      </p:sp>
      <p:sp>
        <p:nvSpPr>
          <p:cNvPr id="15367" name="Retângulo 6"/>
          <p:cNvSpPr>
            <a:spLocks noChangeArrowheads="1"/>
          </p:cNvSpPr>
          <p:nvPr/>
        </p:nvSpPr>
        <p:spPr bwMode="auto">
          <a:xfrm>
            <a:off x="2916238" y="5362575"/>
            <a:ext cx="2659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Ao final de 16 semanas:</a:t>
            </a:r>
          </a:p>
        </p:txBody>
      </p:sp>
      <p:pic>
        <p:nvPicPr>
          <p:cNvPr id="15368" name="Imagem 7" descr="http://www.minhapos.com.br/data/artigos/images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220663"/>
            <a:ext cx="10795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Imagem 8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39063" y="188913"/>
            <a:ext cx="11811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Chart 2"/>
          <p:cNvGraphicFramePr>
            <a:graphicFrameLocks/>
          </p:cNvGraphicFramePr>
          <p:nvPr/>
        </p:nvGraphicFramePr>
        <p:xfrm>
          <a:off x="1907704" y="2348880"/>
          <a:ext cx="5242520" cy="2904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611560" y="1052736"/>
            <a:ext cx="7921625" cy="175432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ctr" eaLnBrk="0" hangingPunct="0"/>
            <a:endParaRPr lang="pt-BR" b="1" dirty="0">
              <a:cs typeface="Times New Roman" pitchFamily="18" charset="0"/>
            </a:endParaRPr>
          </a:p>
          <a:p>
            <a:pPr indent="450850" algn="ctr" eaLnBrk="0" hangingPunct="0"/>
            <a:endParaRPr lang="pt-BR" b="1" dirty="0">
              <a:cs typeface="Times New Roman" pitchFamily="18" charset="0"/>
            </a:endParaRPr>
          </a:p>
          <a:p>
            <a:pPr indent="450850" algn="ctr" eaLnBrk="0" hangingPunct="0"/>
            <a:r>
              <a:rPr lang="pt-BR" b="1" dirty="0">
                <a:cs typeface="Times New Roman" pitchFamily="18" charset="0"/>
              </a:rPr>
              <a:t>Objetivo 4 : Melhorar registro das informações </a:t>
            </a:r>
          </a:p>
          <a:p>
            <a:pPr indent="450850" algn="ctr" eaLnBrk="0" hangingPunct="0"/>
            <a:endParaRPr lang="pt-BR" b="1" dirty="0">
              <a:cs typeface="Times New Roman" pitchFamily="18" charset="0"/>
            </a:endParaRPr>
          </a:p>
          <a:p>
            <a:pPr indent="450850" algn="ctr" eaLnBrk="0" hangingPunct="0"/>
            <a:r>
              <a:rPr lang="pt-BR" b="1" dirty="0" smtClean="0">
                <a:cs typeface="Times New Roman" pitchFamily="18" charset="0"/>
              </a:rPr>
              <a:t>Meta </a:t>
            </a:r>
            <a:r>
              <a:rPr lang="pt-BR" b="1" dirty="0">
                <a:cs typeface="Times New Roman" pitchFamily="18" charset="0"/>
              </a:rPr>
              <a:t>4.1: </a:t>
            </a:r>
            <a:r>
              <a:rPr lang="pt-BR" b="1" dirty="0"/>
              <a:t>Manter registro na ficha espelho de saúde da criança/ vacinação de 100% das crianças que consultam no serviço</a:t>
            </a:r>
            <a:r>
              <a:rPr lang="pt-BR" dirty="0"/>
              <a:t>. </a:t>
            </a:r>
            <a:endParaRPr lang="pt-BR" b="1" dirty="0"/>
          </a:p>
        </p:txBody>
      </p:sp>
      <p:sp>
        <p:nvSpPr>
          <p:cNvPr id="3" name="Retângulo 2"/>
          <p:cNvSpPr/>
          <p:nvPr/>
        </p:nvSpPr>
        <p:spPr>
          <a:xfrm rot="10800000" flipV="1">
            <a:off x="1619250" y="731838"/>
            <a:ext cx="454183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4000" b="1" dirty="0">
                <a:latin typeface="+mj-lt"/>
                <a:cs typeface="Arial" pitchFamily="34" charset="0"/>
              </a:rPr>
              <a:t>             RESULTADOS</a:t>
            </a:r>
          </a:p>
        </p:txBody>
      </p:sp>
      <p:pic>
        <p:nvPicPr>
          <p:cNvPr id="16388" name="Imagem 4" descr="http://www.minhapos.com.br/data/artigos/images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Imagem 5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0763" y="333375"/>
            <a:ext cx="11811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3"/>
          <p:cNvGraphicFramePr>
            <a:graphicFrameLocks/>
          </p:cNvGraphicFramePr>
          <p:nvPr/>
        </p:nvGraphicFramePr>
        <p:xfrm>
          <a:off x="2339752" y="2924944"/>
          <a:ext cx="4824536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tângulo 6"/>
          <p:cNvSpPr/>
          <p:nvPr/>
        </p:nvSpPr>
        <p:spPr>
          <a:xfrm>
            <a:off x="3059832" y="5517232"/>
            <a:ext cx="2659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Ao final de 16 semanas: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1331640" y="5949280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85,3% dos registros adequados na ficha espelho (105/129).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1259632" y="1124744"/>
            <a:ext cx="7364413" cy="40626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 eaLnBrk="0" hangingPunct="0"/>
            <a:r>
              <a:rPr lang="pt-BR" sz="2000" b="1" dirty="0">
                <a:cs typeface="Times New Roman" pitchFamily="18" charset="0"/>
              </a:rPr>
              <a:t>Objetivo 5: </a:t>
            </a:r>
          </a:p>
          <a:p>
            <a:pPr algn="ctr"/>
            <a:r>
              <a:rPr lang="pt-BR" sz="2000" b="1" dirty="0"/>
              <a:t>Mapear as crianças de risco pertencentes à área de </a:t>
            </a:r>
            <a:r>
              <a:rPr lang="pt-BR" sz="2000" b="1" dirty="0" smtClean="0"/>
              <a:t>abrangência</a:t>
            </a:r>
          </a:p>
          <a:p>
            <a:pPr algn="ctr"/>
            <a:endParaRPr lang="pt-BR" b="1" dirty="0"/>
          </a:p>
          <a:p>
            <a:pPr algn="ctr"/>
            <a:r>
              <a:rPr lang="pt-BR" b="1" dirty="0" smtClean="0">
                <a:cs typeface="Times New Roman" pitchFamily="18" charset="0"/>
              </a:rPr>
              <a:t>Meta </a:t>
            </a:r>
            <a:r>
              <a:rPr lang="pt-BR" b="1" dirty="0">
                <a:cs typeface="Times New Roman" pitchFamily="18" charset="0"/>
              </a:rPr>
              <a:t>5.1: </a:t>
            </a:r>
            <a:r>
              <a:rPr lang="pt-BR" b="1" dirty="0"/>
              <a:t>Realizar avaliação de risco em 100% das crianças cadastradas no programa.</a:t>
            </a:r>
          </a:p>
          <a:p>
            <a:pPr indent="450850" algn="just" eaLnBrk="0" hangingPunct="0"/>
            <a:endParaRPr lang="pt-BR" sz="2400" b="1" dirty="0">
              <a:cs typeface="Times New Roman" pitchFamily="18" charset="0"/>
            </a:endParaRPr>
          </a:p>
          <a:p>
            <a:pPr indent="450850" algn="just" eaLnBrk="0" hangingPunct="0"/>
            <a:endParaRPr lang="pt-BR" sz="2400" b="1" dirty="0">
              <a:cs typeface="Times New Roman" pitchFamily="18" charset="0"/>
            </a:endParaRPr>
          </a:p>
          <a:p>
            <a:pPr indent="450850" algn="just" eaLnBrk="0" hangingPunct="0"/>
            <a:endParaRPr lang="pt-BR" sz="2400" b="1" dirty="0">
              <a:cs typeface="Times New Roman" pitchFamily="18" charset="0"/>
            </a:endParaRPr>
          </a:p>
          <a:p>
            <a:pPr indent="450850" algn="just" eaLnBrk="0" hangingPunct="0"/>
            <a:endParaRPr lang="pt-BR" sz="2400" b="1" dirty="0">
              <a:cs typeface="Times New Roman" pitchFamily="18" charset="0"/>
            </a:endParaRPr>
          </a:p>
          <a:p>
            <a:pPr indent="450850" algn="just" eaLnBrk="0" hangingPunct="0"/>
            <a:endParaRPr lang="pt-BR" sz="2400" b="1" dirty="0">
              <a:cs typeface="Times New Roman" pitchFamily="18" charset="0"/>
            </a:endParaRPr>
          </a:p>
          <a:p>
            <a:pPr indent="450850" algn="just" eaLnBrk="0" hangingPunct="0"/>
            <a:endParaRPr lang="pt-BR" sz="2400" b="1" dirty="0"/>
          </a:p>
        </p:txBody>
      </p:sp>
      <p:pic>
        <p:nvPicPr>
          <p:cNvPr id="18435" name="Imagem 3" descr="http://www.minhapos.com.br/data/artigos/images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727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Imagem 4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333375"/>
            <a:ext cx="81121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311150"/>
            <a:ext cx="4468813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4"/>
          <p:cNvGraphicFramePr>
            <a:graphicFrameLocks/>
          </p:cNvGraphicFramePr>
          <p:nvPr/>
        </p:nvGraphicFramePr>
        <p:xfrm>
          <a:off x="2202033" y="3103323"/>
          <a:ext cx="518457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129 crianças 110 foram avaliadas 85,3% no mês 4.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115616" y="5877272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129 crianças </a:t>
            </a:r>
            <a:r>
              <a:rPr lang="pt-BR" dirty="0" smtClean="0"/>
              <a:t>das 110 </a:t>
            </a:r>
            <a:r>
              <a:rPr lang="pt-BR" dirty="0"/>
              <a:t>foram avaliadas 85,3% </a:t>
            </a:r>
            <a:r>
              <a:rPr lang="pt-BR" dirty="0" smtClean="0"/>
              <a:t>no ultimo mês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51050" y="420688"/>
            <a:ext cx="44704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4000" b="1" dirty="0">
                <a:latin typeface="+mj-lt"/>
                <a:cs typeface="Arial" pitchFamily="34" charset="0"/>
              </a:rPr>
              <a:t>         RESULTADOS</a:t>
            </a:r>
          </a:p>
        </p:txBody>
      </p:sp>
      <p:sp>
        <p:nvSpPr>
          <p:cNvPr id="20483" name="Retângulo 2"/>
          <p:cNvSpPr>
            <a:spLocks noChangeArrowheads="1"/>
          </p:cNvSpPr>
          <p:nvPr/>
        </p:nvSpPr>
        <p:spPr bwMode="auto">
          <a:xfrm>
            <a:off x="971600" y="1484784"/>
            <a:ext cx="712946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 dirty="0"/>
              <a:t>Objetivo 6:</a:t>
            </a:r>
          </a:p>
          <a:p>
            <a:pPr algn="ctr"/>
            <a:r>
              <a:rPr lang="pt-BR" sz="2000" b="1" dirty="0"/>
              <a:t> Promover a saúde</a:t>
            </a:r>
          </a:p>
          <a:p>
            <a:pPr algn="ctr"/>
            <a:endParaRPr lang="pt-BR" sz="2400" b="1" dirty="0"/>
          </a:p>
          <a:p>
            <a:pPr algn="ctr"/>
            <a:endParaRPr lang="pt-BR" sz="2400" b="1" dirty="0"/>
          </a:p>
        </p:txBody>
      </p:sp>
      <p:sp>
        <p:nvSpPr>
          <p:cNvPr id="20484" name="Retângulo 3"/>
          <p:cNvSpPr>
            <a:spLocks noChangeArrowheads="1"/>
          </p:cNvSpPr>
          <p:nvPr/>
        </p:nvSpPr>
        <p:spPr bwMode="auto">
          <a:xfrm>
            <a:off x="1187624" y="2204864"/>
            <a:ext cx="74898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 dirty="0"/>
              <a:t>Meta 6.1: </a:t>
            </a:r>
            <a:r>
              <a:rPr lang="pt-BR" sz="2000" b="1" dirty="0" smtClean="0"/>
              <a:t>Orientar para </a:t>
            </a:r>
            <a:r>
              <a:rPr lang="pt-BR" sz="2000" b="1" dirty="0"/>
              <a:t>prevenir acidentes na infância em 100% das consultas de saúde da criança.</a:t>
            </a:r>
          </a:p>
          <a:p>
            <a:pPr algn="ctr"/>
            <a:r>
              <a:rPr lang="pt-BR" sz="2000" b="1" dirty="0" smtClean="0"/>
              <a:t>.</a:t>
            </a:r>
            <a:endParaRPr lang="pt-BR" sz="2000" b="1" dirty="0"/>
          </a:p>
        </p:txBody>
      </p:sp>
      <p:pic>
        <p:nvPicPr>
          <p:cNvPr id="20485" name="Imagem 4" descr="http://www.minhapos.com.br/data/artigos/images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3684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Imagem 5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0763" y="333375"/>
            <a:ext cx="11811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hart 5"/>
          <p:cNvGraphicFramePr>
            <a:graphicFrameLocks/>
          </p:cNvGraphicFramePr>
          <p:nvPr/>
        </p:nvGraphicFramePr>
        <p:xfrm>
          <a:off x="2339752" y="3140968"/>
          <a:ext cx="4724400" cy="217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1475656" y="5877272"/>
            <a:ext cx="7668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Foi possível chegar a 95,1% de </a:t>
            </a:r>
            <a:r>
              <a:rPr lang="pt-BR" dirty="0"/>
              <a:t>mães </a:t>
            </a:r>
            <a:r>
              <a:rPr lang="pt-BR" dirty="0" smtClean="0"/>
              <a:t>orientadas (78/82)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24075" y="620713"/>
            <a:ext cx="6172200" cy="20542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9219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672" y="1916832"/>
            <a:ext cx="6840809" cy="1871785"/>
          </a:xfrm>
        </p:spPr>
        <p:txBody>
          <a:bodyPr rtlCol="0"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7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Importância da ação programática: </a:t>
            </a:r>
            <a:r>
              <a:rPr lang="pt-BR" sz="7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Melhorar </a:t>
            </a:r>
            <a:r>
              <a:rPr lang="pt-BR" sz="7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Atenção Saúde da Criança;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z="7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7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Conhecendo </a:t>
            </a:r>
            <a:r>
              <a:rPr lang="pt-BR" sz="7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Amargosa-Ba</a:t>
            </a:r>
            <a:r>
              <a:rPr lang="pt-BR" sz="7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7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Imagem 3" descr="http://www.minhapos.com.br/data/artigos/images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27025"/>
            <a:ext cx="115093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Imagem 4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333375"/>
            <a:ext cx="81121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https://encrypted-tbn2.gstatic.com/images?q=tbn:ANd9GcT7gBR0AE8jvL5jfOOV-Juh3l6bb2zfRlmNzXfnPjfY3fk063nYM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3356992"/>
            <a:ext cx="4680520" cy="3116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tângulo 4"/>
          <p:cNvSpPr>
            <a:spLocks noChangeArrowheads="1"/>
          </p:cNvSpPr>
          <p:nvPr/>
        </p:nvSpPr>
        <p:spPr bwMode="auto">
          <a:xfrm rot="10800000" flipV="1">
            <a:off x="4572000" y="4797152"/>
            <a:ext cx="457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 dirty="0" smtClean="0"/>
              <a:t>Em todos os meses o percentual de mães de crianças que receberam orientações foi superior a 90%.  </a:t>
            </a:r>
            <a:endParaRPr lang="pt-BR" b="1" dirty="0"/>
          </a:p>
        </p:txBody>
      </p:sp>
      <p:sp>
        <p:nvSpPr>
          <p:cNvPr id="6" name="Retângulo 5"/>
          <p:cNvSpPr/>
          <p:nvPr/>
        </p:nvSpPr>
        <p:spPr>
          <a:xfrm>
            <a:off x="2771775" y="-77788"/>
            <a:ext cx="3119438" cy="13223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4000" b="1" dirty="0">
                <a:latin typeface="+mj-lt"/>
                <a:cs typeface="Arial" pitchFamily="34" charset="0"/>
              </a:rPr>
              <a:t>                         RESULTADOS</a:t>
            </a:r>
          </a:p>
        </p:txBody>
      </p:sp>
      <p:pic>
        <p:nvPicPr>
          <p:cNvPr id="21511" name="Imagem 6" descr="http://www.minhapos.com.br/data/artigos/images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088" y="223838"/>
            <a:ext cx="10795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Imagem 7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254000"/>
            <a:ext cx="1096962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Chart 4"/>
          <p:cNvGraphicFramePr>
            <a:graphicFrameLocks/>
          </p:cNvGraphicFramePr>
          <p:nvPr/>
        </p:nvGraphicFramePr>
        <p:xfrm>
          <a:off x="141934" y="2182960"/>
          <a:ext cx="4239171" cy="2304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5"/>
          <p:cNvGraphicFramePr>
            <a:graphicFrameLocks/>
          </p:cNvGraphicFramePr>
          <p:nvPr/>
        </p:nvGraphicFramePr>
        <p:xfrm>
          <a:off x="4572000" y="2204864"/>
          <a:ext cx="4373662" cy="2346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Retângulo 13"/>
          <p:cNvSpPr/>
          <p:nvPr/>
        </p:nvSpPr>
        <p:spPr>
          <a:xfrm>
            <a:off x="0" y="4797152"/>
            <a:ext cx="4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No </a:t>
            </a:r>
            <a:r>
              <a:rPr lang="pt-BR" b="1" dirty="0"/>
              <a:t>terceiro mês todas as 82 crianças foram registradas (100</a:t>
            </a:r>
            <a:r>
              <a:rPr lang="pt-BR" b="1" dirty="0" smtClean="0"/>
              <a:t>%).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95513" y="519113"/>
            <a:ext cx="3751262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4000" b="1" dirty="0">
                <a:latin typeface="+mj-lt"/>
                <a:cs typeface="Arial" pitchFamily="34" charset="0"/>
              </a:rPr>
              <a:t>       RESULTADOS</a:t>
            </a:r>
          </a:p>
        </p:txBody>
      </p:sp>
      <p:pic>
        <p:nvPicPr>
          <p:cNvPr id="22533" name="Imagem 4" descr="http://www.minhapos.com.br/data/artigos/images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09575"/>
            <a:ext cx="10080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Imagem 5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333375"/>
            <a:ext cx="126523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hart 7"/>
          <p:cNvGraphicFramePr>
            <a:graphicFrameLocks/>
          </p:cNvGraphicFramePr>
          <p:nvPr/>
        </p:nvGraphicFramePr>
        <p:xfrm>
          <a:off x="323528" y="1988840"/>
          <a:ext cx="3888431" cy="2724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8"/>
          <p:cNvGraphicFramePr>
            <a:graphicFrameLocks/>
          </p:cNvGraphicFramePr>
          <p:nvPr/>
        </p:nvGraphicFramePr>
        <p:xfrm>
          <a:off x="4716016" y="1916832"/>
          <a:ext cx="417646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etângulo 8"/>
          <p:cNvSpPr/>
          <p:nvPr/>
        </p:nvSpPr>
        <p:spPr>
          <a:xfrm>
            <a:off x="395536" y="5085184"/>
            <a:ext cx="4176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No 3° mês </a:t>
            </a:r>
            <a:r>
              <a:rPr lang="pt-BR" dirty="0"/>
              <a:t>das 82 crianças atendidas 48 mães foram orientadas (58,5</a:t>
            </a:r>
            <a:r>
              <a:rPr lang="pt-BR" dirty="0" smtClean="0"/>
              <a:t>%).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4572000" y="50851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Nos dois primeiros meses </a:t>
            </a:r>
            <a:r>
              <a:rPr lang="pt-BR" dirty="0"/>
              <a:t>todas </a:t>
            </a:r>
            <a:r>
              <a:rPr lang="pt-BR" dirty="0" smtClean="0"/>
              <a:t>as mães das  </a:t>
            </a:r>
            <a:r>
              <a:rPr lang="pt-BR" dirty="0"/>
              <a:t>crianças frequentadoras da </a:t>
            </a:r>
            <a:r>
              <a:rPr lang="pt-BR" dirty="0" smtClean="0"/>
              <a:t>creche receberam </a:t>
            </a:r>
            <a:r>
              <a:rPr lang="pt-BR" dirty="0"/>
              <a:t>orientações </a:t>
            </a:r>
            <a:r>
              <a:rPr lang="pt-BR" dirty="0" smtClean="0"/>
              <a:t>nutricionais.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14338" y="549275"/>
            <a:ext cx="8137525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4000" b="1" dirty="0">
                <a:latin typeface="+mj-lt"/>
                <a:cs typeface="Arial" pitchFamily="34" charset="0"/>
              </a:rPr>
              <a:t>DISCUSSÃO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pt-BR" sz="4000" b="1" dirty="0">
              <a:latin typeface="+mj-lt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As melhorias após a Intervenção;</a:t>
            </a:r>
          </a:p>
          <a:p>
            <a:pPr algn="ctr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Inserção da Equipe na Intervenção;</a:t>
            </a:r>
          </a:p>
          <a:p>
            <a:pPr algn="ctr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Parceria valiosa com a Creche Gustavo Leal Sales;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400" b="1" dirty="0" smtClean="0"/>
              <a:t>Falhas </a:t>
            </a:r>
            <a:r>
              <a:rPr lang="pt-BR" sz="2400" b="1" dirty="0"/>
              <a:t>que poderiam ter sido </a:t>
            </a:r>
            <a:r>
              <a:rPr lang="pt-BR" sz="2400" b="1" dirty="0" smtClean="0"/>
              <a:t>evitadas</a:t>
            </a:r>
            <a:r>
              <a:rPr lang="pt-BR" sz="2400" dirty="0" smtClean="0"/>
              <a:t>;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Continuidade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do programa;  </a:t>
            </a:r>
          </a:p>
        </p:txBody>
      </p:sp>
      <p:pic>
        <p:nvPicPr>
          <p:cNvPr id="25603" name="Imagem 3" descr="http://www.minhapos.com.br/data/artigos/images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727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Imagem 4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404813"/>
            <a:ext cx="123983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22363" y="549275"/>
            <a:ext cx="5976937" cy="71096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4000" b="1" dirty="0">
                <a:latin typeface="+mj-lt"/>
                <a:cs typeface="Arial" pitchFamily="34" charset="0"/>
              </a:rPr>
              <a:t>REFLEXÃO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pt-BR" sz="4000" b="1" dirty="0">
              <a:latin typeface="+mj-lt"/>
              <a:cs typeface="Arial" pitchFamily="34" charset="0"/>
            </a:endParaRPr>
          </a:p>
          <a:p>
            <a:pPr marL="571500" indent="-57150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3200" b="1" dirty="0" smtClean="0">
                <a:latin typeface="+mj-lt"/>
                <a:cs typeface="Arial" pitchFamily="34" charset="0"/>
              </a:rPr>
              <a:t>Conhecer os erros e acertos  que permeiam a USF;</a:t>
            </a:r>
            <a:endParaRPr lang="pt-BR" sz="3200" b="1" dirty="0">
              <a:latin typeface="+mj-lt"/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endParaRPr lang="pt-BR" sz="3200" b="1" dirty="0">
              <a:latin typeface="+mj-lt"/>
              <a:cs typeface="Arial" pitchFamily="34" charset="0"/>
            </a:endParaRPr>
          </a:p>
          <a:p>
            <a:pPr marL="571500" indent="-57150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3200" b="1" dirty="0" smtClean="0">
                <a:latin typeface="+mj-lt"/>
                <a:cs typeface="Arial" pitchFamily="34" charset="0"/>
              </a:rPr>
              <a:t>Construção em conjunto;</a:t>
            </a:r>
            <a:endParaRPr lang="pt-BR" sz="3200" b="1" dirty="0">
              <a:latin typeface="+mj-lt"/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endParaRPr lang="pt-BR" sz="3200" b="1" dirty="0">
              <a:latin typeface="+mj-lt"/>
              <a:cs typeface="Arial" pitchFamily="34" charset="0"/>
            </a:endParaRPr>
          </a:p>
          <a:p>
            <a:pPr marL="571500" indent="-57150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3200" b="1" dirty="0" smtClean="0">
                <a:latin typeface="+mj-lt"/>
                <a:cs typeface="Arial" pitchFamily="34" charset="0"/>
              </a:rPr>
              <a:t>Cumplicidade e confiança;</a:t>
            </a:r>
          </a:p>
          <a:p>
            <a:pPr marL="571500" indent="-57150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3200" b="1" dirty="0" smtClean="0">
              <a:latin typeface="+mj-lt"/>
              <a:cs typeface="Arial" pitchFamily="34" charset="0"/>
            </a:endParaRPr>
          </a:p>
          <a:p>
            <a:pPr marL="571500" indent="-57150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3200" b="1" dirty="0" smtClean="0">
                <a:latin typeface="+mj-lt"/>
                <a:cs typeface="Arial" pitchFamily="34" charset="0"/>
              </a:rPr>
              <a:t>Crescimento; </a:t>
            </a:r>
            <a:endParaRPr lang="pt-BR" sz="3200" b="1" dirty="0">
              <a:latin typeface="+mj-lt"/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endParaRPr lang="pt-BR" sz="4000" b="1" dirty="0">
              <a:latin typeface="+mj-lt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pt-BR" sz="4000" b="1" dirty="0">
              <a:latin typeface="+mj-lt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pt-BR" sz="4000" b="1" dirty="0">
              <a:latin typeface="+mj-lt"/>
              <a:cs typeface="Arial" pitchFamily="34" charset="0"/>
            </a:endParaRPr>
          </a:p>
        </p:txBody>
      </p:sp>
      <p:pic>
        <p:nvPicPr>
          <p:cNvPr id="26627" name="Imagem 3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260350"/>
            <a:ext cx="10795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Imagem 4" descr="http://www.minhapos.com.br/data/artigos/images/ufpe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549275"/>
            <a:ext cx="11525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366963" y="1531938"/>
            <a:ext cx="4410075" cy="1322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8000" b="1" dirty="0">
                <a:latin typeface="+mj-lt"/>
                <a:cs typeface="Arial" pitchFamily="34" charset="0"/>
              </a:rPr>
              <a:t>Obrigada!</a:t>
            </a:r>
          </a:p>
        </p:txBody>
      </p:sp>
      <p:pic>
        <p:nvPicPr>
          <p:cNvPr id="27651" name="Imagem 2" descr="http://www.minhapos.com.br/data/artigos/images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Imagem 3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319088"/>
            <a:ext cx="1027113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852936"/>
            <a:ext cx="4464496" cy="3316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24075" y="620713"/>
            <a:ext cx="6172200" cy="20542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9219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87624" y="4077072"/>
            <a:ext cx="6120680" cy="208823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sz="7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7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Unidade de Saúde da Família: </a:t>
            </a:r>
            <a:r>
              <a:rPr lang="pt-BR" sz="7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Catiara</a:t>
            </a:r>
            <a:r>
              <a:rPr lang="pt-BR" sz="7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Espaço Verde;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7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7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7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7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7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7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7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7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7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7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7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Situação da Ação Programática antes do Projeto de Intervenção;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Imagem 3" descr="http://www.minhapos.com.br/data/artigos/images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27025"/>
            <a:ext cx="115093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Imagem 4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333375"/>
            <a:ext cx="81121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C:\Users\Digital\Desktop\Fotos da intervenção\DSC_010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2492896"/>
            <a:ext cx="432048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1628800"/>
            <a:ext cx="7058025" cy="3638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dirty="0"/>
              <a:t>       </a:t>
            </a:r>
            <a:r>
              <a:rPr lang="pt-BR" sz="4000" b="1" dirty="0">
                <a:latin typeface="+mj-lt"/>
              </a:rPr>
              <a:t>OBJETIVO GERAL</a:t>
            </a:r>
          </a:p>
          <a:p>
            <a:pPr>
              <a:defRPr/>
            </a:pPr>
            <a:r>
              <a:rPr lang="pt-BR" sz="40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pt-BR" sz="2400" b="1" dirty="0" smtClean="0"/>
              <a:t>Melhorar a assistência </a:t>
            </a:r>
            <a:r>
              <a:rPr lang="pt-BR" sz="2400" b="1" dirty="0"/>
              <a:t>e acompanhamento da criança na fase pré </a:t>
            </a:r>
            <a:r>
              <a:rPr lang="pt-BR" sz="2400" b="1" dirty="0" smtClean="0"/>
              <a:t>escolar.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2400" b="1" dirty="0">
              <a:latin typeface="+mj-lt"/>
            </a:endParaRPr>
          </a:p>
          <a:p>
            <a:pPr>
              <a:defRPr/>
            </a:pPr>
            <a:endParaRPr lang="pt-BR" sz="4000" b="1" dirty="0">
              <a:latin typeface="+mj-lt"/>
            </a:endParaRPr>
          </a:p>
          <a:p>
            <a:pPr>
              <a:defRPr/>
            </a:pPr>
            <a:endParaRPr lang="pt-BR" sz="4000" b="1" dirty="0">
              <a:latin typeface="+mj-lt"/>
            </a:endParaRPr>
          </a:p>
        </p:txBody>
      </p:sp>
      <p:pic>
        <p:nvPicPr>
          <p:cNvPr id="4099" name="Imagem 2" descr="http://www.minhapos.com.br/data/artigos/images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0795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Imagem 4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0763" y="333375"/>
            <a:ext cx="11811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350" y="549275"/>
            <a:ext cx="6964363" cy="6477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Metodologia</a:t>
            </a:r>
            <a:br>
              <a:rPr lang="pt-BR" dirty="0" smtClean="0"/>
            </a:b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1267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00113" y="1341438"/>
            <a:ext cx="7345362" cy="7389812"/>
          </a:xfrm>
        </p:spPr>
        <p:txBody>
          <a:bodyPr rtlCol="0">
            <a:normAutofit/>
          </a:bodyPr>
          <a:lstStyle/>
          <a:p>
            <a:pPr marL="285750" indent="-28575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Norteado pelos Cadernos de Atenção Básica n. 11, n.17, n.33.</a:t>
            </a:r>
            <a:r>
              <a:rPr lang="pt-BR" sz="2400" b="1" dirty="0" smtClean="0"/>
              <a:t> </a:t>
            </a:r>
            <a:endParaRPr lang="pt-B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pt-B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Período: 16 semanas; </a:t>
            </a:r>
          </a:p>
          <a:p>
            <a:pPr marL="285750" indent="-2857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Ficha Espelho; </a:t>
            </a:r>
          </a:p>
          <a:p>
            <a:pPr marL="285750" indent="-2857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Planilha de Coleta de Dados (Microsoft EXCEL®).</a:t>
            </a:r>
          </a:p>
          <a:p>
            <a:pPr marL="285750" indent="-2857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marL="285750" indent="-2857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marL="285750" indent="-2857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marL="285750" indent="-2857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marL="285750" indent="-2857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marL="285750" indent="-2857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marL="285750" indent="-28575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dirty="0" smtClean="0"/>
          </a:p>
        </p:txBody>
      </p:sp>
      <p:pic>
        <p:nvPicPr>
          <p:cNvPr id="5124" name="Imagem 3" descr="http://www.minhapos.com.br/data/artigos/images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2954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Imagem 4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0763" y="333375"/>
            <a:ext cx="11811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2275" y="404813"/>
            <a:ext cx="5040313" cy="6477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          logística</a:t>
            </a:r>
            <a:endParaRPr lang="pt-BR" dirty="0"/>
          </a:p>
        </p:txBody>
      </p:sp>
      <p:sp>
        <p:nvSpPr>
          <p:cNvPr id="12291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5576" y="1412776"/>
            <a:ext cx="8208912" cy="4862884"/>
          </a:xfrm>
        </p:spPr>
        <p:txBody>
          <a:bodyPr rtlCol="0">
            <a:normAutofit fontScale="32500" lnSpcReduction="20000"/>
          </a:bodyPr>
          <a:lstStyle/>
          <a:p>
            <a:pPr marL="285750" indent="-28575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9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9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Pacto com a Gestão do Município;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Pacto com a Creche Gustavo Leal Sales;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Capacitação </a:t>
            </a:r>
            <a:r>
              <a:rPr lang="pt-BR" sz="9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 equipe da ESF Sede; </a:t>
            </a:r>
            <a:endParaRPr lang="pt-BR" sz="9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Cadastramento;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Reorganização do atendimento; 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Implantação da Ficha Espelho;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9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sz="9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8" name="Imagem 3" descr="http://www.minhapos.com.br/data/artigos/images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88913"/>
            <a:ext cx="122396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Imagem 4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0763" y="333375"/>
            <a:ext cx="11811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750" y="1916832"/>
            <a:ext cx="8208714" cy="3383831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1. Objetivo Específico- Ampliar a cobertura da atenção à saúde da criança</a:t>
            </a:r>
            <a:br>
              <a:rPr lang="pt-BR" sz="2400" dirty="0" smtClean="0"/>
            </a:br>
            <a:r>
              <a:rPr lang="pt-BR" sz="2400" cap="none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cap="none" dirty="0" smtClean="0">
                <a:latin typeface="Arial" pitchFamily="34" charset="0"/>
                <a:cs typeface="Arial" pitchFamily="34" charset="0"/>
              </a:rPr>
            </a:br>
            <a:r>
              <a:rPr lang="pt-BR" sz="2400" cap="none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cap="none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/>
              <a:t>1.1 Meta- Ampliar a cobertura da atenção à saúde de crianças entre zero e setenta e dois meses da unidade saúde para 70%.</a:t>
            </a:r>
            <a:br>
              <a:rPr lang="pt-BR" sz="2400" dirty="0" smtClean="0"/>
            </a:br>
            <a:r>
              <a:rPr lang="pt-BR" sz="2400" cap="none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cap="none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cap="none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cap="none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pt-BR" sz="2400" cap="none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77988" y="568325"/>
            <a:ext cx="5608637" cy="8255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40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 RESULTADOS</a:t>
            </a:r>
            <a:endParaRPr lang="pt-BR" sz="40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7172" name="Imagem 3" descr="http://www.minhapos.com.br/data/artigos/images/ufpe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04813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Imagem 4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25" y="333375"/>
            <a:ext cx="126523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4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4213" y="5661025"/>
            <a:ext cx="8026400" cy="720725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     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 </a:t>
            </a:r>
            <a:r>
              <a:rPr lang="pt-BR" dirty="0" smtClean="0"/>
              <a:t>   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8000" dirty="0" smtClean="0"/>
              <a:t> </a:t>
            </a:r>
            <a:r>
              <a:rPr lang="pt-BR" sz="8000" b="1" dirty="0" smtClean="0">
                <a:solidFill>
                  <a:schemeClr val="tx1"/>
                </a:solidFill>
              </a:rPr>
              <a:t>Ao </a:t>
            </a:r>
            <a:r>
              <a:rPr lang="pt-BR" sz="8000" b="1" dirty="0">
                <a:solidFill>
                  <a:schemeClr val="tx1"/>
                </a:solidFill>
              </a:rPr>
              <a:t>final das </a:t>
            </a:r>
            <a:r>
              <a:rPr lang="pt-BR" sz="8000" b="1" dirty="0" smtClean="0">
                <a:solidFill>
                  <a:schemeClr val="tx1"/>
                </a:solidFill>
              </a:rPr>
              <a:t>16 </a:t>
            </a:r>
            <a:r>
              <a:rPr lang="pt-BR" sz="8000" b="1" dirty="0">
                <a:solidFill>
                  <a:schemeClr val="tx1"/>
                </a:solidFill>
              </a:rPr>
              <a:t>semanas: </a:t>
            </a:r>
            <a:r>
              <a:rPr lang="pt-BR" sz="8000" b="1" dirty="0" smtClean="0">
                <a:solidFill>
                  <a:schemeClr val="tx1"/>
                </a:solidFill>
              </a:rPr>
              <a:t>67,9% </a:t>
            </a:r>
            <a:r>
              <a:rPr lang="pt-BR" sz="8000" b="1" dirty="0">
                <a:solidFill>
                  <a:schemeClr val="tx1"/>
                </a:solidFill>
              </a:rPr>
              <a:t>de </a:t>
            </a:r>
            <a:r>
              <a:rPr lang="pt-BR" sz="8000" b="1" dirty="0" smtClean="0">
                <a:solidFill>
                  <a:schemeClr val="tx1"/>
                </a:solidFill>
              </a:rPr>
              <a:t>cobertura ( 129 crianças)</a:t>
            </a:r>
            <a:r>
              <a:rPr lang="pt-BR" b="1" dirty="0" smtClean="0">
                <a:solidFill>
                  <a:schemeClr val="tx1"/>
                </a:solidFill>
              </a:rPr>
              <a:t>) </a:t>
            </a:r>
            <a:endParaRPr lang="pt-BR" b="1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dirty="0" smtClean="0">
                <a:solidFill>
                  <a:schemeClr val="tx1"/>
                </a:solidFill>
              </a:rPr>
              <a:t> 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597150" y="188913"/>
            <a:ext cx="3238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400" dirty="0"/>
              <a:t>                  </a:t>
            </a:r>
            <a:r>
              <a:rPr lang="pt-BR" sz="4000" b="1" dirty="0">
                <a:latin typeface="+mj-lt"/>
              </a:rPr>
              <a:t>RESULTADOS</a:t>
            </a:r>
          </a:p>
        </p:txBody>
      </p:sp>
      <p:pic>
        <p:nvPicPr>
          <p:cNvPr id="8198" name="Imagem 5" descr="http://www.minhapos.com.br/data/artigos/images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Imagem 6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333375"/>
            <a:ext cx="126523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Gráfico 8"/>
          <p:cNvGraphicFramePr>
            <a:graphicFrameLocks/>
          </p:cNvGraphicFramePr>
          <p:nvPr/>
        </p:nvGraphicFramePr>
        <p:xfrm>
          <a:off x="1691680" y="1628800"/>
          <a:ext cx="5904656" cy="310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tângulo 2"/>
          <p:cNvSpPr>
            <a:spLocks noChangeArrowheads="1"/>
          </p:cNvSpPr>
          <p:nvPr/>
        </p:nvSpPr>
        <p:spPr bwMode="auto">
          <a:xfrm>
            <a:off x="1042988" y="5661025"/>
            <a:ext cx="763428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 dirty="0"/>
              <a:t>   Ao final das 16 semanas:  </a:t>
            </a:r>
            <a:r>
              <a:rPr lang="pt-BR" sz="2000" b="1" dirty="0" smtClean="0"/>
              <a:t>85,3% </a:t>
            </a:r>
            <a:r>
              <a:rPr lang="pt-BR" sz="2000" b="1" dirty="0"/>
              <a:t>de </a:t>
            </a:r>
            <a:r>
              <a:rPr lang="pt-BR" sz="2000" b="1" dirty="0" smtClean="0"/>
              <a:t>cobertura (110 crianças) </a:t>
            </a:r>
            <a:endParaRPr lang="pt-BR" sz="2000" b="1" dirty="0"/>
          </a:p>
          <a:p>
            <a:pPr algn="ctr"/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2357438" y="439738"/>
            <a:ext cx="431958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4000" b="1" dirty="0">
                <a:latin typeface="+mj-lt"/>
                <a:cs typeface="Arial" pitchFamily="34" charset="0"/>
              </a:rPr>
              <a:t>   RESULTADOS</a:t>
            </a:r>
          </a:p>
        </p:txBody>
      </p:sp>
      <p:pic>
        <p:nvPicPr>
          <p:cNvPr id="9221" name="Imagem 4" descr="http://www.minhapos.com.br/data/artigos/images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Imagem 5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333375"/>
            <a:ext cx="126523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hart 1"/>
          <p:cNvGraphicFramePr>
            <a:graphicFrameLocks/>
          </p:cNvGraphicFramePr>
          <p:nvPr/>
        </p:nvGraphicFramePr>
        <p:xfrm>
          <a:off x="1691680" y="1628800"/>
          <a:ext cx="5688632" cy="3172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3901</TotalTime>
  <Words>867</Words>
  <Application>Microsoft Office PowerPoint</Application>
  <PresentationFormat>Apresentação na tela (4:3)</PresentationFormat>
  <Paragraphs>182</Paragraphs>
  <Slides>24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  UNIVERSIDADE ABERTA DO SUS             UNIVERSIDADE FEDERAL DE PELOTAS       TRABALHO DE CONCLUSÃO DE CURSO  ESPECIALIZAÇÃO EM  SAÚDE DA FAMÍLIA - EaD     Melhoria na Atenção à Saúde das Crianças de 0 a 72 meses - Unidade de Saúde Espaço Verde, Amargosa, Bahia.  </vt:lpstr>
      <vt:lpstr>Introdução</vt:lpstr>
      <vt:lpstr>Introdução</vt:lpstr>
      <vt:lpstr>Slide 4</vt:lpstr>
      <vt:lpstr>Metodologia  </vt:lpstr>
      <vt:lpstr>          logística</vt:lpstr>
      <vt:lpstr>1. Objetivo Específico- Ampliar a cobertura da atenção à saúde da criança   1.1 Meta- Ampliar a cobertura da atenção à saúde de crianças entre zero e setenta e dois meses da unidade saúde para 70%.    </vt:lpstr>
      <vt:lpstr>    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Prevenção do câncer do colo de útero e mama na Unidade de Saúde Catiara Espaço Verde do município de Amargosa-BA</dc:title>
  <dc:creator>wilson</dc:creator>
  <cp:lastModifiedBy>Digital</cp:lastModifiedBy>
  <cp:revision>210</cp:revision>
  <dcterms:created xsi:type="dcterms:W3CDTF">2014-02-19T21:59:56Z</dcterms:created>
  <dcterms:modified xsi:type="dcterms:W3CDTF">2014-10-22T16:37:52Z</dcterms:modified>
</cp:coreProperties>
</file>