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9" r:id="rId3"/>
    <p:sldId id="298" r:id="rId4"/>
    <p:sldId id="300" r:id="rId5"/>
    <p:sldId id="258" r:id="rId6"/>
    <p:sldId id="259" r:id="rId7"/>
    <p:sldId id="288" r:id="rId8"/>
    <p:sldId id="260" r:id="rId9"/>
    <p:sldId id="289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2" r:id="rId24"/>
    <p:sldId id="283" r:id="rId25"/>
    <p:sldId id="297" r:id="rId26"/>
    <p:sldId id="293" r:id="rId27"/>
    <p:sldId id="295" r:id="rId28"/>
    <p:sldId id="296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CC"/>
    <a:srgbClr val="6D9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22" autoAdjust="0"/>
  </p:normalViewPr>
  <p:slideViewPr>
    <p:cSldViewPr>
      <p:cViewPr>
        <p:scale>
          <a:sx n="70" d="100"/>
          <a:sy n="70" d="100"/>
        </p:scale>
        <p:origin x="-114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g"/><Relationship Id="rId1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g"/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932714-213F-401A-A39C-9D439EBFCEAD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0AB18B60-0C88-4063-92D9-981C8CCEDF9B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 sz="2800" dirty="0"/>
        </a:p>
      </dgm:t>
    </dgm:pt>
    <dgm:pt modelId="{FDEAD994-EBD0-463D-9383-9C1CEE889E63}" type="parTrans" cxnId="{F52BDA4A-E7A3-4F8F-B0ED-89BF38E20A17}">
      <dgm:prSet/>
      <dgm:spPr/>
      <dgm:t>
        <a:bodyPr/>
        <a:lstStyle/>
        <a:p>
          <a:endParaRPr lang="pt-BR"/>
        </a:p>
      </dgm:t>
    </dgm:pt>
    <dgm:pt modelId="{D28E5F7E-C123-4189-8000-9647A7464F42}" type="sibTrans" cxnId="{F52BDA4A-E7A3-4F8F-B0ED-89BF38E20A17}">
      <dgm:prSet/>
      <dgm:spPr/>
      <dgm:t>
        <a:bodyPr/>
        <a:lstStyle/>
        <a:p>
          <a:endParaRPr lang="pt-BR"/>
        </a:p>
      </dgm:t>
    </dgm:pt>
    <dgm:pt modelId="{AF40B81D-BB40-4D64-96AD-89339FDB3F0A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 sz="2800" dirty="0" smtClean="0"/>
        </a:p>
      </dgm:t>
    </dgm:pt>
    <dgm:pt modelId="{063877A9-EBFE-44F9-A59A-30C065677337}" type="parTrans" cxnId="{914EAA7D-DEB4-4C28-BA0D-93F428971AB6}">
      <dgm:prSet/>
      <dgm:spPr/>
      <dgm:t>
        <a:bodyPr/>
        <a:lstStyle/>
        <a:p>
          <a:endParaRPr lang="pt-BR"/>
        </a:p>
      </dgm:t>
    </dgm:pt>
    <dgm:pt modelId="{A2BAC1A4-9EC3-45D6-A8C9-DA12D597DA45}" type="sibTrans" cxnId="{914EAA7D-DEB4-4C28-BA0D-93F428971AB6}">
      <dgm:prSet/>
      <dgm:spPr/>
      <dgm:t>
        <a:bodyPr/>
        <a:lstStyle/>
        <a:p>
          <a:endParaRPr lang="pt-BR"/>
        </a:p>
      </dgm:t>
    </dgm:pt>
    <dgm:pt modelId="{BF90A969-1AF6-444F-BE1B-B2EC58896246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pt-BR" sz="2800" dirty="0" smtClean="0">
            <a:solidFill>
              <a:schemeClr val="bg1"/>
            </a:solidFill>
          </a:endParaRPr>
        </a:p>
      </dgm:t>
    </dgm:pt>
    <dgm:pt modelId="{1858E25C-65F1-44C2-8DC3-DD3C4C3720E0}" type="parTrans" cxnId="{612C6894-454D-4D9D-8CA3-EAD4EC3953B6}">
      <dgm:prSet/>
      <dgm:spPr/>
      <dgm:t>
        <a:bodyPr/>
        <a:lstStyle/>
        <a:p>
          <a:endParaRPr lang="pt-BR"/>
        </a:p>
      </dgm:t>
    </dgm:pt>
    <dgm:pt modelId="{D4137D3A-5466-4649-82CF-CCC4AC781413}" type="sibTrans" cxnId="{612C6894-454D-4D9D-8CA3-EAD4EC3953B6}">
      <dgm:prSet/>
      <dgm:spPr/>
      <dgm:t>
        <a:bodyPr/>
        <a:lstStyle/>
        <a:p>
          <a:endParaRPr lang="pt-BR"/>
        </a:p>
      </dgm:t>
    </dgm:pt>
    <dgm:pt modelId="{250E0800-75DF-4809-8D70-16B322C54C33}" type="pres">
      <dgm:prSet presAssocID="{B5932714-213F-401A-A39C-9D439EBFCEAD}" presName="Name0" presStyleCnt="0">
        <dgm:presLayoutVars>
          <dgm:dir/>
          <dgm:resizeHandles val="exact"/>
        </dgm:presLayoutVars>
      </dgm:prSet>
      <dgm:spPr/>
    </dgm:pt>
    <dgm:pt modelId="{E5601EF0-D9EE-4199-91A7-72C1B4F14CDC}" type="pres">
      <dgm:prSet presAssocID="{B5932714-213F-401A-A39C-9D439EBFCEAD}" presName="fgShape" presStyleLbl="fgShp" presStyleIdx="0" presStyleCnt="1" custFlipVert="1" custScaleX="75386" custScaleY="49453" custLinFactNeighborY="33333"/>
      <dgm:spPr>
        <a:ln>
          <a:noFill/>
        </a:ln>
      </dgm:spPr>
    </dgm:pt>
    <dgm:pt modelId="{6141F9A0-311B-4D65-99E2-B66F5F9B3786}" type="pres">
      <dgm:prSet presAssocID="{B5932714-213F-401A-A39C-9D439EBFCEAD}" presName="linComp" presStyleCnt="0"/>
      <dgm:spPr/>
    </dgm:pt>
    <dgm:pt modelId="{1319227E-640A-4E02-ACAA-55285D356F55}" type="pres">
      <dgm:prSet presAssocID="{0AB18B60-0C88-4063-92D9-981C8CCEDF9B}" presName="compNode" presStyleCnt="0"/>
      <dgm:spPr/>
    </dgm:pt>
    <dgm:pt modelId="{2D812E4D-7A23-493B-BFE4-AB3A2D4A05D8}" type="pres">
      <dgm:prSet presAssocID="{0AB18B60-0C88-4063-92D9-981C8CCEDF9B}" presName="bkgdShape" presStyleLbl="node1" presStyleIdx="0" presStyleCnt="3"/>
      <dgm:spPr/>
      <dgm:t>
        <a:bodyPr/>
        <a:lstStyle/>
        <a:p>
          <a:endParaRPr lang="pt-BR"/>
        </a:p>
      </dgm:t>
    </dgm:pt>
    <dgm:pt modelId="{B00BC130-9F8A-461C-827F-8626727297CB}" type="pres">
      <dgm:prSet presAssocID="{0AB18B60-0C88-4063-92D9-981C8CCEDF9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178CB2-3D8C-4DA7-B190-D433B943A0BA}" type="pres">
      <dgm:prSet presAssocID="{0AB18B60-0C88-4063-92D9-981C8CCEDF9B}" presName="invisiNode" presStyleLbl="node1" presStyleIdx="0" presStyleCnt="3"/>
      <dgm:spPr/>
    </dgm:pt>
    <dgm:pt modelId="{ADDA3B2C-08E7-4826-96BF-E9D3555EA31B}" type="pres">
      <dgm:prSet presAssocID="{0AB18B60-0C88-4063-92D9-981C8CCEDF9B}" presName="imagNode" presStyleLbl="fgImgPlace1" presStyleIdx="0" presStyleCnt="3" custLinFactNeighborY="17718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CE19E5AF-19E0-4CEE-BA5D-5BF768B47C36}" type="pres">
      <dgm:prSet presAssocID="{D28E5F7E-C123-4189-8000-9647A7464F42}" presName="sibTrans" presStyleLbl="sibTrans2D1" presStyleIdx="0" presStyleCnt="0"/>
      <dgm:spPr/>
      <dgm:t>
        <a:bodyPr/>
        <a:lstStyle/>
        <a:p>
          <a:endParaRPr lang="pt-BR"/>
        </a:p>
      </dgm:t>
    </dgm:pt>
    <dgm:pt modelId="{950F54D5-C569-4282-93AE-3293031C13B9}" type="pres">
      <dgm:prSet presAssocID="{AF40B81D-BB40-4D64-96AD-89339FDB3F0A}" presName="compNode" presStyleCnt="0"/>
      <dgm:spPr/>
    </dgm:pt>
    <dgm:pt modelId="{C08F08FA-8692-4569-8B7B-F12B6CB33CA7}" type="pres">
      <dgm:prSet presAssocID="{AF40B81D-BB40-4D64-96AD-89339FDB3F0A}" presName="bkgdShape" presStyleLbl="node1" presStyleIdx="1" presStyleCnt="3"/>
      <dgm:spPr/>
      <dgm:t>
        <a:bodyPr/>
        <a:lstStyle/>
        <a:p>
          <a:endParaRPr lang="pt-BR"/>
        </a:p>
      </dgm:t>
    </dgm:pt>
    <dgm:pt modelId="{748EEC0E-FEA2-4821-8876-6973567E87E4}" type="pres">
      <dgm:prSet presAssocID="{AF40B81D-BB40-4D64-96AD-89339FDB3F0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1E0DF2-DDA7-43B1-B16F-E06D46ED9C47}" type="pres">
      <dgm:prSet presAssocID="{AF40B81D-BB40-4D64-96AD-89339FDB3F0A}" presName="invisiNode" presStyleLbl="node1" presStyleIdx="1" presStyleCnt="3"/>
      <dgm:spPr/>
    </dgm:pt>
    <dgm:pt modelId="{D42937E8-2291-4B83-9161-67C6F86CF91D}" type="pres">
      <dgm:prSet presAssocID="{AF40B81D-BB40-4D64-96AD-89339FDB3F0A}" presName="imagNode" presStyleLbl="fgImgPlace1" presStyleIdx="1" presStyleCnt="3" custLinFactNeighborY="17718"/>
      <dgm:spPr>
        <a:blipFill>
          <a:blip xmlns:r="http://schemas.openxmlformats.org/officeDocument/2006/relationships" r:embed="rId2"/>
          <a:stretch>
            <a:fillRect/>
          </a:stretch>
        </a:blipFill>
      </dgm:spPr>
    </dgm:pt>
    <dgm:pt modelId="{E0A1C9D6-A467-441C-B3CB-73407A2B1163}" type="pres">
      <dgm:prSet presAssocID="{A2BAC1A4-9EC3-45D6-A8C9-DA12D597DA45}" presName="sibTrans" presStyleLbl="sibTrans2D1" presStyleIdx="0" presStyleCnt="0"/>
      <dgm:spPr/>
      <dgm:t>
        <a:bodyPr/>
        <a:lstStyle/>
        <a:p>
          <a:endParaRPr lang="pt-BR"/>
        </a:p>
      </dgm:t>
    </dgm:pt>
    <dgm:pt modelId="{3C44F136-59F0-4748-85D5-070148BA8E33}" type="pres">
      <dgm:prSet presAssocID="{BF90A969-1AF6-444F-BE1B-B2EC58896246}" presName="compNode" presStyleCnt="0"/>
      <dgm:spPr/>
    </dgm:pt>
    <dgm:pt modelId="{B26E41D1-9455-49A1-B9B7-69AE888D342C}" type="pres">
      <dgm:prSet presAssocID="{BF90A969-1AF6-444F-BE1B-B2EC58896246}" presName="bkgdShape" presStyleLbl="node1" presStyleIdx="2" presStyleCnt="3"/>
      <dgm:spPr/>
      <dgm:t>
        <a:bodyPr/>
        <a:lstStyle/>
        <a:p>
          <a:endParaRPr lang="pt-BR"/>
        </a:p>
      </dgm:t>
    </dgm:pt>
    <dgm:pt modelId="{504E1E7E-1B83-4F99-83AD-7F387E6DDDD6}" type="pres">
      <dgm:prSet presAssocID="{BF90A969-1AF6-444F-BE1B-B2EC5889624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AA5B8B-6C2A-407E-902C-3E20C5A3BCFE}" type="pres">
      <dgm:prSet presAssocID="{BF90A969-1AF6-444F-BE1B-B2EC58896246}" presName="invisiNode" presStyleLbl="node1" presStyleIdx="2" presStyleCnt="3"/>
      <dgm:spPr/>
    </dgm:pt>
    <dgm:pt modelId="{312EDD81-A1B5-4F64-9984-6E03FA50416C}" type="pres">
      <dgm:prSet presAssocID="{BF90A969-1AF6-444F-BE1B-B2EC58896246}" presName="imagNode" presStyleLbl="fgImgPlace1" presStyleIdx="2" presStyleCnt="3" custLinFactNeighborY="17718"/>
      <dgm:spPr>
        <a:blipFill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52BDA4A-E7A3-4F8F-B0ED-89BF38E20A17}" srcId="{B5932714-213F-401A-A39C-9D439EBFCEAD}" destId="{0AB18B60-0C88-4063-92D9-981C8CCEDF9B}" srcOrd="0" destOrd="0" parTransId="{FDEAD994-EBD0-463D-9383-9C1CEE889E63}" sibTransId="{D28E5F7E-C123-4189-8000-9647A7464F42}"/>
    <dgm:cxn modelId="{41251A26-33F4-4852-BDF3-85C326170199}" type="presOf" srcId="{0AB18B60-0C88-4063-92D9-981C8CCEDF9B}" destId="{B00BC130-9F8A-461C-827F-8626727297CB}" srcOrd="1" destOrd="0" presId="urn:microsoft.com/office/officeart/2005/8/layout/hList7"/>
    <dgm:cxn modelId="{BD7931E0-B9EF-4079-85D9-36202FB1BD5C}" type="presOf" srcId="{AF40B81D-BB40-4D64-96AD-89339FDB3F0A}" destId="{C08F08FA-8692-4569-8B7B-F12B6CB33CA7}" srcOrd="0" destOrd="0" presId="urn:microsoft.com/office/officeart/2005/8/layout/hList7"/>
    <dgm:cxn modelId="{F91F0F5F-9BE1-4A68-9739-3893159CB058}" type="presOf" srcId="{AF40B81D-BB40-4D64-96AD-89339FDB3F0A}" destId="{748EEC0E-FEA2-4821-8876-6973567E87E4}" srcOrd="1" destOrd="0" presId="urn:microsoft.com/office/officeart/2005/8/layout/hList7"/>
    <dgm:cxn modelId="{846FDE74-1D58-435B-BB47-E1B6D6E560AF}" type="presOf" srcId="{D28E5F7E-C123-4189-8000-9647A7464F42}" destId="{CE19E5AF-19E0-4CEE-BA5D-5BF768B47C36}" srcOrd="0" destOrd="0" presId="urn:microsoft.com/office/officeart/2005/8/layout/hList7"/>
    <dgm:cxn modelId="{8C2958EB-99CC-4D51-BD26-9E07C2C27654}" type="presOf" srcId="{B5932714-213F-401A-A39C-9D439EBFCEAD}" destId="{250E0800-75DF-4809-8D70-16B322C54C33}" srcOrd="0" destOrd="0" presId="urn:microsoft.com/office/officeart/2005/8/layout/hList7"/>
    <dgm:cxn modelId="{914EAA7D-DEB4-4C28-BA0D-93F428971AB6}" srcId="{B5932714-213F-401A-A39C-9D439EBFCEAD}" destId="{AF40B81D-BB40-4D64-96AD-89339FDB3F0A}" srcOrd="1" destOrd="0" parTransId="{063877A9-EBFE-44F9-A59A-30C065677337}" sibTransId="{A2BAC1A4-9EC3-45D6-A8C9-DA12D597DA45}"/>
    <dgm:cxn modelId="{FE3E5BDA-49EB-494F-8D84-45331930E7EE}" type="presOf" srcId="{A2BAC1A4-9EC3-45D6-A8C9-DA12D597DA45}" destId="{E0A1C9D6-A467-441C-B3CB-73407A2B1163}" srcOrd="0" destOrd="0" presId="urn:microsoft.com/office/officeart/2005/8/layout/hList7"/>
    <dgm:cxn modelId="{84AD2447-7496-4A0C-A58E-215D6B547193}" type="presOf" srcId="{BF90A969-1AF6-444F-BE1B-B2EC58896246}" destId="{504E1E7E-1B83-4F99-83AD-7F387E6DDDD6}" srcOrd="1" destOrd="0" presId="urn:microsoft.com/office/officeart/2005/8/layout/hList7"/>
    <dgm:cxn modelId="{612C6894-454D-4D9D-8CA3-EAD4EC3953B6}" srcId="{B5932714-213F-401A-A39C-9D439EBFCEAD}" destId="{BF90A969-1AF6-444F-BE1B-B2EC58896246}" srcOrd="2" destOrd="0" parTransId="{1858E25C-65F1-44C2-8DC3-DD3C4C3720E0}" sibTransId="{D4137D3A-5466-4649-82CF-CCC4AC781413}"/>
    <dgm:cxn modelId="{EB9B27FB-1A88-450B-9F1B-3BAD5F176628}" type="presOf" srcId="{0AB18B60-0C88-4063-92D9-981C8CCEDF9B}" destId="{2D812E4D-7A23-493B-BFE4-AB3A2D4A05D8}" srcOrd="0" destOrd="0" presId="urn:microsoft.com/office/officeart/2005/8/layout/hList7"/>
    <dgm:cxn modelId="{E4134DE0-774B-44EC-8007-683A9DC64CE0}" type="presOf" srcId="{BF90A969-1AF6-444F-BE1B-B2EC58896246}" destId="{B26E41D1-9455-49A1-B9B7-69AE888D342C}" srcOrd="0" destOrd="0" presId="urn:microsoft.com/office/officeart/2005/8/layout/hList7"/>
    <dgm:cxn modelId="{B60AE766-C6B9-4D27-B3EF-A51E4676897A}" type="presParOf" srcId="{250E0800-75DF-4809-8D70-16B322C54C33}" destId="{E5601EF0-D9EE-4199-91A7-72C1B4F14CDC}" srcOrd="0" destOrd="0" presId="urn:microsoft.com/office/officeart/2005/8/layout/hList7"/>
    <dgm:cxn modelId="{8FC3B1EB-AAFC-408E-A228-79BF74A4AF4E}" type="presParOf" srcId="{250E0800-75DF-4809-8D70-16B322C54C33}" destId="{6141F9A0-311B-4D65-99E2-B66F5F9B3786}" srcOrd="1" destOrd="0" presId="urn:microsoft.com/office/officeart/2005/8/layout/hList7"/>
    <dgm:cxn modelId="{B160D9BC-C728-4235-BA83-AD902D8A8B0F}" type="presParOf" srcId="{6141F9A0-311B-4D65-99E2-B66F5F9B3786}" destId="{1319227E-640A-4E02-ACAA-55285D356F55}" srcOrd="0" destOrd="0" presId="urn:microsoft.com/office/officeart/2005/8/layout/hList7"/>
    <dgm:cxn modelId="{D7439B7E-C088-4989-A8DA-CE740F5519B5}" type="presParOf" srcId="{1319227E-640A-4E02-ACAA-55285D356F55}" destId="{2D812E4D-7A23-493B-BFE4-AB3A2D4A05D8}" srcOrd="0" destOrd="0" presId="urn:microsoft.com/office/officeart/2005/8/layout/hList7"/>
    <dgm:cxn modelId="{0CDB3C86-2F14-47F1-996F-538517102D80}" type="presParOf" srcId="{1319227E-640A-4E02-ACAA-55285D356F55}" destId="{B00BC130-9F8A-461C-827F-8626727297CB}" srcOrd="1" destOrd="0" presId="urn:microsoft.com/office/officeart/2005/8/layout/hList7"/>
    <dgm:cxn modelId="{3C923420-B577-4C79-B40E-C6C6AB804117}" type="presParOf" srcId="{1319227E-640A-4E02-ACAA-55285D356F55}" destId="{E8178CB2-3D8C-4DA7-B190-D433B943A0BA}" srcOrd="2" destOrd="0" presId="urn:microsoft.com/office/officeart/2005/8/layout/hList7"/>
    <dgm:cxn modelId="{82EB6B4C-D7FC-4FE8-83EF-F809BE6AECEA}" type="presParOf" srcId="{1319227E-640A-4E02-ACAA-55285D356F55}" destId="{ADDA3B2C-08E7-4826-96BF-E9D3555EA31B}" srcOrd="3" destOrd="0" presId="urn:microsoft.com/office/officeart/2005/8/layout/hList7"/>
    <dgm:cxn modelId="{EE6B81EA-834D-440B-A253-E7DB114A6D66}" type="presParOf" srcId="{6141F9A0-311B-4D65-99E2-B66F5F9B3786}" destId="{CE19E5AF-19E0-4CEE-BA5D-5BF768B47C36}" srcOrd="1" destOrd="0" presId="urn:microsoft.com/office/officeart/2005/8/layout/hList7"/>
    <dgm:cxn modelId="{2CF1CFA2-0E84-4A5C-A83C-1264CC8F1D88}" type="presParOf" srcId="{6141F9A0-311B-4D65-99E2-B66F5F9B3786}" destId="{950F54D5-C569-4282-93AE-3293031C13B9}" srcOrd="2" destOrd="0" presId="urn:microsoft.com/office/officeart/2005/8/layout/hList7"/>
    <dgm:cxn modelId="{7495EC5D-A60F-442B-890B-A82AEB84FDD3}" type="presParOf" srcId="{950F54D5-C569-4282-93AE-3293031C13B9}" destId="{C08F08FA-8692-4569-8B7B-F12B6CB33CA7}" srcOrd="0" destOrd="0" presId="urn:microsoft.com/office/officeart/2005/8/layout/hList7"/>
    <dgm:cxn modelId="{6A94E5D3-3DBC-43A3-95B9-585E6271852E}" type="presParOf" srcId="{950F54D5-C569-4282-93AE-3293031C13B9}" destId="{748EEC0E-FEA2-4821-8876-6973567E87E4}" srcOrd="1" destOrd="0" presId="urn:microsoft.com/office/officeart/2005/8/layout/hList7"/>
    <dgm:cxn modelId="{29DCE12E-66B0-446B-BE92-8483C373B1DA}" type="presParOf" srcId="{950F54D5-C569-4282-93AE-3293031C13B9}" destId="{D31E0DF2-DDA7-43B1-B16F-E06D46ED9C47}" srcOrd="2" destOrd="0" presId="urn:microsoft.com/office/officeart/2005/8/layout/hList7"/>
    <dgm:cxn modelId="{97451532-01AD-4A06-888F-87C4B41AAF6C}" type="presParOf" srcId="{950F54D5-C569-4282-93AE-3293031C13B9}" destId="{D42937E8-2291-4B83-9161-67C6F86CF91D}" srcOrd="3" destOrd="0" presId="urn:microsoft.com/office/officeart/2005/8/layout/hList7"/>
    <dgm:cxn modelId="{7C3B7CCA-8E6C-4719-BD96-0B613A251DD3}" type="presParOf" srcId="{6141F9A0-311B-4D65-99E2-B66F5F9B3786}" destId="{E0A1C9D6-A467-441C-B3CB-73407A2B1163}" srcOrd="3" destOrd="0" presId="urn:microsoft.com/office/officeart/2005/8/layout/hList7"/>
    <dgm:cxn modelId="{2A5E7BFB-547E-4F1B-B89D-582B14FAEAE4}" type="presParOf" srcId="{6141F9A0-311B-4D65-99E2-B66F5F9B3786}" destId="{3C44F136-59F0-4748-85D5-070148BA8E33}" srcOrd="4" destOrd="0" presId="urn:microsoft.com/office/officeart/2005/8/layout/hList7"/>
    <dgm:cxn modelId="{E486632F-88F5-4D15-B6A1-80885AB0F8FE}" type="presParOf" srcId="{3C44F136-59F0-4748-85D5-070148BA8E33}" destId="{B26E41D1-9455-49A1-B9B7-69AE888D342C}" srcOrd="0" destOrd="0" presId="urn:microsoft.com/office/officeart/2005/8/layout/hList7"/>
    <dgm:cxn modelId="{96533D0A-01B5-49AD-BF92-8B85474ECC2E}" type="presParOf" srcId="{3C44F136-59F0-4748-85D5-070148BA8E33}" destId="{504E1E7E-1B83-4F99-83AD-7F387E6DDDD6}" srcOrd="1" destOrd="0" presId="urn:microsoft.com/office/officeart/2005/8/layout/hList7"/>
    <dgm:cxn modelId="{83153FF8-7835-43EA-91BD-B09B9921A1CF}" type="presParOf" srcId="{3C44F136-59F0-4748-85D5-070148BA8E33}" destId="{89AA5B8B-6C2A-407E-902C-3E20C5A3BCFE}" srcOrd="2" destOrd="0" presId="urn:microsoft.com/office/officeart/2005/8/layout/hList7"/>
    <dgm:cxn modelId="{AEA8C641-0945-407E-B424-59A9290B86D6}" type="presParOf" srcId="{3C44F136-59F0-4748-85D5-070148BA8E33}" destId="{312EDD81-A1B5-4F64-9984-6E03FA50416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12E4D-7A23-493B-BFE4-AB3A2D4A05D8}">
      <dsp:nvSpPr>
        <dsp:cNvPr id="0" name=""/>
        <dsp:cNvSpPr/>
      </dsp:nvSpPr>
      <dsp:spPr>
        <a:xfrm>
          <a:off x="1874" y="0"/>
          <a:ext cx="2916745" cy="43362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 dirty="0"/>
        </a:p>
      </dsp:txBody>
      <dsp:txXfrm>
        <a:off x="1874" y="1734502"/>
        <a:ext cx="2916745" cy="1734502"/>
      </dsp:txXfrm>
    </dsp:sp>
    <dsp:sp modelId="{ADDA3B2C-08E7-4826-96BF-E9D3555EA31B}">
      <dsp:nvSpPr>
        <dsp:cNvPr id="0" name=""/>
        <dsp:cNvSpPr/>
      </dsp:nvSpPr>
      <dsp:spPr>
        <a:xfrm>
          <a:off x="738261" y="516018"/>
          <a:ext cx="1443973" cy="1443973"/>
        </a:xfrm>
        <a:prstGeom prst="ellipse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F08FA-8692-4569-8B7B-F12B6CB33CA7}">
      <dsp:nvSpPr>
        <dsp:cNvPr id="0" name=""/>
        <dsp:cNvSpPr/>
      </dsp:nvSpPr>
      <dsp:spPr>
        <a:xfrm>
          <a:off x="3006123" y="0"/>
          <a:ext cx="2916745" cy="43362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 dirty="0" smtClean="0"/>
        </a:p>
      </dsp:txBody>
      <dsp:txXfrm>
        <a:off x="3006123" y="1734502"/>
        <a:ext cx="2916745" cy="1734502"/>
      </dsp:txXfrm>
    </dsp:sp>
    <dsp:sp modelId="{D42937E8-2291-4B83-9161-67C6F86CF91D}">
      <dsp:nvSpPr>
        <dsp:cNvPr id="0" name=""/>
        <dsp:cNvSpPr/>
      </dsp:nvSpPr>
      <dsp:spPr>
        <a:xfrm>
          <a:off x="3742509" y="516018"/>
          <a:ext cx="1443973" cy="1443973"/>
        </a:xfrm>
        <a:prstGeom prst="ellipse">
          <a:avLst/>
        </a:prstGeom>
        <a:blipFill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E41D1-9455-49A1-B9B7-69AE888D342C}">
      <dsp:nvSpPr>
        <dsp:cNvPr id="0" name=""/>
        <dsp:cNvSpPr/>
      </dsp:nvSpPr>
      <dsp:spPr>
        <a:xfrm>
          <a:off x="6010371" y="0"/>
          <a:ext cx="2916745" cy="43362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 dirty="0" smtClean="0">
            <a:solidFill>
              <a:schemeClr val="bg1"/>
            </a:solidFill>
          </a:endParaRPr>
        </a:p>
      </dsp:txBody>
      <dsp:txXfrm>
        <a:off x="6010371" y="1734502"/>
        <a:ext cx="2916745" cy="1734502"/>
      </dsp:txXfrm>
    </dsp:sp>
    <dsp:sp modelId="{312EDD81-A1B5-4F64-9984-6E03FA50416C}">
      <dsp:nvSpPr>
        <dsp:cNvPr id="0" name=""/>
        <dsp:cNvSpPr/>
      </dsp:nvSpPr>
      <dsp:spPr>
        <a:xfrm>
          <a:off x="6746757" y="516018"/>
          <a:ext cx="1443973" cy="1443973"/>
        </a:xfrm>
        <a:prstGeom prst="ellipse">
          <a:avLst/>
        </a:prstGeom>
        <a:blipFill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01EF0-D9EE-4199-91A7-72C1B4F14CDC}">
      <dsp:nvSpPr>
        <dsp:cNvPr id="0" name=""/>
        <dsp:cNvSpPr/>
      </dsp:nvSpPr>
      <dsp:spPr>
        <a:xfrm flipV="1">
          <a:off x="1368139" y="3850203"/>
          <a:ext cx="6192713" cy="32166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3445" y="306522"/>
            <a:ext cx="77489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UNIVERSIDADE ABERTA DO </a:t>
            </a:r>
            <a:r>
              <a:rPr lang="pt-BR" sz="2000" b="1" dirty="0" smtClean="0"/>
              <a:t>SUS. UNIVERSIDADE </a:t>
            </a:r>
            <a:r>
              <a:rPr lang="pt-BR" sz="2000" b="1" dirty="0"/>
              <a:t>FEDERAL DE PELOTAS</a:t>
            </a:r>
          </a:p>
          <a:p>
            <a:pPr algn="ctr"/>
            <a:r>
              <a:rPr lang="pt-BR" b="1" dirty="0"/>
              <a:t>Especialização em Saúde da Família</a:t>
            </a:r>
          </a:p>
          <a:p>
            <a:pPr algn="ctr"/>
            <a:r>
              <a:rPr lang="pt-BR" b="1" dirty="0"/>
              <a:t>Modalidade a Distância</a:t>
            </a:r>
          </a:p>
          <a:p>
            <a:pPr algn="ctr"/>
            <a:r>
              <a:rPr lang="pt-BR" b="1" dirty="0"/>
              <a:t>Turma nº 7</a:t>
            </a: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915816" y="5517232"/>
            <a:ext cx="6228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800" b="1" dirty="0" smtClean="0"/>
              <a:t>Especializando: </a:t>
            </a:r>
            <a:r>
              <a:rPr lang="pt-BR" sz="2800" dirty="0" err="1" smtClean="0"/>
              <a:t>Georkis</a:t>
            </a:r>
            <a:r>
              <a:rPr lang="pt-BR" sz="2800" dirty="0" smtClean="0"/>
              <a:t> Martínez García</a:t>
            </a:r>
            <a:endParaRPr lang="pt-BR" sz="2800" dirty="0"/>
          </a:p>
          <a:p>
            <a:pPr algn="r"/>
            <a:r>
              <a:rPr lang="pt-BR" sz="2800" b="1" dirty="0"/>
              <a:t>Orientador: </a:t>
            </a:r>
            <a:r>
              <a:rPr lang="pt-BR" sz="2800" dirty="0" err="1"/>
              <a:t>Francieli</a:t>
            </a:r>
            <a:r>
              <a:rPr lang="pt-BR" sz="2800" dirty="0"/>
              <a:t> Cristina </a:t>
            </a:r>
            <a:r>
              <a:rPr lang="pt-BR" sz="2800" dirty="0" err="1"/>
              <a:t>Sponchiado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63445" y="1791975"/>
            <a:ext cx="897305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800" b="1" dirty="0"/>
          </a:p>
          <a:p>
            <a:pPr algn="ctr"/>
            <a:endParaRPr lang="pt-BR" sz="2800" b="1" dirty="0"/>
          </a:p>
          <a:p>
            <a:pPr algn="ctr"/>
            <a:r>
              <a:rPr lang="pt-BR" sz="3200" b="1" dirty="0"/>
              <a:t>Melhoria da atenção </a:t>
            </a:r>
            <a:r>
              <a:rPr lang="pt-BR" sz="3200" b="1" dirty="0" smtClean="0"/>
              <a:t>aos hipertensos e/ou diabéticos  na ESF </a:t>
            </a:r>
            <a:r>
              <a:rPr lang="pt-BR" sz="3200" b="1" dirty="0" err="1" smtClean="0"/>
              <a:t>Euvenice</a:t>
            </a:r>
            <a:r>
              <a:rPr lang="pt-BR" sz="3200" b="1" dirty="0" smtClean="0"/>
              <a:t> </a:t>
            </a:r>
            <a:r>
              <a:rPr lang="pt-BR" sz="3200" b="1" dirty="0"/>
              <a:t>Alves Batista</a:t>
            </a:r>
            <a:r>
              <a:rPr lang="pt-BR" sz="3200" b="1" dirty="0" smtClean="0"/>
              <a:t>, </a:t>
            </a:r>
            <a:r>
              <a:rPr lang="pt-BR" sz="3200" b="1" dirty="0"/>
              <a:t>Município Cristalândia do Piauí/PI.</a:t>
            </a:r>
          </a:p>
          <a:p>
            <a:r>
              <a:rPr lang="pt-BR" sz="2800" b="1" dirty="0"/>
              <a:t>                                                        </a:t>
            </a:r>
          </a:p>
          <a:p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9113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3086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419872" y="5373216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Proporção de hipertensos com o exame clínico em </a:t>
            </a:r>
            <a:r>
              <a:rPr lang="pt-BR" sz="2400" dirty="0" smtClean="0"/>
              <a:t>dia. 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7504" y="2204864"/>
            <a:ext cx="4061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/>
              <a:t>Meta 3:</a:t>
            </a:r>
            <a:r>
              <a:rPr lang="pt-BR" sz="2400" b="1" dirty="0"/>
              <a:t> Realizar </a:t>
            </a:r>
            <a:r>
              <a:rPr lang="pt-BR" sz="2400" b="1" dirty="0" smtClean="0"/>
              <a:t>exame</a:t>
            </a:r>
          </a:p>
          <a:p>
            <a:r>
              <a:rPr lang="pt-BR" sz="2400" b="1" dirty="0" smtClean="0"/>
              <a:t>clinico </a:t>
            </a:r>
            <a:r>
              <a:rPr lang="pt-BR" sz="2400" b="1" dirty="0"/>
              <a:t>apropriado em </a:t>
            </a:r>
            <a:endParaRPr lang="pt-BR" sz="2400" b="1" dirty="0" smtClean="0"/>
          </a:p>
          <a:p>
            <a:r>
              <a:rPr lang="pt-BR" sz="2400" b="1" dirty="0" smtClean="0"/>
              <a:t>100</a:t>
            </a:r>
            <a:r>
              <a:rPr lang="pt-BR" sz="2400" b="1" dirty="0"/>
              <a:t>% dos hipertensos.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347349" y="4920918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Mês 1                   </a:t>
            </a:r>
            <a:r>
              <a:rPr lang="pt-BR" sz="2000" dirty="0"/>
              <a:t>Mês </a:t>
            </a:r>
            <a:r>
              <a:rPr lang="pt-BR" sz="2000" dirty="0" smtClean="0"/>
              <a:t>2                   </a:t>
            </a:r>
            <a:r>
              <a:rPr lang="pt-BR" sz="2000" dirty="0"/>
              <a:t>Mês 3</a:t>
            </a:r>
          </a:p>
        </p:txBody>
      </p:sp>
      <p:sp>
        <p:nvSpPr>
          <p:cNvPr id="9" name="Retângulo 8"/>
          <p:cNvSpPr/>
          <p:nvPr/>
        </p:nvSpPr>
        <p:spPr>
          <a:xfrm>
            <a:off x="7524328" y="1916831"/>
            <a:ext cx="1152128" cy="305198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940152" y="2065867"/>
            <a:ext cx="1152128" cy="29029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4283968" y="3645024"/>
            <a:ext cx="1152128" cy="132379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971600" y="817548"/>
            <a:ext cx="81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Melhorar a qualidade da atenção a hipertensos e/ou diabéticos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sp>
        <p:nvSpPr>
          <p:cNvPr id="15" name="Retângulo 14"/>
          <p:cNvSpPr/>
          <p:nvPr/>
        </p:nvSpPr>
        <p:spPr>
          <a:xfrm>
            <a:off x="35496" y="332656"/>
            <a:ext cx="27339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bg1">
                    <a:lumMod val="75000"/>
                  </a:schemeClr>
                </a:solidFill>
              </a:rPr>
              <a:t>Objetivo </a:t>
            </a:r>
            <a:r>
              <a:rPr lang="pt-BR" sz="4400" b="1" dirty="0" smtClean="0">
                <a:solidFill>
                  <a:schemeClr val="bg1">
                    <a:lumMod val="75000"/>
                  </a:schemeClr>
                </a:solidFill>
              </a:rPr>
              <a:t>2 </a:t>
            </a:r>
            <a:endParaRPr lang="pt-BR" sz="4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940152" y="2132856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(n= 136)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940152" y="159918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95,8 %</a:t>
            </a:r>
            <a:endParaRPr lang="pt-BR" sz="24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283968" y="375942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(n= 35)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283968" y="318335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43,2 %</a:t>
            </a:r>
            <a:endParaRPr lang="pt-BR" sz="2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524328" y="2132856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(n= 142)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524328" y="148478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100 %</a:t>
            </a:r>
            <a:endParaRPr lang="pt-BR" sz="2400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539552" y="608458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ESF 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Euvenice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 Alves Batista. Cristalândia do Piauí/PI, 2014-15.</a:t>
            </a:r>
          </a:p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Fonte: Planilha de coleta de dados HAS e DM da UNASUS/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UFPel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77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3086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528391" y="5314721"/>
            <a:ext cx="5499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Proporção de diabéticos com o exame clínico em </a:t>
            </a:r>
            <a:r>
              <a:rPr lang="pt-BR" sz="2400" dirty="0" smtClean="0"/>
              <a:t>dia. 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7504" y="2204864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/>
              <a:t>Meta 4:</a:t>
            </a:r>
            <a:r>
              <a:rPr lang="pt-BR" sz="2400" b="1" dirty="0"/>
              <a:t> Realizar exame clinico apropriado em </a:t>
            </a:r>
            <a:endParaRPr lang="pt-BR" sz="2400" b="1" dirty="0" smtClean="0"/>
          </a:p>
          <a:p>
            <a:r>
              <a:rPr lang="pt-BR" sz="2400" b="1" dirty="0" smtClean="0"/>
              <a:t>100</a:t>
            </a:r>
            <a:r>
              <a:rPr lang="pt-BR" sz="2400" b="1" dirty="0"/>
              <a:t>% dos diabéticos.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347349" y="4920918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Mês 1                   </a:t>
            </a:r>
            <a:r>
              <a:rPr lang="pt-BR" sz="2000" dirty="0"/>
              <a:t>Mês </a:t>
            </a:r>
            <a:r>
              <a:rPr lang="pt-BR" sz="2000" dirty="0" smtClean="0"/>
              <a:t>2                   </a:t>
            </a:r>
            <a:r>
              <a:rPr lang="pt-BR" sz="2000" dirty="0"/>
              <a:t>Mês 3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524328" y="1916831"/>
            <a:ext cx="1152128" cy="305198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596336" y="2132856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(n= 30)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940152" y="1916832"/>
            <a:ext cx="1152128" cy="305198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4283968" y="3645024"/>
            <a:ext cx="1152128" cy="132379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971600" y="817548"/>
            <a:ext cx="81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Melhorar a qualidade da atenção a hipertensos e/ou diabéticos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sp>
        <p:nvSpPr>
          <p:cNvPr id="18" name="Retângulo 17"/>
          <p:cNvSpPr/>
          <p:nvPr/>
        </p:nvSpPr>
        <p:spPr>
          <a:xfrm>
            <a:off x="35496" y="332656"/>
            <a:ext cx="27339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bg1">
                    <a:lumMod val="75000"/>
                  </a:schemeClr>
                </a:solidFill>
              </a:rPr>
              <a:t>Objetivo </a:t>
            </a:r>
            <a:r>
              <a:rPr lang="pt-BR" sz="4400" b="1" dirty="0" smtClean="0">
                <a:solidFill>
                  <a:schemeClr val="bg1">
                    <a:lumMod val="75000"/>
                  </a:schemeClr>
                </a:solidFill>
              </a:rPr>
              <a:t>2 </a:t>
            </a:r>
            <a:endParaRPr lang="pt-BR" sz="4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940152" y="2189475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(n= 30)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283968" y="3790201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(n= 08)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60232" y="148478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100 %</a:t>
            </a:r>
            <a:endParaRPr lang="pt-BR" sz="2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283968" y="318335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42,1 %</a:t>
            </a:r>
            <a:endParaRPr lang="pt-BR" sz="24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39552" y="608458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ESF 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Euvenice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 Alves Batista. Cristalândia do Piauí/PI, 2014-15.</a:t>
            </a:r>
          </a:p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Fonte: Planilha de coleta de dados HAS e DM da UNASUS/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UFPel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25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3086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491880" y="5321028"/>
            <a:ext cx="5535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Proporção de hipertensos com os exames complementares em </a:t>
            </a:r>
            <a:r>
              <a:rPr lang="pt-BR" sz="2400" dirty="0" smtClean="0"/>
              <a:t>dia. 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7504" y="2204864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/>
              <a:t>Meta </a:t>
            </a:r>
            <a:r>
              <a:rPr lang="pt-BR" sz="2400" b="1" u="sng" dirty="0" smtClean="0"/>
              <a:t>5 </a:t>
            </a:r>
            <a:r>
              <a:rPr lang="pt-BR" sz="2400" b="1" dirty="0" smtClean="0"/>
              <a:t>-</a:t>
            </a:r>
            <a:r>
              <a:rPr lang="pt-BR" sz="2400" b="1" dirty="0"/>
              <a:t>Garantir a </a:t>
            </a:r>
            <a:r>
              <a:rPr lang="pt-BR" sz="2400" b="1" dirty="0" smtClean="0"/>
              <a:t>100</a:t>
            </a:r>
            <a:r>
              <a:rPr lang="pt-BR" sz="2400" b="1" dirty="0"/>
              <a:t>% </a:t>
            </a:r>
            <a:r>
              <a:rPr lang="pt-BR" sz="2400" b="1" dirty="0" smtClean="0"/>
              <a:t>dos </a:t>
            </a:r>
            <a:r>
              <a:rPr lang="pt-BR" sz="2400" b="1" dirty="0"/>
              <a:t>hipertensos a realização dos exames complementares em dia de acordo com o protocolo.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347349" y="4920918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Mês 1                   </a:t>
            </a:r>
            <a:r>
              <a:rPr lang="pt-BR" sz="2000" dirty="0"/>
              <a:t>Mês </a:t>
            </a:r>
            <a:r>
              <a:rPr lang="pt-BR" sz="2000" dirty="0" smtClean="0"/>
              <a:t>2                   </a:t>
            </a:r>
            <a:r>
              <a:rPr lang="pt-BR" sz="2000" dirty="0"/>
              <a:t>Mês 3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7524328" y="1916831"/>
            <a:ext cx="1152128" cy="305198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7524328" y="2132856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(n= 142)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940152" y="2420887"/>
            <a:ext cx="1152128" cy="254792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4283968" y="3976778"/>
            <a:ext cx="1152128" cy="9920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971600" y="817548"/>
            <a:ext cx="81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Melhorar a qualidade da atenção a hipertensos e/ou diabéticos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sp>
        <p:nvSpPr>
          <p:cNvPr id="19" name="Retângulo 18"/>
          <p:cNvSpPr/>
          <p:nvPr/>
        </p:nvSpPr>
        <p:spPr>
          <a:xfrm>
            <a:off x="35496" y="332656"/>
            <a:ext cx="27339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bg1">
                    <a:lumMod val="75000"/>
                  </a:schemeClr>
                </a:solidFill>
              </a:rPr>
              <a:t>Objetivo </a:t>
            </a:r>
            <a:r>
              <a:rPr lang="pt-BR" sz="4400" b="1" dirty="0" smtClean="0">
                <a:solidFill>
                  <a:schemeClr val="bg1">
                    <a:lumMod val="75000"/>
                  </a:schemeClr>
                </a:solidFill>
              </a:rPr>
              <a:t>2 </a:t>
            </a:r>
            <a:endParaRPr lang="pt-BR" sz="4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940152" y="2638073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(n= 119)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940152" y="199000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83,3 %</a:t>
            </a:r>
            <a:endParaRPr lang="pt-BR" sz="24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283968" y="411946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(n= 26)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283968" y="354339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32,1 %</a:t>
            </a:r>
            <a:endParaRPr lang="pt-BR" sz="2400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7524328" y="148478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100 %</a:t>
            </a:r>
            <a:endParaRPr lang="pt-BR" sz="2400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539552" y="608458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ESF 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Euvenice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 Alves Batista. Cristalândia do Piauí/PI, 2014-15.</a:t>
            </a:r>
          </a:p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Fonte: Planilha de coleta de dados HAS e DM da UNASUS/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UFPel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28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3086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491880" y="5301208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Proporção de diabéticos com os exames complementares em </a:t>
            </a:r>
            <a:r>
              <a:rPr lang="pt-BR" sz="2400" dirty="0" smtClean="0"/>
              <a:t>dia. 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7504" y="2204864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/>
              <a:t>Meta </a:t>
            </a:r>
            <a:r>
              <a:rPr lang="pt-BR" sz="2400" b="1" u="sng" dirty="0" smtClean="0"/>
              <a:t>6 - </a:t>
            </a:r>
            <a:r>
              <a:rPr lang="pt-BR" sz="2400" b="1" dirty="0" smtClean="0"/>
              <a:t>Garantir </a:t>
            </a:r>
            <a:r>
              <a:rPr lang="pt-BR" sz="2400" b="1" dirty="0"/>
              <a:t>a 100% dos diabéticos a realização dos exames complementares em dia de acordo com o protocolo.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347349" y="4920918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Mês 1                   </a:t>
            </a:r>
            <a:r>
              <a:rPr lang="pt-BR" sz="2000" dirty="0"/>
              <a:t>Mês </a:t>
            </a:r>
            <a:r>
              <a:rPr lang="pt-BR" sz="2000" dirty="0" smtClean="0"/>
              <a:t>2                   </a:t>
            </a:r>
            <a:r>
              <a:rPr lang="pt-BR" sz="2000" dirty="0"/>
              <a:t>Mês 3</a:t>
            </a:r>
          </a:p>
        </p:txBody>
      </p:sp>
      <p:sp>
        <p:nvSpPr>
          <p:cNvPr id="8" name="Retângulo 7"/>
          <p:cNvSpPr/>
          <p:nvPr/>
        </p:nvSpPr>
        <p:spPr>
          <a:xfrm>
            <a:off x="7524328" y="1916831"/>
            <a:ext cx="1152128" cy="305198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596336" y="2132856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(n= 30)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940152" y="2204864"/>
            <a:ext cx="1152128" cy="276395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283968" y="4306919"/>
            <a:ext cx="1152128" cy="6618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971600" y="817548"/>
            <a:ext cx="81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Melhorar a qualidade da atenção a hipertensos e/ou diabéticos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sp>
        <p:nvSpPr>
          <p:cNvPr id="15" name="Retângulo 14"/>
          <p:cNvSpPr/>
          <p:nvPr/>
        </p:nvSpPr>
        <p:spPr>
          <a:xfrm>
            <a:off x="35496" y="332656"/>
            <a:ext cx="27339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bg1">
                    <a:lumMod val="75000"/>
                  </a:schemeClr>
                </a:solidFill>
              </a:rPr>
              <a:t>Objetivo </a:t>
            </a:r>
            <a:r>
              <a:rPr lang="pt-BR" sz="4400" b="1" dirty="0" smtClean="0">
                <a:solidFill>
                  <a:schemeClr val="bg1">
                    <a:lumMod val="75000"/>
                  </a:schemeClr>
                </a:solidFill>
              </a:rPr>
              <a:t>2 </a:t>
            </a:r>
            <a:endParaRPr lang="pt-BR" sz="4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940152" y="2189475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(n= 27)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283968" y="4438273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(n= 04)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868144" y="181520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90 %</a:t>
            </a:r>
            <a:endParaRPr lang="pt-BR" sz="24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283968" y="383143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21,1 %</a:t>
            </a:r>
            <a:endParaRPr lang="pt-BR" sz="24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7452320" y="148478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100 %</a:t>
            </a:r>
            <a:endParaRPr lang="pt-BR" sz="24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39552" y="608458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ESF 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Euvenice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 Alves Batista. Cristalândia do Piauí/PI, 2014-15.</a:t>
            </a:r>
          </a:p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Fonte: Planilha de coleta de dados HAS e DM da UNASUS/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UFPel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366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3086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491880" y="5279818"/>
            <a:ext cx="5652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Proporção de hipertensos com prescrição de medicamentos da Farmácia </a:t>
            </a:r>
            <a:r>
              <a:rPr lang="pt-BR" sz="2400" dirty="0" smtClean="0"/>
              <a:t>Popular.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7504" y="2204864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/>
              <a:t>Meta 7: </a:t>
            </a:r>
            <a:r>
              <a:rPr lang="pt-BR" sz="2400" b="1" dirty="0"/>
              <a:t>Priorizar a prescrição de medicamentos da farmácia popular para 100% dos hipertensos cadastrados na unidade de saúde.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347349" y="4920918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Mês 1                   </a:t>
            </a:r>
            <a:r>
              <a:rPr lang="pt-BR" sz="2000" dirty="0"/>
              <a:t>Mês </a:t>
            </a:r>
            <a:r>
              <a:rPr lang="pt-BR" sz="2000" dirty="0" smtClean="0"/>
              <a:t>2                   </a:t>
            </a:r>
            <a:r>
              <a:rPr lang="pt-BR" sz="2000" dirty="0"/>
              <a:t>Mês 3</a:t>
            </a:r>
          </a:p>
        </p:txBody>
      </p:sp>
      <p:sp>
        <p:nvSpPr>
          <p:cNvPr id="8" name="Retângulo 7"/>
          <p:cNvSpPr/>
          <p:nvPr/>
        </p:nvSpPr>
        <p:spPr>
          <a:xfrm>
            <a:off x="7524328" y="1916831"/>
            <a:ext cx="1152128" cy="305198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524328" y="2132856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(n= 142)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940152" y="2260121"/>
            <a:ext cx="1152128" cy="270869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283968" y="2518914"/>
            <a:ext cx="1152128" cy="244990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971600" y="817548"/>
            <a:ext cx="81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Melhorar a qualidade da atenção a hipertensos e/ou diabéticos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sp>
        <p:nvSpPr>
          <p:cNvPr id="15" name="Retângulo 14"/>
          <p:cNvSpPr/>
          <p:nvPr/>
        </p:nvSpPr>
        <p:spPr>
          <a:xfrm>
            <a:off x="35496" y="332656"/>
            <a:ext cx="27339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bg1">
                    <a:lumMod val="75000"/>
                  </a:schemeClr>
                </a:solidFill>
              </a:rPr>
              <a:t>Objetivo </a:t>
            </a:r>
            <a:r>
              <a:rPr lang="pt-BR" sz="4400" b="1" dirty="0" smtClean="0">
                <a:solidFill>
                  <a:schemeClr val="bg1">
                    <a:lumMod val="75000"/>
                  </a:schemeClr>
                </a:solidFill>
              </a:rPr>
              <a:t>2 </a:t>
            </a:r>
            <a:endParaRPr lang="pt-BR" sz="4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940152" y="2494057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(n= 126)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940152" y="184482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88,7 %</a:t>
            </a:r>
            <a:endParaRPr lang="pt-BR" sz="2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283968" y="335699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(n= 64)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283968" y="206084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80 %</a:t>
            </a:r>
            <a:endParaRPr lang="pt-BR" sz="24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7524328" y="148478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100 %</a:t>
            </a:r>
            <a:endParaRPr lang="pt-BR" sz="24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39552" y="608458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ESF 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Euvenice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 Alves Batista. Cristalândia do Piauí/PI, 2014-15.</a:t>
            </a:r>
          </a:p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Fonte: Planilha de coleta de dados HAS e DM da UNASUS/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UFPel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22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3086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491880" y="5333516"/>
            <a:ext cx="5652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Proporção de diabéticos com prescrição de medicamentos da Farmácia </a:t>
            </a:r>
            <a:r>
              <a:rPr lang="pt-BR" sz="2400" dirty="0" smtClean="0"/>
              <a:t>Popular.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7504" y="2204864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/>
              <a:t>Meta 8: </a:t>
            </a:r>
            <a:r>
              <a:rPr lang="pt-BR" sz="2400" b="1" dirty="0"/>
              <a:t>Priorizar a prescrição de medicamentos da farmácia popular para 100% dos </a:t>
            </a:r>
            <a:r>
              <a:rPr lang="pt-BR" sz="2400" b="1" dirty="0" smtClean="0"/>
              <a:t>diabéticos </a:t>
            </a:r>
            <a:r>
              <a:rPr lang="pt-BR" sz="2400" b="1" dirty="0"/>
              <a:t>cadastrados na unidade de saúde.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347349" y="4920918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Mês 1                   </a:t>
            </a:r>
            <a:r>
              <a:rPr lang="pt-BR" sz="2000" dirty="0"/>
              <a:t>Mês </a:t>
            </a:r>
            <a:r>
              <a:rPr lang="pt-BR" sz="2000" dirty="0" smtClean="0"/>
              <a:t>2                   </a:t>
            </a:r>
            <a:r>
              <a:rPr lang="pt-BR" sz="2000" dirty="0"/>
              <a:t>Mês 3</a:t>
            </a:r>
          </a:p>
        </p:txBody>
      </p:sp>
      <p:sp>
        <p:nvSpPr>
          <p:cNvPr id="8" name="Retângulo 7"/>
          <p:cNvSpPr/>
          <p:nvPr/>
        </p:nvSpPr>
        <p:spPr>
          <a:xfrm>
            <a:off x="7524328" y="1916831"/>
            <a:ext cx="1152128" cy="305198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596336" y="2132856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(n= 30)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940152" y="2337758"/>
            <a:ext cx="1152128" cy="263105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283968" y="2563744"/>
            <a:ext cx="1152128" cy="240507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971600" y="817548"/>
            <a:ext cx="81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Melhorar a qualidade da atenção a hipertensos e/ou diabéticos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sp>
        <p:nvSpPr>
          <p:cNvPr id="14" name="Retângulo 13"/>
          <p:cNvSpPr/>
          <p:nvPr/>
        </p:nvSpPr>
        <p:spPr>
          <a:xfrm>
            <a:off x="35496" y="332656"/>
            <a:ext cx="27339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bg1">
                    <a:lumMod val="75000"/>
                  </a:schemeClr>
                </a:solidFill>
              </a:rPr>
              <a:t>Objetivo </a:t>
            </a:r>
            <a:r>
              <a:rPr lang="pt-BR" sz="4400" b="1" dirty="0" smtClean="0">
                <a:solidFill>
                  <a:schemeClr val="bg1">
                    <a:lumMod val="75000"/>
                  </a:schemeClr>
                </a:solidFill>
              </a:rPr>
              <a:t>2 </a:t>
            </a:r>
            <a:endParaRPr lang="pt-BR" sz="4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940152" y="2494057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(n= 26)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283968" y="3142129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(n= 15)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868144" y="191683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86,7 %</a:t>
            </a:r>
            <a:endParaRPr lang="pt-BR" sz="24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283968" y="213285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78,9 %</a:t>
            </a:r>
            <a:endParaRPr lang="pt-BR" sz="24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7380312" y="148478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100 %</a:t>
            </a:r>
            <a:endParaRPr lang="pt-BR" sz="24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39552" y="608458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ESF 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Euvenice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 Alves Batista. Cristalândia do Piauí/PI, 2014-15.</a:t>
            </a:r>
          </a:p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Fonte: Planilha de coleta de dados HAS e DM da UNASUS/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UFPel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683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3086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491880" y="5268194"/>
            <a:ext cx="5652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Proporção de hipertensos com avaliação da necessidade de atendimento odontológico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7504" y="2204864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/>
              <a:t>Meta 9: </a:t>
            </a:r>
            <a:r>
              <a:rPr lang="pt-BR" sz="2400" b="1" dirty="0"/>
              <a:t>Realizar avaliação da necessidade de atendimento odontológica em 100% dos hipertensos.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347349" y="4920918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Mês 1                   </a:t>
            </a:r>
            <a:r>
              <a:rPr lang="pt-BR" sz="2000" dirty="0"/>
              <a:t>Mês </a:t>
            </a:r>
            <a:r>
              <a:rPr lang="pt-BR" sz="2000" dirty="0" smtClean="0"/>
              <a:t>2                   </a:t>
            </a:r>
            <a:r>
              <a:rPr lang="pt-BR" sz="2000" dirty="0"/>
              <a:t>Mês 3</a:t>
            </a:r>
          </a:p>
        </p:txBody>
      </p:sp>
      <p:sp>
        <p:nvSpPr>
          <p:cNvPr id="8" name="Retângulo 7"/>
          <p:cNvSpPr/>
          <p:nvPr/>
        </p:nvSpPr>
        <p:spPr>
          <a:xfrm>
            <a:off x="7524328" y="1916831"/>
            <a:ext cx="1152128" cy="305198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524328" y="2132856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(n= 142)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940152" y="2132856"/>
            <a:ext cx="1152128" cy="283595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283968" y="3252158"/>
            <a:ext cx="1152128" cy="171665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971600" y="817548"/>
            <a:ext cx="81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Melhorar a qualidade da atenção a hipertensos e/ou diabéticos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sp>
        <p:nvSpPr>
          <p:cNvPr id="14" name="Retângulo 13"/>
          <p:cNvSpPr/>
          <p:nvPr/>
        </p:nvSpPr>
        <p:spPr>
          <a:xfrm>
            <a:off x="35496" y="332656"/>
            <a:ext cx="27339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bg1">
                    <a:lumMod val="75000"/>
                  </a:schemeClr>
                </a:solidFill>
              </a:rPr>
              <a:t>Objetivo </a:t>
            </a:r>
            <a:r>
              <a:rPr lang="pt-BR" sz="4400" b="1" dirty="0" smtClean="0">
                <a:solidFill>
                  <a:schemeClr val="bg1">
                    <a:lumMod val="75000"/>
                  </a:schemeClr>
                </a:solidFill>
              </a:rPr>
              <a:t>2 </a:t>
            </a:r>
            <a:endParaRPr lang="pt-BR" sz="4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940152" y="2132856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(n= 133)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940152" y="174319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93,7 %</a:t>
            </a:r>
            <a:endParaRPr lang="pt-BR" sz="2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283968" y="335699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(n= 45)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283968" y="278092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55,6 %</a:t>
            </a:r>
            <a:endParaRPr lang="pt-BR" sz="24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7524328" y="148478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100 %</a:t>
            </a:r>
            <a:endParaRPr lang="pt-BR" sz="24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39552" y="608458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ESF 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Euvenice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 Alves Batista. Cristalândia do Piauí/PI, 2014-15.</a:t>
            </a:r>
          </a:p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Fonte: Planilha de coleta de dados HAS e DM da UNASUS/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UFPel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443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3086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419872" y="5301208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Proporção de diabéticos com avaliação da necessidade de atendimento odontológico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7504" y="2204864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/>
              <a:t>Meta 10: </a:t>
            </a:r>
            <a:r>
              <a:rPr lang="pt-BR" sz="2400" b="1" dirty="0"/>
              <a:t>Realizar avaliação da necessidade de atendimento odontológica em 100% dos diabéticos.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7524328" y="1916831"/>
            <a:ext cx="1152128" cy="305198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7596336" y="2132856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(n= 30)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940152" y="2027208"/>
            <a:ext cx="1152128" cy="29416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283968" y="3645024"/>
            <a:ext cx="1152128" cy="132379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971600" y="817548"/>
            <a:ext cx="81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Melhorar a qualidade da atenção a hipertensos e/ou diabéticos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sp>
        <p:nvSpPr>
          <p:cNvPr id="13" name="Retângulo 12"/>
          <p:cNvSpPr/>
          <p:nvPr/>
        </p:nvSpPr>
        <p:spPr>
          <a:xfrm>
            <a:off x="35496" y="332656"/>
            <a:ext cx="27339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bg1">
                    <a:lumMod val="75000"/>
                  </a:schemeClr>
                </a:solidFill>
              </a:rPr>
              <a:t>Objetivo </a:t>
            </a:r>
            <a:r>
              <a:rPr lang="pt-BR" sz="4400" b="1" dirty="0" smtClean="0">
                <a:solidFill>
                  <a:schemeClr val="bg1">
                    <a:lumMod val="75000"/>
                  </a:schemeClr>
                </a:solidFill>
              </a:rPr>
              <a:t>2 </a:t>
            </a:r>
            <a:endParaRPr lang="pt-BR" sz="4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940152" y="2189475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(n= 29)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283968" y="3862209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(n= 08)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868144" y="162880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96,7 %</a:t>
            </a:r>
            <a:endParaRPr lang="pt-BR" sz="2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283968" y="3255367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42,1 %</a:t>
            </a:r>
            <a:endParaRPr lang="pt-BR" sz="24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452320" y="148478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100 %</a:t>
            </a:r>
            <a:endParaRPr lang="pt-BR" sz="2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39552" y="608458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ESF 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Euvenice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 Alves Batista. Cristalândia do Piauí/PI, 2014-15.</a:t>
            </a:r>
          </a:p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Fonte: Planilha de coleta de dados HAS e DM da UNASUS/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UFPel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34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308600"/>
          </a:xfrm>
          <a:prstGeom prst="rect">
            <a:avLst/>
          </a:prstGeom>
        </p:spPr>
      </p:pic>
      <p:sp>
        <p:nvSpPr>
          <p:cNvPr id="4" name="Espaço Reservado para Conteúdo 4"/>
          <p:cNvSpPr txBox="1">
            <a:spLocks/>
          </p:cNvSpPr>
          <p:nvPr/>
        </p:nvSpPr>
        <p:spPr>
          <a:xfrm>
            <a:off x="35496" y="2348880"/>
            <a:ext cx="3456383" cy="24482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u="sng" dirty="0"/>
              <a:t>Meta </a:t>
            </a:r>
            <a:r>
              <a:rPr lang="pt-BR" sz="2400" b="1" u="sng" dirty="0" smtClean="0"/>
              <a:t>11 e 12: </a:t>
            </a:r>
          </a:p>
          <a:p>
            <a:r>
              <a:rPr lang="pt-BR" sz="2400" b="1" dirty="0" smtClean="0"/>
              <a:t>Buscar </a:t>
            </a:r>
            <a:r>
              <a:rPr lang="pt-BR" sz="2400" b="1" dirty="0"/>
              <a:t>100% dos </a:t>
            </a:r>
            <a:r>
              <a:rPr lang="pt-BR" sz="2400" b="1" dirty="0" smtClean="0"/>
              <a:t>hipertensos/diabéticos </a:t>
            </a:r>
            <a:r>
              <a:rPr lang="pt-BR" sz="2400" b="1" dirty="0"/>
              <a:t>faltosos ás consultas na unidade de saúde conforme a </a:t>
            </a:r>
            <a:r>
              <a:rPr lang="pt-BR" sz="2400" b="1" dirty="0" smtClean="0"/>
              <a:t>periodicidade </a:t>
            </a:r>
            <a:r>
              <a:rPr lang="pt-BR" sz="2400" b="1" dirty="0"/>
              <a:t>recomendada.</a:t>
            </a:r>
          </a:p>
        </p:txBody>
      </p:sp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4139952" y="2708920"/>
            <a:ext cx="4608512" cy="144016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0">
              <a:buNone/>
            </a:pPr>
            <a:r>
              <a:rPr lang="pt-BR" sz="3600" b="1" dirty="0" smtClean="0"/>
              <a:t>100% dos usuários faltosos receberam busca ativa</a:t>
            </a:r>
            <a:endParaRPr lang="pt-BR" sz="3600" b="1" dirty="0"/>
          </a:p>
        </p:txBody>
      </p:sp>
      <p:sp>
        <p:nvSpPr>
          <p:cNvPr id="6" name="Retângulo 5"/>
          <p:cNvSpPr/>
          <p:nvPr/>
        </p:nvSpPr>
        <p:spPr>
          <a:xfrm>
            <a:off x="355991" y="1825660"/>
            <a:ext cx="976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Meta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559653" y="1772816"/>
            <a:ext cx="1812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</a:rPr>
              <a:t>Resultados</a:t>
            </a:r>
            <a:endParaRPr lang="pt-BR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71600" y="817548"/>
            <a:ext cx="81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Melhorar a adesão de hipertensos e/ou diabéticos ao programa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sp>
        <p:nvSpPr>
          <p:cNvPr id="10" name="Retângulo 9"/>
          <p:cNvSpPr/>
          <p:nvPr/>
        </p:nvSpPr>
        <p:spPr>
          <a:xfrm>
            <a:off x="35496" y="332656"/>
            <a:ext cx="27339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bg1">
                    <a:lumMod val="75000"/>
                  </a:schemeClr>
                </a:solidFill>
              </a:rPr>
              <a:t>Objetivo </a:t>
            </a:r>
            <a:r>
              <a:rPr lang="pt-BR" sz="4400" b="1" dirty="0" smtClean="0">
                <a:solidFill>
                  <a:schemeClr val="bg1">
                    <a:lumMod val="75000"/>
                  </a:schemeClr>
                </a:solidFill>
              </a:rPr>
              <a:t>3 </a:t>
            </a:r>
            <a:endParaRPr lang="pt-BR" sz="4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9552" y="608458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ESF 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Euvenice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 Alves Batista. Cristalândia do Piauí/PI, 2014-15.</a:t>
            </a:r>
          </a:p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Fonte: Planilha de coleta de dados HAS e DM da UNASUS/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UFPel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491880" y="5229200"/>
            <a:ext cx="5652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Proporção de hipertensos </a:t>
            </a:r>
            <a:r>
              <a:rPr lang="pt-BR" sz="2400" dirty="0" smtClean="0"/>
              <a:t>e diabéticos faltosos com busca ativa.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658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3086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491880" y="5229200"/>
            <a:ext cx="5652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Proporção de hipertensos com registro adequado na ficha de acompanhamento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7504" y="2204864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/>
              <a:t>Meta 13: </a:t>
            </a:r>
            <a:r>
              <a:rPr lang="pt-BR" sz="2400" b="1" dirty="0"/>
              <a:t>Manter ficha de acompanhamento de 100% dos hipertensos cadastrados na unidade de saúde.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347349" y="4920918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Mês 1                   </a:t>
            </a:r>
            <a:r>
              <a:rPr lang="pt-BR" sz="2000" dirty="0"/>
              <a:t>Mês </a:t>
            </a:r>
            <a:r>
              <a:rPr lang="pt-BR" sz="2000" dirty="0" smtClean="0"/>
              <a:t>2                   </a:t>
            </a:r>
            <a:r>
              <a:rPr lang="pt-BR" sz="2000" dirty="0"/>
              <a:t>Mês 3</a:t>
            </a:r>
          </a:p>
        </p:txBody>
      </p:sp>
      <p:sp>
        <p:nvSpPr>
          <p:cNvPr id="8" name="Retângulo 7"/>
          <p:cNvSpPr/>
          <p:nvPr/>
        </p:nvSpPr>
        <p:spPr>
          <a:xfrm>
            <a:off x="7524328" y="1916831"/>
            <a:ext cx="1152128" cy="305198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524328" y="2132856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(n= 142)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940152" y="1916832"/>
            <a:ext cx="1152128" cy="305198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283968" y="2467156"/>
            <a:ext cx="1152128" cy="2501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971600" y="817548"/>
            <a:ext cx="81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Melhorar o registro das informações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sp>
        <p:nvSpPr>
          <p:cNvPr id="15" name="Retângulo 14"/>
          <p:cNvSpPr/>
          <p:nvPr/>
        </p:nvSpPr>
        <p:spPr>
          <a:xfrm>
            <a:off x="35496" y="332656"/>
            <a:ext cx="27339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bg1">
                    <a:lumMod val="75000"/>
                  </a:schemeClr>
                </a:solidFill>
              </a:rPr>
              <a:t>Objetivo </a:t>
            </a:r>
            <a:r>
              <a:rPr lang="pt-BR" sz="4400" b="1" dirty="0" smtClean="0">
                <a:solidFill>
                  <a:schemeClr val="bg1">
                    <a:lumMod val="75000"/>
                  </a:schemeClr>
                </a:solidFill>
              </a:rPr>
              <a:t>4 </a:t>
            </a:r>
            <a:endParaRPr lang="pt-BR" sz="4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940152" y="2132856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(n= 142)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660232" y="148478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100 %</a:t>
            </a:r>
            <a:endParaRPr lang="pt-BR" sz="2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283968" y="270892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(n= 66)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283968" y="206084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81,5 %</a:t>
            </a:r>
            <a:endParaRPr lang="pt-BR" sz="2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39552" y="608458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ESF 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Euvenice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 Alves Batista. Cristalândia do Piauí/PI, 2014-15.</a:t>
            </a:r>
          </a:p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Fonte: Planilha de coleta de dados HAS e DM da UNASUS/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UFPel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13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371600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074" y="-27384"/>
            <a:ext cx="4142926" cy="3600400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-36512" y="1052736"/>
            <a:ext cx="4697528" cy="5061418"/>
            <a:chOff x="-159773" y="1000866"/>
            <a:chExt cx="4697528" cy="5061418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1000866"/>
              <a:ext cx="3908152" cy="2716166"/>
            </a:xfrm>
            <a:prstGeom prst="rect">
              <a:avLst/>
            </a:prstGeom>
          </p:spPr>
        </p:pic>
        <p:sp>
          <p:nvSpPr>
            <p:cNvPr id="26" name="Forma 25"/>
            <p:cNvSpPr/>
            <p:nvPr/>
          </p:nvSpPr>
          <p:spPr>
            <a:xfrm rot="376681" flipV="1">
              <a:off x="-159773" y="2791114"/>
              <a:ext cx="4697528" cy="3271170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7" name="CaixaDeTexto 16"/>
          <p:cNvSpPr txBox="1"/>
          <p:nvPr/>
        </p:nvSpPr>
        <p:spPr>
          <a:xfrm>
            <a:off x="5508104" y="4470211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BR" sz="4800" b="1" cap="all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550</a:t>
            </a:r>
            <a:endParaRPr lang="pt-BR" sz="48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444208" y="407707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BR" sz="4800" b="1" cap="all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8</a:t>
            </a:r>
            <a:endParaRPr lang="pt-BR" sz="48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499992" y="4974267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BR" sz="4800" b="1" cap="all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2.164</a:t>
            </a:r>
            <a:endParaRPr lang="pt-BR" sz="48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012160" y="5148481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Usuários </a:t>
            </a:r>
            <a:endParaRPr lang="pt-BR" sz="32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6588224" y="472514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Famílias </a:t>
            </a:r>
            <a:endParaRPr lang="pt-BR" sz="3200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6948264" y="4284385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Micro áreas </a:t>
            </a:r>
            <a:endParaRPr lang="pt-BR" sz="32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496" y="3038182"/>
            <a:ext cx="5616624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pt-BR" sz="3600" b="1" u="sng" dirty="0" smtClean="0">
                <a:solidFill>
                  <a:schemeClr val="accent5">
                    <a:lumMod val="50000"/>
                  </a:schemeClr>
                </a:solidFill>
              </a:rPr>
              <a:t>ESF. </a:t>
            </a:r>
            <a:r>
              <a:rPr lang="pt-BR" sz="3600" b="1" u="sng" dirty="0" err="1" smtClean="0">
                <a:solidFill>
                  <a:schemeClr val="accent5">
                    <a:lumMod val="50000"/>
                  </a:schemeClr>
                </a:solidFill>
              </a:rPr>
              <a:t>Euvenice</a:t>
            </a:r>
            <a:r>
              <a:rPr lang="pt-BR" sz="3600" b="1" u="sng" dirty="0" smtClean="0">
                <a:solidFill>
                  <a:schemeClr val="accent5">
                    <a:lumMod val="50000"/>
                  </a:schemeClr>
                </a:solidFill>
              </a:rPr>
              <a:t> Alves Batista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5496" y="3640956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 smtClean="0"/>
              <a:t>Médico</a:t>
            </a:r>
          </a:p>
          <a:p>
            <a:pPr>
              <a:spcBef>
                <a:spcPts val="600"/>
              </a:spcBef>
            </a:pPr>
            <a:r>
              <a:rPr lang="pt-BR" sz="2400" b="1" dirty="0" smtClean="0"/>
              <a:t>Enfermeira</a:t>
            </a:r>
          </a:p>
          <a:p>
            <a:pPr>
              <a:spcBef>
                <a:spcPts val="600"/>
              </a:spcBef>
            </a:pPr>
            <a:r>
              <a:rPr lang="en-US" sz="2400" b="1" dirty="0" err="1" smtClean="0"/>
              <a:t>Cirurgião-dentista</a:t>
            </a:r>
            <a:endParaRPr lang="pt-BR" sz="2400" b="1" dirty="0" smtClean="0"/>
          </a:p>
          <a:p>
            <a:pPr>
              <a:spcBef>
                <a:spcPts val="600"/>
              </a:spcBef>
            </a:pPr>
            <a:r>
              <a:rPr lang="pt-BR" sz="2400" b="1" dirty="0" smtClean="0"/>
              <a:t>Téc. Enfermagem</a:t>
            </a:r>
          </a:p>
          <a:p>
            <a:pPr>
              <a:spcBef>
                <a:spcPts val="600"/>
              </a:spcBef>
            </a:pPr>
            <a:r>
              <a:rPr lang="pt-BR" sz="2400" b="1" dirty="0" smtClean="0"/>
              <a:t>Agente de Saúde Comunitário </a:t>
            </a:r>
            <a:r>
              <a:rPr lang="pt-BR" sz="2400" b="1" dirty="0"/>
              <a:t>(6</a:t>
            </a:r>
            <a:r>
              <a:rPr lang="pt-BR" sz="2400" b="1" dirty="0" smtClean="0"/>
              <a:t>)</a:t>
            </a:r>
            <a:endParaRPr lang="pt-BR" sz="2400" b="1" dirty="0"/>
          </a:p>
        </p:txBody>
      </p:sp>
      <p:sp>
        <p:nvSpPr>
          <p:cNvPr id="10" name="Triângulo retângulo 9"/>
          <p:cNvSpPr/>
          <p:nvPr/>
        </p:nvSpPr>
        <p:spPr>
          <a:xfrm rot="20364672">
            <a:off x="7313072" y="2270520"/>
            <a:ext cx="165430" cy="1109737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57" y="2708920"/>
            <a:ext cx="1184415" cy="887168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8" name="CaixaDeTexto 17"/>
          <p:cNvSpPr txBox="1"/>
          <p:nvPr/>
        </p:nvSpPr>
        <p:spPr>
          <a:xfrm>
            <a:off x="6876256" y="1456908"/>
            <a:ext cx="864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.</a:t>
            </a:r>
            <a:endParaRPr lang="pt-BR" sz="66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940152" y="2924944"/>
            <a:ext cx="1851051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Divisa PI/BA</a:t>
            </a:r>
            <a:endParaRPr lang="pt-B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690" y="361543"/>
            <a:ext cx="1022702" cy="1483281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4644008" y="1311151"/>
            <a:ext cx="2409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b="1" dirty="0"/>
              <a:t>7.973</a:t>
            </a:r>
            <a:r>
              <a:rPr lang="pt-BR" sz="2000" dirty="0"/>
              <a:t>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hab. </a:t>
            </a:r>
            <a:r>
              <a:rPr lang="pt-BR" dirty="0"/>
              <a:t>IGBE/2010</a:t>
            </a:r>
            <a:endParaRPr lang="pt-BR" sz="2000" dirty="0"/>
          </a:p>
        </p:txBody>
      </p:sp>
      <p:sp>
        <p:nvSpPr>
          <p:cNvPr id="28" name="Retângulo 27"/>
          <p:cNvSpPr/>
          <p:nvPr/>
        </p:nvSpPr>
        <p:spPr>
          <a:xfrm>
            <a:off x="107504" y="404664"/>
            <a:ext cx="5095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 smtClean="0">
                <a:solidFill>
                  <a:schemeClr val="bg1">
                    <a:lumMod val="65000"/>
                  </a:schemeClr>
                </a:solidFill>
              </a:rPr>
              <a:t>Cristalândia do Piauí </a:t>
            </a:r>
            <a:endParaRPr lang="pt-BR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867889" y="1599183"/>
            <a:ext cx="2224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b="1" dirty="0" smtClean="0"/>
              <a:t>894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km </a:t>
            </a:r>
            <a:r>
              <a:rPr lang="pt-BR" dirty="0" smtClean="0"/>
              <a:t>até </a:t>
            </a:r>
            <a:r>
              <a:rPr lang="pt-BR" dirty="0"/>
              <a:t>Teresina 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644008" y="980728"/>
            <a:ext cx="2063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b="1" dirty="0" smtClean="0"/>
              <a:t>1.203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km² </a:t>
            </a:r>
            <a:r>
              <a:rPr lang="pt-BR" dirty="0" smtClean="0"/>
              <a:t>de área</a:t>
            </a:r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6013934" y="548680"/>
            <a:ext cx="9343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Secretaria</a:t>
            </a:r>
            <a:endParaRPr lang="pt-BR" sz="1200" dirty="0"/>
          </a:p>
        </p:txBody>
      </p:sp>
      <p:sp>
        <p:nvSpPr>
          <p:cNvPr id="31" name="Retângulo 30"/>
          <p:cNvSpPr/>
          <p:nvPr/>
        </p:nvSpPr>
        <p:spPr>
          <a:xfrm>
            <a:off x="6013934" y="692696"/>
            <a:ext cx="7585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de Saúde</a:t>
            </a:r>
          </a:p>
        </p:txBody>
      </p:sp>
    </p:spTree>
    <p:extLst>
      <p:ext uri="{BB962C8B-B14F-4D97-AF65-F5344CB8AC3E}">
        <p14:creationId xmlns:p14="http://schemas.microsoft.com/office/powerpoint/2010/main" val="11177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3086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347865" y="5262299"/>
            <a:ext cx="5680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Proporção de diabéticos com registro adequado na ficha de acompanhamento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7504" y="2204864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/>
              <a:t>Meta 14: </a:t>
            </a:r>
            <a:r>
              <a:rPr lang="pt-BR" sz="2400" b="1" dirty="0"/>
              <a:t>Manter ficha de acompanhamento de </a:t>
            </a:r>
            <a:endParaRPr lang="pt-BR" sz="2400" b="1" dirty="0" smtClean="0"/>
          </a:p>
          <a:p>
            <a:r>
              <a:rPr lang="pt-BR" sz="2400" b="1" dirty="0" smtClean="0"/>
              <a:t>100</a:t>
            </a:r>
            <a:r>
              <a:rPr lang="pt-BR" sz="2400" b="1" dirty="0"/>
              <a:t>% dos diabéticos cadastrados na unidade </a:t>
            </a:r>
            <a:endParaRPr lang="pt-BR" sz="2400" b="1" dirty="0" smtClean="0"/>
          </a:p>
          <a:p>
            <a:r>
              <a:rPr lang="pt-BR" sz="2400" b="1" dirty="0" smtClean="0"/>
              <a:t>de </a:t>
            </a:r>
            <a:r>
              <a:rPr lang="pt-BR" sz="2400" b="1" dirty="0"/>
              <a:t>saúde.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347349" y="4920918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Mês 1                   </a:t>
            </a:r>
            <a:r>
              <a:rPr lang="pt-BR" sz="2000" dirty="0"/>
              <a:t>Mês </a:t>
            </a:r>
            <a:r>
              <a:rPr lang="pt-BR" sz="2000" dirty="0" smtClean="0"/>
              <a:t>2                   </a:t>
            </a:r>
            <a:r>
              <a:rPr lang="pt-BR" sz="2000" dirty="0"/>
              <a:t>Mês 3</a:t>
            </a:r>
          </a:p>
        </p:txBody>
      </p:sp>
      <p:sp>
        <p:nvSpPr>
          <p:cNvPr id="8" name="Retângulo 7"/>
          <p:cNvSpPr/>
          <p:nvPr/>
        </p:nvSpPr>
        <p:spPr>
          <a:xfrm>
            <a:off x="7524328" y="1916831"/>
            <a:ext cx="1152128" cy="305198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596336" y="2132856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(n= 30)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940152" y="1916832"/>
            <a:ext cx="1152128" cy="305198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283968" y="2348300"/>
            <a:ext cx="1152128" cy="262051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971600" y="817548"/>
            <a:ext cx="81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Melhorar o registro das informações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sp>
        <p:nvSpPr>
          <p:cNvPr id="14" name="Retângulo 13"/>
          <p:cNvSpPr/>
          <p:nvPr/>
        </p:nvSpPr>
        <p:spPr>
          <a:xfrm>
            <a:off x="35496" y="332656"/>
            <a:ext cx="27339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bg1">
                    <a:lumMod val="75000"/>
                  </a:schemeClr>
                </a:solidFill>
              </a:rPr>
              <a:t>Objetivo </a:t>
            </a:r>
            <a:r>
              <a:rPr lang="pt-BR" sz="4400" b="1" dirty="0" smtClean="0">
                <a:solidFill>
                  <a:schemeClr val="bg1">
                    <a:lumMod val="75000"/>
                  </a:schemeClr>
                </a:solidFill>
              </a:rPr>
              <a:t>4 </a:t>
            </a:r>
            <a:endParaRPr lang="pt-BR" sz="4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940152" y="2189475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(n= 30)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283968" y="2523674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(n= 16)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732240" y="148478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100 %</a:t>
            </a:r>
            <a:endParaRPr lang="pt-BR" sz="24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283968" y="191683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84,2 %</a:t>
            </a:r>
            <a:endParaRPr lang="pt-BR" sz="2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39552" y="608458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ESF 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Euvenice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 Alves Batista. Cristalândia do Piauí/PI, 2014-15.</a:t>
            </a:r>
          </a:p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Fonte: Planilha de coleta de dados HAS e DM da UNASUS/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UFPel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83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3086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491879" y="5229200"/>
            <a:ext cx="5535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Proporção de hipertensos com estratificação de risco </a:t>
            </a:r>
            <a:r>
              <a:rPr lang="pt-BR" sz="2400" dirty="0" smtClean="0"/>
              <a:t>cardiovascular. 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7504" y="2204864"/>
            <a:ext cx="4061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/>
              <a:t>Meta 15: </a:t>
            </a:r>
            <a:endParaRPr lang="pt-BR" sz="2400" b="1" u="sng" dirty="0" smtClean="0"/>
          </a:p>
          <a:p>
            <a:r>
              <a:rPr lang="pt-BR" sz="2400" b="1" dirty="0" smtClean="0"/>
              <a:t>Realizar </a:t>
            </a:r>
            <a:r>
              <a:rPr lang="pt-BR" sz="2400" b="1" dirty="0"/>
              <a:t>estratificação de </a:t>
            </a:r>
            <a:endParaRPr lang="pt-BR" sz="2400" b="1" dirty="0" smtClean="0"/>
          </a:p>
          <a:p>
            <a:r>
              <a:rPr lang="pt-BR" sz="2400" b="1" dirty="0" smtClean="0"/>
              <a:t>risco </a:t>
            </a:r>
            <a:r>
              <a:rPr lang="pt-BR" sz="2400" b="1" dirty="0"/>
              <a:t>cardiovascular em </a:t>
            </a:r>
            <a:endParaRPr lang="pt-BR" sz="2400" b="1" dirty="0" smtClean="0"/>
          </a:p>
          <a:p>
            <a:r>
              <a:rPr lang="pt-BR" sz="2400" b="1" dirty="0" smtClean="0"/>
              <a:t>100</a:t>
            </a:r>
            <a:r>
              <a:rPr lang="pt-BR" sz="2400" b="1" dirty="0"/>
              <a:t>% dos hipertensos.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347349" y="4920918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Mês 1                   </a:t>
            </a:r>
            <a:r>
              <a:rPr lang="pt-BR" sz="2000" dirty="0"/>
              <a:t>Mês </a:t>
            </a:r>
            <a:r>
              <a:rPr lang="pt-BR" sz="2000" dirty="0" smtClean="0"/>
              <a:t>2                   </a:t>
            </a:r>
            <a:r>
              <a:rPr lang="pt-BR" sz="2000" dirty="0"/>
              <a:t>Mês 3</a:t>
            </a:r>
          </a:p>
        </p:txBody>
      </p:sp>
      <p:sp>
        <p:nvSpPr>
          <p:cNvPr id="8" name="Retângulo 7"/>
          <p:cNvSpPr/>
          <p:nvPr/>
        </p:nvSpPr>
        <p:spPr>
          <a:xfrm>
            <a:off x="7524328" y="1916831"/>
            <a:ext cx="1152128" cy="305198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524328" y="2132856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(n= 142)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940152" y="1916832"/>
            <a:ext cx="1152128" cy="305198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283968" y="4306919"/>
            <a:ext cx="1152128" cy="6618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971600" y="817548"/>
            <a:ext cx="81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Mapear hipertensos e diabéticos de risco para doença cardiovascular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sp>
        <p:nvSpPr>
          <p:cNvPr id="14" name="Retângulo 13"/>
          <p:cNvSpPr/>
          <p:nvPr/>
        </p:nvSpPr>
        <p:spPr>
          <a:xfrm>
            <a:off x="35496" y="332656"/>
            <a:ext cx="27339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bg1">
                    <a:lumMod val="75000"/>
                  </a:schemeClr>
                </a:solidFill>
              </a:rPr>
              <a:t>Objetivo </a:t>
            </a:r>
            <a:r>
              <a:rPr lang="pt-BR" sz="4400" b="1" dirty="0" smtClean="0">
                <a:solidFill>
                  <a:schemeClr val="bg1">
                    <a:lumMod val="75000"/>
                  </a:schemeClr>
                </a:solidFill>
              </a:rPr>
              <a:t>5 </a:t>
            </a:r>
            <a:endParaRPr lang="pt-BR" sz="4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940152" y="2132856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(n= 142)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732240" y="148478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100 %</a:t>
            </a:r>
            <a:endParaRPr lang="pt-BR" sz="2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283968" y="436510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(n= 25)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283968" y="390343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30,9 %</a:t>
            </a:r>
            <a:endParaRPr lang="pt-BR" sz="2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39552" y="608458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ESF 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Euvenice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 Alves Batista. Cristalândia do Piauí/PI, 2014-15.</a:t>
            </a:r>
          </a:p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Fonte: Planilha de coleta de dados HAS e DM da UNASUS/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UFPel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51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3086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491879" y="5321028"/>
            <a:ext cx="5535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Proporção de diabéticos com estratificação de risco </a:t>
            </a:r>
            <a:r>
              <a:rPr lang="pt-BR" sz="2400" dirty="0" smtClean="0"/>
              <a:t>cardiovascular. 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7504" y="2204864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/>
              <a:t>Meta 16: </a:t>
            </a:r>
            <a:r>
              <a:rPr lang="pt-BR" sz="2400" b="1" dirty="0"/>
              <a:t>Realizar estratificação de risco cardiovascular em 100% </a:t>
            </a:r>
            <a:endParaRPr lang="pt-BR" sz="2400" b="1" dirty="0" smtClean="0"/>
          </a:p>
          <a:p>
            <a:r>
              <a:rPr lang="pt-BR" sz="2400" b="1" dirty="0" smtClean="0"/>
              <a:t>dos </a:t>
            </a:r>
            <a:r>
              <a:rPr lang="pt-BR" sz="2400" b="1" dirty="0"/>
              <a:t>diabéticos.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347349" y="4920918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Mês 1                   </a:t>
            </a:r>
            <a:r>
              <a:rPr lang="pt-BR" sz="2000" dirty="0"/>
              <a:t>Mês </a:t>
            </a:r>
            <a:r>
              <a:rPr lang="pt-BR" sz="2000" dirty="0" smtClean="0"/>
              <a:t>2                   </a:t>
            </a:r>
            <a:r>
              <a:rPr lang="pt-BR" sz="2000" dirty="0"/>
              <a:t>Mês 3</a:t>
            </a:r>
          </a:p>
        </p:txBody>
      </p:sp>
      <p:sp>
        <p:nvSpPr>
          <p:cNvPr id="9" name="Retângulo 8"/>
          <p:cNvSpPr/>
          <p:nvPr/>
        </p:nvSpPr>
        <p:spPr>
          <a:xfrm>
            <a:off x="7524328" y="1916831"/>
            <a:ext cx="1152128" cy="305198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7596336" y="2132856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(n= 30)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940152" y="1916832"/>
            <a:ext cx="1152128" cy="305198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4283968" y="4005064"/>
            <a:ext cx="1152128" cy="96375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971600" y="817548"/>
            <a:ext cx="81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Mapear hipertensos e diabéticos de risco para doença cardiovascular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sp>
        <p:nvSpPr>
          <p:cNvPr id="15" name="Retângulo 14"/>
          <p:cNvSpPr/>
          <p:nvPr/>
        </p:nvSpPr>
        <p:spPr>
          <a:xfrm>
            <a:off x="35496" y="332656"/>
            <a:ext cx="27339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bg1">
                    <a:lumMod val="75000"/>
                  </a:schemeClr>
                </a:solidFill>
              </a:rPr>
              <a:t>Objetivo </a:t>
            </a:r>
            <a:r>
              <a:rPr lang="pt-BR" sz="4400" b="1" dirty="0" smtClean="0">
                <a:solidFill>
                  <a:schemeClr val="bg1">
                    <a:lumMod val="75000"/>
                  </a:schemeClr>
                </a:solidFill>
              </a:rPr>
              <a:t>5 </a:t>
            </a:r>
            <a:endParaRPr lang="pt-BR" sz="4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940152" y="2189475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(n= 30)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283968" y="4107850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(n= 06)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732240" y="148478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100 %</a:t>
            </a:r>
            <a:endParaRPr lang="pt-BR" sz="24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283968" y="350100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31,6 %</a:t>
            </a:r>
            <a:endParaRPr lang="pt-BR" sz="24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539552" y="608458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ESF 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Euvenice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 Alves Batista. Cristalândia do Piauí/PI, 2014-15.</a:t>
            </a:r>
          </a:p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Fonte: Planilha de coleta de dados HAS e DM da UNASUS/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UFPel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952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308600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35496" y="2757121"/>
            <a:ext cx="338437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u="sng" dirty="0" smtClean="0"/>
              <a:t>Orientações sobre: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/>
              <a:t>Alimentação </a:t>
            </a:r>
            <a:r>
              <a:rPr lang="pt-BR" sz="2400" dirty="0"/>
              <a:t>saudável </a:t>
            </a:r>
            <a:endParaRPr lang="pt-BR" sz="24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/>
              <a:t>Prática </a:t>
            </a:r>
            <a:r>
              <a:rPr lang="pt-BR" sz="2400" dirty="0"/>
              <a:t>regular de atividade </a:t>
            </a:r>
            <a:r>
              <a:rPr lang="pt-BR" sz="2400" dirty="0" smtClean="0"/>
              <a:t>física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/>
              <a:t>Riscos </a:t>
            </a:r>
            <a:r>
              <a:rPr lang="pt-BR" sz="2400" dirty="0"/>
              <a:t>do tabagismo </a:t>
            </a:r>
            <a:r>
              <a:rPr lang="pt-BR" sz="2400" dirty="0" smtClean="0"/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/>
              <a:t>Higiene </a:t>
            </a:r>
            <a:r>
              <a:rPr lang="pt-BR" sz="2400" dirty="0"/>
              <a:t>bucal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60232" y="145516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100 %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4283968" y="357301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32,1 %</a:t>
            </a:r>
            <a:endParaRPr lang="pt-BR" sz="2400" b="1" dirty="0"/>
          </a:p>
        </p:txBody>
      </p:sp>
      <p:sp>
        <p:nvSpPr>
          <p:cNvPr id="17" name="Retângulo 16"/>
          <p:cNvSpPr/>
          <p:nvPr/>
        </p:nvSpPr>
        <p:spPr>
          <a:xfrm>
            <a:off x="971600" y="817548"/>
            <a:ext cx="81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Promover a saúde de hipertensos e diabéticos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sp>
        <p:nvSpPr>
          <p:cNvPr id="18" name="Retângulo 17"/>
          <p:cNvSpPr/>
          <p:nvPr/>
        </p:nvSpPr>
        <p:spPr>
          <a:xfrm>
            <a:off x="35496" y="332656"/>
            <a:ext cx="27339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bg1">
                    <a:lumMod val="75000"/>
                  </a:schemeClr>
                </a:solidFill>
              </a:rPr>
              <a:t>Objetivo </a:t>
            </a:r>
            <a:r>
              <a:rPr lang="pt-BR" sz="4400" b="1" dirty="0" smtClean="0">
                <a:solidFill>
                  <a:schemeClr val="bg1">
                    <a:lumMod val="75000"/>
                  </a:schemeClr>
                </a:solidFill>
              </a:rPr>
              <a:t>6 </a:t>
            </a:r>
            <a:endParaRPr lang="pt-BR" sz="4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524328" y="1916831"/>
            <a:ext cx="1152128" cy="305198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5940152" y="1916832"/>
            <a:ext cx="1152128" cy="305198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4283968" y="3985404"/>
            <a:ext cx="1152128" cy="98341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894838" y="1988840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(n= 142)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11960" y="400506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(n= 26)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496" y="1556792"/>
            <a:ext cx="4061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/>
              <a:t>Metas 17,19,21,23 : </a:t>
            </a:r>
          </a:p>
          <a:p>
            <a:r>
              <a:rPr lang="pt-BR" sz="2400" b="1" dirty="0"/>
              <a:t>Garantir </a:t>
            </a:r>
            <a:r>
              <a:rPr lang="pt-BR" sz="2400" b="1" dirty="0" smtClean="0"/>
              <a:t>orientação a</a:t>
            </a:r>
            <a:endParaRPr lang="pt-BR" sz="2400" b="1" u="sng" dirty="0" smtClean="0"/>
          </a:p>
          <a:p>
            <a:r>
              <a:rPr lang="pt-BR" sz="2400" b="1" dirty="0" smtClean="0"/>
              <a:t>100 % dos hipertensos</a:t>
            </a:r>
            <a:endParaRPr lang="pt-BR" sz="24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524328" y="1988840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(n= 142)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39552" y="608458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ESF 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Euvenice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 Alves Batista. Cristalândia do Piauí/PI, 2014-15.</a:t>
            </a:r>
          </a:p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Fonte: Planilha de coleta de dados HAS e DM da UNASUS/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UFPel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3491879" y="5321028"/>
            <a:ext cx="5535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Proporção de </a:t>
            </a:r>
            <a:r>
              <a:rPr lang="pt-BR" sz="2400" dirty="0" smtClean="0"/>
              <a:t>hipertensos </a:t>
            </a:r>
            <a:r>
              <a:rPr lang="pt-BR" sz="2400" dirty="0"/>
              <a:t>com </a:t>
            </a:r>
            <a:r>
              <a:rPr lang="pt-BR" sz="2400" dirty="0" smtClean="0"/>
              <a:t>orientações de saúde.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091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308600"/>
          </a:xfrm>
          <a:prstGeom prst="rect">
            <a:avLst/>
          </a:prstGeom>
        </p:spPr>
      </p:pic>
      <p:sp>
        <p:nvSpPr>
          <p:cNvPr id="30" name="Retângulo 29"/>
          <p:cNvSpPr/>
          <p:nvPr/>
        </p:nvSpPr>
        <p:spPr>
          <a:xfrm>
            <a:off x="7524328" y="1916831"/>
            <a:ext cx="1152128" cy="305198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5940152" y="1916832"/>
            <a:ext cx="1152128" cy="305198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4283968" y="4149080"/>
            <a:ext cx="1152128" cy="81973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5868144" y="210232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(n= 30)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833097" y="144721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100 %</a:t>
            </a:r>
            <a:endParaRPr lang="pt-BR" sz="2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211960" y="411946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(n= 5)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211960" y="371703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26,3 %</a:t>
            </a:r>
            <a:endParaRPr lang="pt-BR" sz="2400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-36513" y="2996952"/>
            <a:ext cx="352839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u="sng" dirty="0" smtClean="0"/>
              <a:t>Orientações sobre: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/>
              <a:t>Alimentação </a:t>
            </a:r>
            <a:r>
              <a:rPr lang="pt-BR" sz="2400" dirty="0"/>
              <a:t>saudável </a:t>
            </a:r>
            <a:endParaRPr lang="pt-BR" sz="24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/>
              <a:t>Prática </a:t>
            </a:r>
            <a:r>
              <a:rPr lang="pt-BR" sz="2400" dirty="0"/>
              <a:t>regular de atividade </a:t>
            </a:r>
            <a:r>
              <a:rPr lang="pt-BR" sz="2400" dirty="0" smtClean="0"/>
              <a:t>física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/>
              <a:t>Riscos </a:t>
            </a:r>
            <a:r>
              <a:rPr lang="pt-BR" sz="2400" dirty="0"/>
              <a:t>do tabagismo </a:t>
            </a:r>
            <a:r>
              <a:rPr lang="pt-BR" sz="2400" dirty="0" smtClean="0"/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/>
              <a:t>Higiene </a:t>
            </a:r>
            <a:r>
              <a:rPr lang="pt-BR" sz="2400" dirty="0"/>
              <a:t>bucal 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971600" y="836712"/>
            <a:ext cx="81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Promover a saúde de hipertensos e diabéticos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sp>
        <p:nvSpPr>
          <p:cNvPr id="29" name="Retângulo 28"/>
          <p:cNvSpPr/>
          <p:nvPr/>
        </p:nvSpPr>
        <p:spPr>
          <a:xfrm>
            <a:off x="35496" y="332656"/>
            <a:ext cx="27339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bg1">
                    <a:lumMod val="75000"/>
                  </a:schemeClr>
                </a:solidFill>
              </a:rPr>
              <a:t>Objetivo </a:t>
            </a:r>
            <a:r>
              <a:rPr lang="pt-BR" sz="4400" b="1" dirty="0" smtClean="0">
                <a:solidFill>
                  <a:schemeClr val="bg1">
                    <a:lumMod val="75000"/>
                  </a:schemeClr>
                </a:solidFill>
              </a:rPr>
              <a:t>6 </a:t>
            </a:r>
            <a:endParaRPr lang="pt-BR" sz="4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452320" y="210323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(n= 30)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5496" y="177281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/>
              <a:t>Metas 18,20,22,24: </a:t>
            </a:r>
          </a:p>
          <a:p>
            <a:r>
              <a:rPr lang="pt-BR" sz="2400" b="1" dirty="0" smtClean="0"/>
              <a:t>Garantir </a:t>
            </a:r>
            <a:r>
              <a:rPr lang="pt-BR" sz="2400" b="1" dirty="0"/>
              <a:t>orientação a</a:t>
            </a:r>
            <a:endParaRPr lang="pt-BR" sz="2400" b="1" u="sng" dirty="0"/>
          </a:p>
          <a:p>
            <a:r>
              <a:rPr lang="pt-BR" sz="2400" b="1" dirty="0" smtClean="0"/>
              <a:t>100 % dos diabéticos</a:t>
            </a:r>
            <a:endParaRPr lang="pt-BR" sz="24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39552" y="608458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ESF 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Euvenice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 Alves Batista. Cristalândia do Piauí/PI, 2014-15.</a:t>
            </a:r>
          </a:p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Fonte: Planilha de coleta de dados HAS e DM da UNASUS/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UFPel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3491879" y="5321028"/>
            <a:ext cx="5535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Proporção de diabéticos com </a:t>
            </a:r>
            <a:r>
              <a:rPr lang="pt-BR" sz="2400" dirty="0" smtClean="0"/>
              <a:t>orientações de saúde.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424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371600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22170430"/>
              </p:ext>
            </p:extLst>
          </p:nvPr>
        </p:nvGraphicFramePr>
        <p:xfrm>
          <a:off x="107504" y="1397000"/>
          <a:ext cx="8928992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07504" y="134076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Equipe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131840" y="1340768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Serviço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56176" y="134076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Comunidade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496" y="332656"/>
            <a:ext cx="24570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 smtClean="0">
                <a:solidFill>
                  <a:schemeClr val="bg1">
                    <a:lumMod val="65000"/>
                  </a:schemeClr>
                </a:solidFill>
              </a:rPr>
              <a:t>Impactos </a:t>
            </a:r>
            <a:endParaRPr lang="pt-BR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228184" y="4347101"/>
            <a:ext cx="280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800" dirty="0">
                <a:solidFill>
                  <a:schemeClr val="bg1"/>
                </a:solidFill>
              </a:rPr>
              <a:t>Engajamento </a:t>
            </a:r>
            <a:r>
              <a:rPr lang="pt-BR" sz="2800" dirty="0" smtClean="0">
                <a:solidFill>
                  <a:schemeClr val="bg1"/>
                </a:solidFill>
              </a:rPr>
              <a:t>público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35596" y="5267009"/>
            <a:ext cx="7200800" cy="105841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Avanços nos cuidados da saúde dos  Hipertensos e Diabéticos</a:t>
            </a:r>
            <a:endParaRPr lang="pt-BR" sz="3200" b="1" dirty="0"/>
          </a:p>
        </p:txBody>
      </p:sp>
      <p:sp>
        <p:nvSpPr>
          <p:cNvPr id="10" name="Retângulo 9"/>
          <p:cNvSpPr/>
          <p:nvPr/>
        </p:nvSpPr>
        <p:spPr>
          <a:xfrm>
            <a:off x="107504" y="3371508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200" dirty="0">
                <a:solidFill>
                  <a:schemeClr val="bg1"/>
                </a:solidFill>
              </a:rPr>
              <a:t>Capacitação</a:t>
            </a:r>
          </a:p>
          <a:p>
            <a:pPr lvl="0" algn="ctr"/>
            <a:r>
              <a:rPr lang="pt-BR" sz="3200" dirty="0">
                <a:solidFill>
                  <a:schemeClr val="bg1"/>
                </a:solidFill>
              </a:rPr>
              <a:t>Integração</a:t>
            </a:r>
          </a:p>
          <a:p>
            <a:pPr lvl="0" algn="ctr"/>
            <a:r>
              <a:rPr lang="pt-BR" sz="3200" dirty="0">
                <a:solidFill>
                  <a:schemeClr val="bg1"/>
                </a:solidFill>
              </a:rPr>
              <a:t>Atribuições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131840" y="3356992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200" dirty="0">
                <a:solidFill>
                  <a:schemeClr val="bg1"/>
                </a:solidFill>
              </a:rPr>
              <a:t>Cobertura</a:t>
            </a:r>
          </a:p>
          <a:p>
            <a:pPr lvl="0" algn="ctr"/>
            <a:r>
              <a:rPr lang="pt-BR" sz="3200" dirty="0">
                <a:solidFill>
                  <a:schemeClr val="bg1"/>
                </a:solidFill>
              </a:rPr>
              <a:t>Atenção</a:t>
            </a:r>
          </a:p>
          <a:p>
            <a:pPr lvl="0" algn="ctr"/>
            <a:r>
              <a:rPr lang="pt-BR" sz="3200" dirty="0">
                <a:solidFill>
                  <a:schemeClr val="bg1"/>
                </a:solidFill>
              </a:rPr>
              <a:t>Registros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205181" y="3410997"/>
            <a:ext cx="28313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800" dirty="0">
                <a:solidFill>
                  <a:schemeClr val="bg1"/>
                </a:solidFill>
              </a:rPr>
              <a:t>Vinculo à UBS</a:t>
            </a:r>
          </a:p>
          <a:p>
            <a:pPr lvl="0"/>
            <a:r>
              <a:rPr lang="pt-BR" sz="2800" dirty="0">
                <a:solidFill>
                  <a:schemeClr val="bg1"/>
                </a:solidFill>
              </a:rPr>
              <a:t>Adesão</a:t>
            </a:r>
          </a:p>
        </p:txBody>
      </p:sp>
    </p:spTree>
    <p:extLst>
      <p:ext uri="{BB962C8B-B14F-4D97-AF65-F5344CB8AC3E}">
        <p14:creationId xmlns:p14="http://schemas.microsoft.com/office/powerpoint/2010/main" val="220526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371600"/>
          </a:xfrm>
          <a:prstGeom prst="rect">
            <a:avLst/>
          </a:prstGeom>
        </p:spPr>
      </p:pic>
      <p:sp>
        <p:nvSpPr>
          <p:cNvPr id="12" name="Forma 11"/>
          <p:cNvSpPr/>
          <p:nvPr/>
        </p:nvSpPr>
        <p:spPr>
          <a:xfrm rot="20781786" flipH="1" flipV="1">
            <a:off x="4188444" y="3101512"/>
            <a:ext cx="4871391" cy="2671200"/>
          </a:xfrm>
          <a:prstGeom prst="swooshArrow">
            <a:avLst>
              <a:gd name="adj1" fmla="val 21305"/>
              <a:gd name="adj2" fmla="val 3565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orma 12"/>
          <p:cNvSpPr/>
          <p:nvPr/>
        </p:nvSpPr>
        <p:spPr>
          <a:xfrm rot="438839">
            <a:off x="393161" y="601228"/>
            <a:ext cx="6501237" cy="3122493"/>
          </a:xfrm>
          <a:prstGeom prst="swooshArrow">
            <a:avLst>
              <a:gd name="adj1" fmla="val 21305"/>
              <a:gd name="adj2" fmla="val 3565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tângulo 4"/>
          <p:cNvSpPr/>
          <p:nvPr/>
        </p:nvSpPr>
        <p:spPr>
          <a:xfrm>
            <a:off x="35496" y="499319"/>
            <a:ext cx="3559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Expectativas iniciais</a:t>
            </a:r>
            <a:endParaRPr lang="pt-BR" sz="3200" b="1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67544" y="980728"/>
            <a:ext cx="741682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b="1" dirty="0" smtClean="0"/>
              <a:t>Língua/ Internet/ Ruralidade/ Ambiente </a:t>
            </a:r>
            <a:r>
              <a:rPr lang="pt-BR" sz="2400" b="1" dirty="0"/>
              <a:t>virtual de </a:t>
            </a:r>
            <a:r>
              <a:rPr lang="pt-BR" sz="2400" b="1" dirty="0" smtClean="0"/>
              <a:t>aprendizagem.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b="1" dirty="0" smtClean="0"/>
              <a:t>Relação conteúdos do curso e desempenho  </a:t>
            </a:r>
            <a:r>
              <a:rPr lang="pt-BR" sz="2400" b="1" dirty="0"/>
              <a:t>no dia a dia.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b="1" dirty="0" smtClean="0"/>
              <a:t>Atendimento aos </a:t>
            </a:r>
            <a:r>
              <a:rPr lang="pt-BR" sz="2400" b="1" dirty="0"/>
              <a:t>usuários.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79512" y="3844206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2400" b="1" dirty="0" smtClean="0"/>
              <a:t>Trabalho </a:t>
            </a:r>
            <a:r>
              <a:rPr lang="pt-BR" sz="2400" b="1" dirty="0"/>
              <a:t>em </a:t>
            </a:r>
            <a:r>
              <a:rPr lang="pt-BR" sz="2400" b="1" dirty="0" smtClean="0"/>
              <a:t>equipe 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2400" b="1" dirty="0" smtClean="0"/>
              <a:t>Planejamento </a:t>
            </a:r>
            <a:r>
              <a:rPr lang="pt-BR" sz="2400" b="1" dirty="0"/>
              <a:t>das ações em </a:t>
            </a:r>
            <a:r>
              <a:rPr lang="pt-BR" sz="2400" b="1" dirty="0" smtClean="0"/>
              <a:t>saúde</a:t>
            </a:r>
            <a:endParaRPr lang="pt-BR" sz="2400" dirty="0" smtClean="0"/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2400" b="1" dirty="0"/>
              <a:t>Atendimento à demanda </a:t>
            </a:r>
            <a:r>
              <a:rPr lang="pt-BR" sz="2400" b="1" dirty="0" smtClean="0"/>
              <a:t>espontânea</a:t>
            </a:r>
            <a:endParaRPr lang="pt-BR" sz="2400" b="1" dirty="0"/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2400" b="1" dirty="0" smtClean="0"/>
              <a:t>Organização </a:t>
            </a:r>
            <a:r>
              <a:rPr lang="pt-BR" sz="2400" b="1" dirty="0"/>
              <a:t>da agenda da Estratégia Saúde da </a:t>
            </a:r>
            <a:r>
              <a:rPr lang="pt-BR" sz="2400" b="1" dirty="0" smtClean="0"/>
              <a:t>Família</a:t>
            </a:r>
            <a:endParaRPr lang="pt-BR" sz="2400" dirty="0" smtClean="0"/>
          </a:p>
        </p:txBody>
      </p:sp>
      <p:sp>
        <p:nvSpPr>
          <p:cNvPr id="9" name="Retângulo 8"/>
          <p:cNvSpPr/>
          <p:nvPr/>
        </p:nvSpPr>
        <p:spPr>
          <a:xfrm>
            <a:off x="4406574" y="3356992"/>
            <a:ext cx="4629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chemeClr val="accent5">
                    <a:lumMod val="75000"/>
                  </a:schemeClr>
                </a:solidFill>
              </a:rPr>
              <a:t>Aprendizado relevante </a:t>
            </a:r>
            <a:endParaRPr lang="pt-B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179512" y="1052736"/>
            <a:ext cx="288032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179512" y="1962961"/>
            <a:ext cx="288032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170886" y="2472646"/>
            <a:ext cx="288032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8667830" y="3976189"/>
            <a:ext cx="296658" cy="1829075"/>
            <a:chOff x="8667830" y="4192213"/>
            <a:chExt cx="296658" cy="1829075"/>
          </a:xfrm>
        </p:grpSpPr>
        <p:sp>
          <p:nvSpPr>
            <p:cNvPr id="17" name="Seta para a direita 16"/>
            <p:cNvSpPr/>
            <p:nvPr/>
          </p:nvSpPr>
          <p:spPr>
            <a:xfrm flipH="1">
              <a:off x="8676456" y="4192213"/>
              <a:ext cx="288032" cy="28803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Seta para a direita 17"/>
            <p:cNvSpPr/>
            <p:nvPr/>
          </p:nvSpPr>
          <p:spPr>
            <a:xfrm flipH="1">
              <a:off x="8676456" y="5223571"/>
              <a:ext cx="288032" cy="28803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Seta para a direita 18"/>
            <p:cNvSpPr/>
            <p:nvPr/>
          </p:nvSpPr>
          <p:spPr>
            <a:xfrm flipH="1">
              <a:off x="8667830" y="5733256"/>
              <a:ext cx="288032" cy="28803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Seta para a direita 19"/>
            <p:cNvSpPr/>
            <p:nvPr/>
          </p:nvSpPr>
          <p:spPr>
            <a:xfrm flipH="1">
              <a:off x="8676456" y="4696269"/>
              <a:ext cx="288032" cy="28803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140968"/>
            <a:ext cx="2180984" cy="2010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9346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3716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08413" y="134076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pt-BR" sz="2800" b="1" dirty="0" smtClean="0"/>
              <a:t>Crescimento </a:t>
            </a:r>
            <a:r>
              <a:rPr lang="pt-BR" sz="2800" b="1" dirty="0"/>
              <a:t>profissional </a:t>
            </a:r>
            <a:r>
              <a:rPr lang="pt-BR" b="1" dirty="0"/>
              <a:t> 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3933056"/>
            <a:ext cx="2304256" cy="11521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Instituições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3059832" y="3933056"/>
            <a:ext cx="2304256" cy="11521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Comunidade</a:t>
            </a:r>
            <a:endParaRPr lang="pt-BR" sz="2800" dirty="0"/>
          </a:p>
        </p:txBody>
      </p:sp>
      <p:sp>
        <p:nvSpPr>
          <p:cNvPr id="8" name="Retângulo 7"/>
          <p:cNvSpPr/>
          <p:nvPr/>
        </p:nvSpPr>
        <p:spPr>
          <a:xfrm>
            <a:off x="2411760" y="4077072"/>
            <a:ext cx="702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/>
              <a:t>+ </a:t>
            </a:r>
          </a:p>
        </p:txBody>
      </p:sp>
      <p:sp>
        <p:nvSpPr>
          <p:cNvPr id="9" name="Retângulo 8"/>
          <p:cNvSpPr/>
          <p:nvPr/>
        </p:nvSpPr>
        <p:spPr>
          <a:xfrm>
            <a:off x="5364088" y="4077072"/>
            <a:ext cx="702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 smtClean="0"/>
              <a:t>= </a:t>
            </a:r>
            <a:endParaRPr lang="pt-BR" sz="4800" b="1" dirty="0"/>
          </a:p>
        </p:txBody>
      </p:sp>
      <p:sp>
        <p:nvSpPr>
          <p:cNvPr id="10" name="Retângulo 9"/>
          <p:cNvSpPr/>
          <p:nvPr/>
        </p:nvSpPr>
        <p:spPr>
          <a:xfrm>
            <a:off x="894964" y="3429000"/>
            <a:ext cx="3461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pt-BR" sz="2800" b="1" dirty="0"/>
              <a:t>Trabalho integrado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23528" y="2401724"/>
            <a:ext cx="8564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pt-BR" sz="2800" b="1" dirty="0" smtClean="0"/>
              <a:t>Seres </a:t>
            </a:r>
            <a:r>
              <a:rPr lang="pt-BR" sz="2800" b="1" dirty="0"/>
              <a:t>humanos melhores.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5496" y="355303"/>
            <a:ext cx="46436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 smtClean="0">
                <a:solidFill>
                  <a:schemeClr val="bg1">
                    <a:lumMod val="65000"/>
                  </a:schemeClr>
                </a:solidFill>
              </a:rPr>
              <a:t>Prática profissional</a:t>
            </a:r>
            <a:endParaRPr lang="pt-BR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743" y="740023"/>
            <a:ext cx="2337164" cy="1752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Retângulo 15"/>
          <p:cNvSpPr/>
          <p:nvPr/>
        </p:nvSpPr>
        <p:spPr>
          <a:xfrm>
            <a:off x="6444209" y="3933056"/>
            <a:ext cx="2592287" cy="11521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Qualidade nos </a:t>
            </a:r>
            <a:r>
              <a:rPr lang="pt-BR" sz="3200" b="1" dirty="0" smtClean="0">
                <a:solidFill>
                  <a:schemeClr val="bg1"/>
                </a:solidFill>
              </a:rPr>
              <a:t>serviços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17" name="Seta para cima 16"/>
          <p:cNvSpPr/>
          <p:nvPr/>
        </p:nvSpPr>
        <p:spPr>
          <a:xfrm>
            <a:off x="5868145" y="3933056"/>
            <a:ext cx="576064" cy="1152128"/>
          </a:xfrm>
          <a:prstGeom prst="up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3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62210" y="355303"/>
            <a:ext cx="39061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 smtClean="0">
                <a:solidFill>
                  <a:schemeClr val="bg1">
                    <a:lumMod val="65000"/>
                  </a:schemeClr>
                </a:solidFill>
              </a:rPr>
              <a:t>Muito Obrigado</a:t>
            </a:r>
            <a:endParaRPr lang="pt-BR" sz="4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07504" y="1628800"/>
            <a:ext cx="216024" cy="4320480"/>
            <a:chOff x="107504" y="1628800"/>
            <a:chExt cx="216024" cy="4320480"/>
          </a:xfrm>
        </p:grpSpPr>
        <p:sp>
          <p:nvSpPr>
            <p:cNvPr id="5" name="Retângulo 4"/>
            <p:cNvSpPr/>
            <p:nvPr/>
          </p:nvSpPr>
          <p:spPr>
            <a:xfrm>
              <a:off x="107504" y="1628800"/>
              <a:ext cx="216024" cy="20939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107504" y="2139481"/>
              <a:ext cx="216024" cy="20939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07504" y="2643537"/>
              <a:ext cx="216024" cy="20939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107504" y="4293096"/>
              <a:ext cx="216024" cy="20939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107504" y="5235825"/>
              <a:ext cx="216024" cy="20939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107504" y="5739881"/>
              <a:ext cx="216024" cy="20939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7" name="Forma 26"/>
          <p:cNvSpPr/>
          <p:nvPr/>
        </p:nvSpPr>
        <p:spPr>
          <a:xfrm rot="21223319" flipH="1" flipV="1">
            <a:off x="5973325" y="1657962"/>
            <a:ext cx="2508032" cy="3083313"/>
          </a:xfrm>
          <a:prstGeom prst="swooshArrow">
            <a:avLst>
              <a:gd name="adj1" fmla="val 15149"/>
              <a:gd name="adj2" fmla="val 1299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orma 27"/>
          <p:cNvSpPr/>
          <p:nvPr/>
        </p:nvSpPr>
        <p:spPr>
          <a:xfrm rot="15419330" flipH="1" flipV="1">
            <a:off x="1006582" y="2828783"/>
            <a:ext cx="3588980" cy="1990226"/>
          </a:xfrm>
          <a:prstGeom prst="swooshArrow">
            <a:avLst>
              <a:gd name="adj1" fmla="val 22374"/>
              <a:gd name="adj2" fmla="val 1945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orma 29"/>
          <p:cNvSpPr/>
          <p:nvPr/>
        </p:nvSpPr>
        <p:spPr>
          <a:xfrm rot="1939284" flipV="1">
            <a:off x="-319318" y="3227022"/>
            <a:ext cx="2149789" cy="2589749"/>
          </a:xfrm>
          <a:prstGeom prst="swooshArrow">
            <a:avLst>
              <a:gd name="adj1" fmla="val 15686"/>
              <a:gd name="adj2" fmla="val 1299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3716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530077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Wingdings" pitchFamily="2" charset="2"/>
              <a:buChar char="q"/>
            </a:pPr>
            <a:r>
              <a:rPr lang="pt-BR" sz="2800" b="1" dirty="0" smtClean="0"/>
              <a:t>Conhecimento dos protocolos/ Atribuições especificas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q"/>
            </a:pPr>
            <a:r>
              <a:rPr lang="pt-BR" sz="2800" b="1" dirty="0" smtClean="0"/>
              <a:t>Atenção multidisciplinar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q"/>
            </a:pPr>
            <a:r>
              <a:rPr lang="pt-BR" sz="2800" b="1" dirty="0" smtClean="0"/>
              <a:t>Consultas agendadas/ Registro adequado dos usuários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4195534"/>
            <a:ext cx="9144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Wingdings" pitchFamily="2" charset="2"/>
              <a:buChar char="q"/>
            </a:pPr>
            <a:r>
              <a:rPr lang="pt-BR" sz="2800" b="1" dirty="0" smtClean="0"/>
              <a:t>Exames complementares em </a:t>
            </a:r>
            <a:r>
              <a:rPr lang="pt-BR" sz="2800" b="1" dirty="0"/>
              <a:t>dia</a:t>
            </a:r>
            <a:r>
              <a:rPr lang="pt-BR" sz="2800" b="1" dirty="0" smtClean="0"/>
              <a:t>/ Estratificação </a:t>
            </a:r>
            <a:r>
              <a:rPr lang="pt-BR" sz="2800" b="1" dirty="0"/>
              <a:t>de risco </a:t>
            </a:r>
            <a:r>
              <a:rPr lang="pt-BR" sz="2800" b="1" dirty="0" smtClean="0"/>
              <a:t>cardiovascular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q"/>
            </a:pPr>
            <a:r>
              <a:rPr lang="pt-BR" sz="2800" b="1" dirty="0"/>
              <a:t>Avaliação de saúde bucal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q"/>
            </a:pPr>
            <a:r>
              <a:rPr lang="pt-BR" sz="2800" b="1" dirty="0" smtClean="0"/>
              <a:t>Cadastro na UBS/ Acompanhamento pela equipe.</a:t>
            </a:r>
            <a:endParaRPr lang="pt-BR" sz="2800" b="1" dirty="0"/>
          </a:p>
        </p:txBody>
      </p:sp>
      <p:sp>
        <p:nvSpPr>
          <p:cNvPr id="10" name="Retângulo 9"/>
          <p:cNvSpPr/>
          <p:nvPr/>
        </p:nvSpPr>
        <p:spPr>
          <a:xfrm>
            <a:off x="107504" y="404664"/>
            <a:ext cx="74631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 smtClean="0">
                <a:solidFill>
                  <a:schemeClr val="bg1">
                    <a:lumMod val="65000"/>
                  </a:schemeClr>
                </a:solidFill>
              </a:rPr>
              <a:t>Situação antes da intervenção</a:t>
            </a:r>
            <a:endParaRPr lang="pt-BR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3473624" y="3007802"/>
            <a:ext cx="1368152" cy="1382524"/>
            <a:chOff x="2699792" y="1844824"/>
            <a:chExt cx="1152128" cy="1123383"/>
          </a:xfrm>
        </p:grpSpPr>
        <p:sp>
          <p:nvSpPr>
            <p:cNvPr id="15" name="Elipse 14"/>
            <p:cNvSpPr/>
            <p:nvPr/>
          </p:nvSpPr>
          <p:spPr>
            <a:xfrm>
              <a:off x="2699792" y="1916832"/>
              <a:ext cx="1080120" cy="1008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Símbolo de 'Não' 15"/>
            <p:cNvSpPr/>
            <p:nvPr/>
          </p:nvSpPr>
          <p:spPr>
            <a:xfrm>
              <a:off x="2699792" y="1844824"/>
              <a:ext cx="1152128" cy="1123383"/>
            </a:xfrm>
            <a:prstGeom prst="noSmoking">
              <a:avLst>
                <a:gd name="adj" fmla="val 13262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sp>
        <p:nvSpPr>
          <p:cNvPr id="22" name="CaixaDeTexto 21"/>
          <p:cNvSpPr txBox="1"/>
          <p:nvPr/>
        </p:nvSpPr>
        <p:spPr>
          <a:xfrm>
            <a:off x="3149588" y="3237399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 w="19050">
                  <a:solidFill>
                    <a:schemeClr val="bg1"/>
                  </a:solidFill>
                </a:ln>
              </a:rPr>
              <a:t>Não</a:t>
            </a:r>
            <a:endParaRPr lang="pt-BR" sz="5400" b="1" dirty="0">
              <a:ln w="19050">
                <a:solidFill>
                  <a:schemeClr val="bg1"/>
                </a:solidFill>
              </a:ln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496" y="1061102"/>
            <a:ext cx="195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</a:rPr>
              <a:t>Equipe</a:t>
            </a:r>
            <a:endParaRPr lang="pt-BR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5496" y="3718773"/>
            <a:ext cx="2051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</a:rPr>
              <a:t>Usuários</a:t>
            </a:r>
            <a:endParaRPr lang="pt-BR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3716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230" y="908720"/>
            <a:ext cx="2446770" cy="3215680"/>
          </a:xfrm>
          <a:prstGeom prst="rect">
            <a:avLst/>
          </a:prstGeom>
        </p:spPr>
      </p:pic>
      <p:sp>
        <p:nvSpPr>
          <p:cNvPr id="3" name="Espaço Reservado para Conteúdo 1"/>
          <p:cNvSpPr txBox="1">
            <a:spLocks/>
          </p:cNvSpPr>
          <p:nvPr/>
        </p:nvSpPr>
        <p:spPr>
          <a:xfrm>
            <a:off x="0" y="4437112"/>
            <a:ext cx="9144000" cy="11521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dirty="0" smtClean="0"/>
              <a:t>Ação programática para promover </a:t>
            </a:r>
            <a:r>
              <a:rPr lang="pt-BR" sz="2800" b="1" dirty="0"/>
              <a:t>qualidade de vida e saúde para a comunidade. </a:t>
            </a:r>
          </a:p>
        </p:txBody>
      </p:sp>
      <p:sp>
        <p:nvSpPr>
          <p:cNvPr id="8" name="Triângulo retângulo 7"/>
          <p:cNvSpPr/>
          <p:nvPr/>
        </p:nvSpPr>
        <p:spPr>
          <a:xfrm rot="16200000">
            <a:off x="611560" y="1416968"/>
            <a:ext cx="1796007" cy="2228056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retângulo 8"/>
          <p:cNvSpPr/>
          <p:nvPr/>
        </p:nvSpPr>
        <p:spPr>
          <a:xfrm rot="5400000">
            <a:off x="539553" y="1264568"/>
            <a:ext cx="1796007" cy="2228056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35785" y="1670710"/>
            <a:ext cx="190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HAS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515905" y="2530616"/>
            <a:ext cx="190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DM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07504" y="404664"/>
            <a:ext cx="29202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 smtClean="0">
                <a:solidFill>
                  <a:schemeClr val="bg1">
                    <a:lumMod val="65000"/>
                  </a:schemeClr>
                </a:solidFill>
              </a:rPr>
              <a:t>Justificativa</a:t>
            </a:r>
            <a:endParaRPr lang="pt-BR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Seta em curva para a direita 15"/>
          <p:cNvSpPr/>
          <p:nvPr/>
        </p:nvSpPr>
        <p:spPr>
          <a:xfrm rot="19249440">
            <a:off x="623822" y="2413057"/>
            <a:ext cx="466959" cy="1050404"/>
          </a:xfrm>
          <a:prstGeom prst="curv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Seta em curva para a direita 16"/>
          <p:cNvSpPr/>
          <p:nvPr/>
        </p:nvSpPr>
        <p:spPr>
          <a:xfrm rot="19249440" flipH="1" flipV="1">
            <a:off x="1665512" y="1514214"/>
            <a:ext cx="466959" cy="1050404"/>
          </a:xfrm>
          <a:prstGeom prst="curv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411760" y="2024653"/>
            <a:ext cx="439248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>
            <a:off x="3419872" y="2204864"/>
            <a:ext cx="4032448" cy="1199086"/>
          </a:xfrm>
          <a:prstGeom prst="rightArrow">
            <a:avLst>
              <a:gd name="adj1" fmla="val 34937"/>
              <a:gd name="adj2" fmla="val 3681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411760" y="2024653"/>
            <a:ext cx="46720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Mais </a:t>
            </a:r>
            <a:r>
              <a:rPr lang="pt-BR" sz="2400" b="1" dirty="0"/>
              <a:t>importantes fatores de risco </a:t>
            </a:r>
            <a:endParaRPr lang="pt-BR" sz="2400" b="1" dirty="0" smtClean="0"/>
          </a:p>
          <a:p>
            <a:r>
              <a:rPr lang="pt-BR" sz="2400" b="1" dirty="0" smtClean="0"/>
              <a:t>e </a:t>
            </a:r>
            <a:r>
              <a:rPr lang="pt-BR" sz="2400" b="1" dirty="0"/>
              <a:t>dano </a:t>
            </a:r>
          </a:p>
        </p:txBody>
      </p:sp>
    </p:spTree>
    <p:extLst>
      <p:ext uri="{BB962C8B-B14F-4D97-AF65-F5344CB8AC3E}">
        <p14:creationId xmlns:p14="http://schemas.microsoft.com/office/powerpoint/2010/main" val="39645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3716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3167097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Melhoria </a:t>
            </a:r>
            <a:r>
              <a:rPr lang="pt-BR" sz="3200" b="1" dirty="0"/>
              <a:t>da atenção a usuários com Hipertensão Arterial Sistêmica </a:t>
            </a:r>
            <a:r>
              <a:rPr lang="pt-BR" sz="3200" b="1" dirty="0" smtClean="0"/>
              <a:t>e/ou Diabetes Mellitus </a:t>
            </a:r>
            <a:r>
              <a:rPr lang="pt-BR" sz="3200" b="1" dirty="0"/>
              <a:t>na </a:t>
            </a:r>
            <a:r>
              <a:rPr lang="pt-BR" sz="3200" b="1" dirty="0" smtClean="0"/>
              <a:t>ESF </a:t>
            </a:r>
            <a:r>
              <a:rPr lang="pt-BR" sz="3200" b="1" dirty="0" err="1" smtClean="0"/>
              <a:t>Euvenice</a:t>
            </a:r>
            <a:r>
              <a:rPr lang="pt-BR" sz="3200" b="1" dirty="0" smtClean="0"/>
              <a:t> </a:t>
            </a:r>
            <a:r>
              <a:rPr lang="pt-BR" sz="3200" b="1" dirty="0"/>
              <a:t>Alves Batista, município de Cristalândia do Piauí/PI.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556792"/>
            <a:ext cx="3208576" cy="158073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725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ângulo 39"/>
          <p:cNvSpPr/>
          <p:nvPr/>
        </p:nvSpPr>
        <p:spPr>
          <a:xfrm>
            <a:off x="2339752" y="5821814"/>
            <a:ext cx="4527016" cy="4875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1763688" y="3068960"/>
            <a:ext cx="5529472" cy="13681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riângulo isósceles 5"/>
          <p:cNvSpPr/>
          <p:nvPr/>
        </p:nvSpPr>
        <p:spPr>
          <a:xfrm flipV="1">
            <a:off x="4119795" y="2681381"/>
            <a:ext cx="884253" cy="390187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39983" y="1956060"/>
            <a:ext cx="2083745" cy="10081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54425" y="4509120"/>
            <a:ext cx="2083745" cy="10081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7010317" y="1974268"/>
            <a:ext cx="2083745" cy="10081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7024759" y="4509120"/>
            <a:ext cx="2083745" cy="10081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3716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349241" y="1268760"/>
            <a:ext cx="4527016" cy="4875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3429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600" b="1" dirty="0">
                <a:solidFill>
                  <a:schemeClr val="bg1"/>
                </a:solidFill>
              </a:rPr>
              <a:t>Avaliação da intervenção</a:t>
            </a:r>
            <a:endParaRPr lang="pt-BR" sz="3600" b="1" dirty="0">
              <a:ln w="18415" cmpd="sng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49240" y="1268760"/>
            <a:ext cx="4527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/>
              <a:t>Análise </a:t>
            </a:r>
            <a:r>
              <a:rPr lang="pt-BR" sz="2400" b="1" dirty="0" smtClean="0"/>
              <a:t>Situacional</a:t>
            </a:r>
            <a:endParaRPr lang="pt-BR" sz="2400" b="1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07504" y="620688"/>
            <a:ext cx="903649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Intervenção na atenção primária à </a:t>
            </a:r>
            <a:r>
              <a:rPr lang="pt-BR" sz="3600" b="1" dirty="0" smtClean="0">
                <a:solidFill>
                  <a:schemeClr val="tx1"/>
                </a:solidFill>
              </a:rPr>
              <a:t>saúde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54425" y="2132856"/>
            <a:ext cx="20693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000" b="1" dirty="0">
                <a:solidFill>
                  <a:schemeClr val="bg1"/>
                </a:solidFill>
              </a:rPr>
              <a:t>Avaliação e monitoramento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7024759" y="2114902"/>
            <a:ext cx="2069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000" b="1" dirty="0">
                <a:solidFill>
                  <a:schemeClr val="bg1"/>
                </a:solidFill>
              </a:rPr>
              <a:t>Engajamento público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7010316" y="4593322"/>
            <a:ext cx="20837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000" b="1" dirty="0">
                <a:solidFill>
                  <a:schemeClr val="bg1"/>
                </a:solidFill>
              </a:rPr>
              <a:t>Organização e gestão do serviço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39983" y="4653136"/>
            <a:ext cx="20981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000" b="1" dirty="0">
                <a:solidFill>
                  <a:schemeClr val="bg1"/>
                </a:solidFill>
              </a:rPr>
              <a:t>Qualificação da prática clínica</a:t>
            </a:r>
          </a:p>
        </p:txBody>
      </p:sp>
      <p:sp>
        <p:nvSpPr>
          <p:cNvPr id="4" name="Seta circular 3"/>
          <p:cNvSpPr/>
          <p:nvPr/>
        </p:nvSpPr>
        <p:spPr>
          <a:xfrm rot="1485640">
            <a:off x="6987058" y="3695162"/>
            <a:ext cx="1330366" cy="1164975"/>
          </a:xfrm>
          <a:prstGeom prst="circular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2" name="Seta circular 31"/>
          <p:cNvSpPr/>
          <p:nvPr/>
        </p:nvSpPr>
        <p:spPr>
          <a:xfrm rot="20114360" flipV="1">
            <a:off x="6915050" y="2645935"/>
            <a:ext cx="1330366" cy="1164975"/>
          </a:xfrm>
          <a:prstGeom prst="circular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3" name="Seta circular 32"/>
          <p:cNvSpPr/>
          <p:nvPr/>
        </p:nvSpPr>
        <p:spPr>
          <a:xfrm rot="20114360" flipH="1">
            <a:off x="794370" y="3695162"/>
            <a:ext cx="1330366" cy="1164975"/>
          </a:xfrm>
          <a:prstGeom prst="circular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4" name="Seta circular 33"/>
          <p:cNvSpPr/>
          <p:nvPr/>
        </p:nvSpPr>
        <p:spPr>
          <a:xfrm rot="1485640" flipH="1" flipV="1">
            <a:off x="722362" y="2645935"/>
            <a:ext cx="1330366" cy="1164975"/>
          </a:xfrm>
          <a:prstGeom prst="circular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2339752" y="2149406"/>
            <a:ext cx="4527016" cy="4875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4425" y="2175247"/>
            <a:ext cx="9039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/>
              <a:t>Análise Estratégica</a:t>
            </a:r>
            <a:endParaRPr lang="pt-BR" sz="2400" b="1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36" name="Triângulo isósceles 35"/>
          <p:cNvSpPr/>
          <p:nvPr/>
        </p:nvSpPr>
        <p:spPr>
          <a:xfrm flipV="1">
            <a:off x="4139952" y="1772816"/>
            <a:ext cx="884253" cy="390187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Triângulo isósceles 36"/>
          <p:cNvSpPr/>
          <p:nvPr/>
        </p:nvSpPr>
        <p:spPr>
          <a:xfrm>
            <a:off x="4191803" y="5415077"/>
            <a:ext cx="884253" cy="390187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Triângulo isósceles 37"/>
          <p:cNvSpPr/>
          <p:nvPr/>
        </p:nvSpPr>
        <p:spPr>
          <a:xfrm>
            <a:off x="4139952" y="4506512"/>
            <a:ext cx="884253" cy="390187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/>
          <p:cNvSpPr/>
          <p:nvPr/>
        </p:nvSpPr>
        <p:spPr>
          <a:xfrm>
            <a:off x="2339752" y="4941168"/>
            <a:ext cx="4527016" cy="4875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349241" y="4941168"/>
            <a:ext cx="4527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>
                <a:ln w="18415" cmpd="sng">
                  <a:noFill/>
                  <a:prstDash val="solid"/>
                </a:ln>
              </a:rPr>
              <a:t>Avaliação dos resultados</a:t>
            </a:r>
            <a:endParaRPr lang="pt-BR" sz="2400" b="1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2339752" y="5805264"/>
            <a:ext cx="4527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/>
              <a:t>Reflexão crítica </a:t>
            </a:r>
            <a:endParaRPr lang="pt-BR" sz="2400" b="1" dirty="0">
              <a:ln w="18415" cmpd="sng">
                <a:noFill/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233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12" y="1344216"/>
            <a:ext cx="6948264" cy="457498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3716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195736" y="764704"/>
            <a:ext cx="2943434" cy="939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pt-BR" sz="3200" b="1" dirty="0"/>
              <a:t>CAB </a:t>
            </a:r>
            <a:r>
              <a:rPr lang="pt-BR" sz="3200" b="1" dirty="0" smtClean="0"/>
              <a:t>36/37-2013</a:t>
            </a:r>
            <a:endParaRPr lang="pt-BR" sz="3200" b="1" dirty="0"/>
          </a:p>
        </p:txBody>
      </p:sp>
      <p:sp>
        <p:nvSpPr>
          <p:cNvPr id="7" name="Retângulo 6"/>
          <p:cNvSpPr/>
          <p:nvPr/>
        </p:nvSpPr>
        <p:spPr>
          <a:xfrm>
            <a:off x="467544" y="4797152"/>
            <a:ext cx="356219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pt-BR" sz="3200" b="1" dirty="0"/>
              <a:t>Planilha OMIA </a:t>
            </a:r>
            <a:r>
              <a:rPr lang="pt-BR" sz="3200" b="1" dirty="0" smtClean="0"/>
              <a:t>2014</a:t>
            </a:r>
            <a:endParaRPr lang="pt-BR" sz="3200" b="1" dirty="0"/>
          </a:p>
        </p:txBody>
      </p:sp>
      <p:sp>
        <p:nvSpPr>
          <p:cNvPr id="8" name="Retângulo 7"/>
          <p:cNvSpPr/>
          <p:nvPr/>
        </p:nvSpPr>
        <p:spPr>
          <a:xfrm>
            <a:off x="5940152" y="1052736"/>
            <a:ext cx="2983509" cy="939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pt-BR" sz="3200" b="1" dirty="0" smtClean="0"/>
              <a:t>Fichas-Espelho  </a:t>
            </a:r>
            <a:endParaRPr lang="pt-BR" sz="3200" b="1" dirty="0"/>
          </a:p>
        </p:txBody>
      </p:sp>
      <p:sp>
        <p:nvSpPr>
          <p:cNvPr id="9" name="Retângulo 8"/>
          <p:cNvSpPr/>
          <p:nvPr/>
        </p:nvSpPr>
        <p:spPr>
          <a:xfrm>
            <a:off x="4634651" y="4653136"/>
            <a:ext cx="44738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pt-BR" sz="3200" b="1" dirty="0"/>
              <a:t>Planilha Coleta </a:t>
            </a:r>
            <a:r>
              <a:rPr lang="pt-BR" sz="3200" b="1" dirty="0" smtClean="0"/>
              <a:t>de dados</a:t>
            </a:r>
            <a:endParaRPr lang="pt-BR" sz="3200" b="1" dirty="0"/>
          </a:p>
        </p:txBody>
      </p:sp>
      <p:sp>
        <p:nvSpPr>
          <p:cNvPr id="11" name="Retângulo 10"/>
          <p:cNvSpPr/>
          <p:nvPr/>
        </p:nvSpPr>
        <p:spPr>
          <a:xfrm>
            <a:off x="179512" y="404664"/>
            <a:ext cx="21947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4400" b="1" dirty="0" smtClean="0">
                <a:solidFill>
                  <a:schemeClr val="bg1">
                    <a:lumMod val="65000"/>
                  </a:schemeClr>
                </a:solidFill>
              </a:rPr>
              <a:t>Logística</a:t>
            </a:r>
            <a:endParaRPr lang="pt-BR" sz="44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3086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699792" y="5343599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Figura 1 - Proporção de hipertensos cadastrados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5496" y="2090465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/>
              <a:t>Meta 1:</a:t>
            </a:r>
            <a:r>
              <a:rPr lang="pt-BR" sz="2400" b="1" dirty="0"/>
              <a:t> Cadastrar </a:t>
            </a:r>
            <a:r>
              <a:rPr lang="pt-BR" sz="2400" b="1" dirty="0" smtClean="0"/>
              <a:t>60% </a:t>
            </a:r>
            <a:r>
              <a:rPr lang="pt-BR" sz="2400" b="1" dirty="0"/>
              <a:t>dos hipertensos da área de abrangência </a:t>
            </a:r>
            <a:r>
              <a:rPr lang="pt-BR" sz="2400" b="1" dirty="0" smtClean="0"/>
              <a:t>(n= 197)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347349" y="4920918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Mês 1                   </a:t>
            </a:r>
            <a:r>
              <a:rPr lang="pt-BR" sz="2000" dirty="0"/>
              <a:t>Mês </a:t>
            </a:r>
            <a:r>
              <a:rPr lang="pt-BR" sz="2000" dirty="0" smtClean="0"/>
              <a:t>2                   </a:t>
            </a:r>
            <a:r>
              <a:rPr lang="pt-BR" sz="2000" dirty="0"/>
              <a:t>Mês 3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7524328" y="3645023"/>
            <a:ext cx="1152128" cy="132379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5940152" y="3645024"/>
            <a:ext cx="1152128" cy="132379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4283968" y="4149080"/>
            <a:ext cx="1152128" cy="81973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940152" y="3718193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(n= 142)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732240" y="318335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43,2 %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4283968" y="4335487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(n= 81)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283968" y="375942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24,6 %</a:t>
            </a:r>
            <a:endParaRPr lang="pt-BR" sz="2400" b="1" dirty="0"/>
          </a:p>
        </p:txBody>
      </p:sp>
      <p:sp>
        <p:nvSpPr>
          <p:cNvPr id="20" name="Retângulo 19"/>
          <p:cNvSpPr/>
          <p:nvPr/>
        </p:nvSpPr>
        <p:spPr>
          <a:xfrm>
            <a:off x="971600" y="817548"/>
            <a:ext cx="81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Ampliar </a:t>
            </a:r>
            <a:r>
              <a:rPr lang="pt-BR" sz="2800" dirty="0"/>
              <a:t>a cobertura de hipertensos e/ou diabéticos.</a:t>
            </a:r>
            <a:endParaRPr lang="pt-BR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5496" y="332656"/>
            <a:ext cx="27339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bg1">
                    <a:lumMod val="75000"/>
                  </a:schemeClr>
                </a:solidFill>
              </a:rPr>
              <a:t>Objetivo 1 </a:t>
            </a:r>
            <a:endParaRPr lang="pt-BR" sz="4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524328" y="3718193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(n= 142)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39552" y="608458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ESF 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Euvenice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 Alves Batista. Cristalândia do Piauí/PI, 2014-15.</a:t>
            </a:r>
          </a:p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Fonte: Planilha de coleta de dados HAS e DM da UNASUS/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UFPel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" name="Retângulo 1"/>
          <p:cNvSpPr/>
          <p:nvPr/>
        </p:nvSpPr>
        <p:spPr>
          <a:xfrm>
            <a:off x="539552" y="1268760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/>
              <a:t>Estimativa de pessoas </a:t>
            </a:r>
            <a:r>
              <a:rPr lang="pt-BR" sz="2400" dirty="0" smtClean="0"/>
              <a:t>com 20 </a:t>
            </a:r>
            <a:r>
              <a:rPr lang="pt-BR" sz="2400" dirty="0"/>
              <a:t>anos ou </a:t>
            </a:r>
            <a:r>
              <a:rPr lang="pt-BR" sz="2400" dirty="0" smtClean="0"/>
              <a:t>mais hipertensos: </a:t>
            </a:r>
            <a:r>
              <a:rPr lang="pt-BR" sz="2400" b="1" dirty="0"/>
              <a:t>329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760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3086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491880" y="5321029"/>
            <a:ext cx="5535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Figura 2- Proporção de diabéticos cadastrados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347349" y="4920918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Mês 1                   </a:t>
            </a:r>
            <a:r>
              <a:rPr lang="pt-BR" sz="2000" dirty="0"/>
              <a:t>Mês </a:t>
            </a:r>
            <a:r>
              <a:rPr lang="pt-BR" sz="2000" dirty="0" smtClean="0"/>
              <a:t>2                   </a:t>
            </a:r>
            <a:r>
              <a:rPr lang="pt-BR" sz="2000" dirty="0"/>
              <a:t>Mês 3</a:t>
            </a:r>
          </a:p>
        </p:txBody>
      </p:sp>
      <p:sp>
        <p:nvSpPr>
          <p:cNvPr id="7" name="Retângulo 6"/>
          <p:cNvSpPr/>
          <p:nvPr/>
        </p:nvSpPr>
        <p:spPr>
          <a:xfrm>
            <a:off x="7524328" y="3845658"/>
            <a:ext cx="1152128" cy="11231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940152" y="3845659"/>
            <a:ext cx="1152128" cy="11231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283968" y="4276546"/>
            <a:ext cx="1152128" cy="69227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5940152" y="3845659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(n= 30)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71600" y="817548"/>
            <a:ext cx="81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Ampliar </a:t>
            </a:r>
            <a:r>
              <a:rPr lang="pt-BR" sz="2800" dirty="0"/>
              <a:t>a cobertura de hipertensos e/ou diabéticos.</a:t>
            </a:r>
            <a:endParaRPr lang="pt-BR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5496" y="332656"/>
            <a:ext cx="27339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bg1">
                    <a:lumMod val="75000"/>
                  </a:schemeClr>
                </a:solidFill>
              </a:rPr>
              <a:t>Objetivo 1 </a:t>
            </a:r>
            <a:endParaRPr lang="pt-BR" sz="4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07504" y="2204864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/>
              <a:t>Meta 2: </a:t>
            </a:r>
            <a:r>
              <a:rPr lang="pt-BR" sz="2400" b="1" dirty="0"/>
              <a:t>Cadastrar 70% </a:t>
            </a:r>
            <a:endParaRPr lang="pt-BR" sz="2400" b="1" dirty="0" smtClean="0"/>
          </a:p>
          <a:p>
            <a:r>
              <a:rPr lang="pt-BR" sz="2400" b="1" dirty="0" smtClean="0"/>
              <a:t>dos </a:t>
            </a:r>
            <a:r>
              <a:rPr lang="pt-BR" sz="2400" b="1" dirty="0"/>
              <a:t>diabéticos da área de </a:t>
            </a:r>
            <a:r>
              <a:rPr lang="pt-BR" sz="2400" b="1" dirty="0" smtClean="0"/>
              <a:t>abrangência (n= 58)</a:t>
            </a:r>
            <a:endParaRPr lang="pt-BR" sz="24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283968" y="4438273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(n= 19)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588224" y="339938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37 %</a:t>
            </a:r>
            <a:endParaRPr lang="pt-BR" sz="2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283968" y="390343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23,5 %</a:t>
            </a:r>
            <a:endParaRPr lang="pt-BR" sz="24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524328" y="3862209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(n= 30)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39552" y="608458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ESF 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Euvenice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 Alves Batista. Cristalândia do Piauí/PI, 2014-15.</a:t>
            </a:r>
          </a:p>
          <a:p>
            <a:pPr algn="r"/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Fonte: Planilha de coleta de dados HAS e DM da UNASUS/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</a:rPr>
              <a:t>UFPel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539552" y="1268760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/>
              <a:t>Estimativa de pessoas </a:t>
            </a:r>
            <a:r>
              <a:rPr lang="pt-BR" sz="2400" dirty="0" smtClean="0"/>
              <a:t>com 20 </a:t>
            </a:r>
            <a:r>
              <a:rPr lang="pt-BR" sz="2400" dirty="0"/>
              <a:t>anos ou </a:t>
            </a:r>
            <a:r>
              <a:rPr lang="pt-BR" sz="2400" dirty="0" smtClean="0"/>
              <a:t>mais diabéticos: </a:t>
            </a:r>
            <a:r>
              <a:rPr lang="pt-BR" sz="2400" b="1" dirty="0" smtClean="0"/>
              <a:t>81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6867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1821</Words>
  <Application>Microsoft Office PowerPoint</Application>
  <PresentationFormat>Apresentação na tela (4:3)</PresentationFormat>
  <Paragraphs>327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georkis</dc:creator>
  <cp:lastModifiedBy>Usuário do Windows</cp:lastModifiedBy>
  <cp:revision>323</cp:revision>
  <dcterms:created xsi:type="dcterms:W3CDTF">2015-08-30T12:09:53Z</dcterms:created>
  <dcterms:modified xsi:type="dcterms:W3CDTF">2015-09-16T16:33:14Z</dcterms:modified>
</cp:coreProperties>
</file>