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9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61" r:id="rId4"/>
    <p:sldId id="263" r:id="rId5"/>
    <p:sldId id="265" r:id="rId6"/>
    <p:sldId id="267" r:id="rId7"/>
    <p:sldId id="281" r:id="rId8"/>
    <p:sldId id="284" r:id="rId9"/>
    <p:sldId id="287" r:id="rId10"/>
    <p:sldId id="291" r:id="rId11"/>
    <p:sldId id="295" r:id="rId12"/>
    <p:sldId id="298" r:id="rId13"/>
    <p:sldId id="301" r:id="rId14"/>
    <p:sldId id="304" r:id="rId15"/>
    <p:sldId id="307" r:id="rId16"/>
    <p:sldId id="310" r:id="rId17"/>
    <p:sldId id="314" r:id="rId18"/>
    <p:sldId id="316" r:id="rId19"/>
    <p:sldId id="318" r:id="rId20"/>
    <p:sldId id="321" r:id="rId21"/>
    <p:sldId id="324" r:id="rId22"/>
    <p:sldId id="327" r:id="rId23"/>
    <p:sldId id="330" r:id="rId24"/>
    <p:sldId id="333" r:id="rId25"/>
    <p:sldId id="336" r:id="rId26"/>
    <p:sldId id="339" r:id="rId27"/>
    <p:sldId id="342" r:id="rId28"/>
    <p:sldId id="345" r:id="rId29"/>
    <p:sldId id="349" r:id="rId30"/>
    <p:sldId id="348" r:id="rId31"/>
    <p:sldId id="350" r:id="rId32"/>
    <p:sldId id="351" r:id="rId33"/>
    <p:sldId id="352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universidad\Geovanis%20Castellanos%20S&#225;nchez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Geovanis%20Castellanos%20S&#225;nchez%20Final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universidad\Geovanis%20Castellanos%20S&#225;nchez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85244089688035E-2"/>
          <c:y val="0.10647180046989749"/>
          <c:w val="0.85940134613855124"/>
          <c:h val="0.78636153195900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Final.xls]Indicadores'!$D$4:$G$4</c:f>
              <c:numCache>
                <c:formatCode>0.0%</c:formatCode>
                <c:ptCount val="4"/>
                <c:pt idx="0">
                  <c:v>0.30785562632696417</c:v>
                </c:pt>
                <c:pt idx="1">
                  <c:v>0.59023354564755759</c:v>
                </c:pt>
                <c:pt idx="2">
                  <c:v>0.89384288747346108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74144"/>
        <c:axId val="24775680"/>
      </c:barChart>
      <c:catAx>
        <c:axId val="2477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4775680"/>
        <c:crosses val="autoZero"/>
        <c:auto val="1"/>
        <c:lblAlgn val="ctr"/>
        <c:lblOffset val="100"/>
        <c:noMultiLvlLbl val="0"/>
      </c:catAx>
      <c:valAx>
        <c:axId val="2477568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477414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8.438732014521548E-2"/>
          <c:w val="0.84426229508196671"/>
          <c:h val="0.7984221703228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Final.xls]Indicadores'!$D$43:$G$43</c:f>
              <c:numCache>
                <c:formatCode>0.0%</c:formatCode>
                <c:ptCount val="4"/>
                <c:pt idx="0">
                  <c:v>0.45517241379310347</c:v>
                </c:pt>
                <c:pt idx="1">
                  <c:v>0.70863309352518056</c:v>
                </c:pt>
                <c:pt idx="2">
                  <c:v>0.90736342042755347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38496"/>
        <c:axId val="72036352"/>
      </c:barChart>
      <c:catAx>
        <c:axId val="2773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036352"/>
        <c:crosses val="autoZero"/>
        <c:auto val="1"/>
        <c:lblAlgn val="ctr"/>
        <c:lblOffset val="100"/>
        <c:noMultiLvlLbl val="0"/>
      </c:catAx>
      <c:valAx>
        <c:axId val="720363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77384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6.3888160393986496E-2"/>
          <c:w val="0.84426229508196671"/>
          <c:h val="0.8189742138469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Final.xls]Indicadores'!$D$49:$G$49</c:f>
              <c:numCache>
                <c:formatCode>0.0%</c:formatCode>
                <c:ptCount val="4"/>
                <c:pt idx="0">
                  <c:v>0.8</c:v>
                </c:pt>
                <c:pt idx="1">
                  <c:v>0.88848920863309389</c:v>
                </c:pt>
                <c:pt idx="2">
                  <c:v>0.92161520190023749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04416"/>
        <c:axId val="28963968"/>
      </c:barChart>
      <c:catAx>
        <c:axId val="2780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8963968"/>
        <c:crosses val="autoZero"/>
        <c:auto val="1"/>
        <c:lblAlgn val="ctr"/>
        <c:lblOffset val="100"/>
        <c:noMultiLvlLbl val="0"/>
      </c:catAx>
      <c:valAx>
        <c:axId val="289639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7804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324"/>
          <c:y val="8.0233073580344441E-2"/>
          <c:w val="0.83991769254898363"/>
          <c:h val="0.80301984889684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Final.xls]Indicadores'!$T$49:$W$49</c:f>
              <c:numCache>
                <c:formatCode>0.0%</c:formatCode>
                <c:ptCount val="4"/>
                <c:pt idx="0">
                  <c:v>0.8</c:v>
                </c:pt>
                <c:pt idx="1">
                  <c:v>0.90909090909090906</c:v>
                </c:pt>
                <c:pt idx="2">
                  <c:v>0.89814814814814814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68096"/>
        <c:axId val="72124672"/>
      </c:barChart>
      <c:catAx>
        <c:axId val="7206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124672"/>
        <c:crosses val="autoZero"/>
        <c:auto val="1"/>
        <c:lblAlgn val="ctr"/>
        <c:lblOffset val="100"/>
        <c:noMultiLvlLbl val="0"/>
      </c:catAx>
      <c:valAx>
        <c:axId val="721246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0680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59016393442631"/>
          <c:y val="8.0490974858608511E-2"/>
          <c:w val="0.84836065573770458"/>
          <c:h val="0.82469856475817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Final.xls]Indicadores'!$D$54:$G$54</c:f>
              <c:numCache>
                <c:formatCode>0.0%</c:formatCode>
                <c:ptCount val="4"/>
                <c:pt idx="0">
                  <c:v>0.71724137931034482</c:v>
                </c:pt>
                <c:pt idx="1">
                  <c:v>0.75539568345323782</c:v>
                </c:pt>
                <c:pt idx="2">
                  <c:v>0.90498812351543945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01984"/>
        <c:axId val="45826816"/>
      </c:barChart>
      <c:catAx>
        <c:axId val="2900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5826816"/>
        <c:crosses val="autoZero"/>
        <c:auto val="1"/>
        <c:lblAlgn val="ctr"/>
        <c:lblOffset val="100"/>
        <c:noMultiLvlLbl val="0"/>
      </c:catAx>
      <c:valAx>
        <c:axId val="458268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90019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9.0937054539805204E-2"/>
          <c:w val="0.83958504147347335"/>
          <c:h val="0.79020576804754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Final.xls]Indicadores'!$T$54:$W$54</c:f>
              <c:numCache>
                <c:formatCode>0.0%</c:formatCode>
                <c:ptCount val="4"/>
                <c:pt idx="0">
                  <c:v>0.78</c:v>
                </c:pt>
                <c:pt idx="1">
                  <c:v>0.83116883116883156</c:v>
                </c:pt>
                <c:pt idx="2">
                  <c:v>0.93518518518518523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32064"/>
        <c:axId val="45833600"/>
      </c:barChart>
      <c:catAx>
        <c:axId val="4583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5833600"/>
        <c:crosses val="autoZero"/>
        <c:auto val="1"/>
        <c:lblAlgn val="ctr"/>
        <c:lblOffset val="100"/>
        <c:noMultiLvlLbl val="0"/>
      </c:catAx>
      <c:valAx>
        <c:axId val="458336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58320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1407921930873946"/>
          <c:w val="0.84426229508196671"/>
          <c:h val="0.76916633000739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Final.xls]Indicadores'!$D$59:$G$59</c:f>
              <c:numCache>
                <c:formatCode>0.0%</c:formatCode>
                <c:ptCount val="4"/>
                <c:pt idx="0">
                  <c:v>0.51724137931034486</c:v>
                </c:pt>
                <c:pt idx="1">
                  <c:v>0.70863309352518056</c:v>
                </c:pt>
                <c:pt idx="2">
                  <c:v>0.89311163895486934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212928"/>
        <c:axId val="72438144"/>
      </c:barChart>
      <c:catAx>
        <c:axId val="6321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438144"/>
        <c:crosses val="autoZero"/>
        <c:auto val="1"/>
        <c:lblAlgn val="ctr"/>
        <c:lblOffset val="100"/>
        <c:noMultiLvlLbl val="0"/>
      </c:catAx>
      <c:valAx>
        <c:axId val="7243814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2129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7264128959"/>
          <c:y val="0.10518922227032246"/>
          <c:w val="0.83991769254898363"/>
          <c:h val="0.77135732084122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Final.xls]Indicadores'!$T$59:$W$59</c:f>
              <c:numCache>
                <c:formatCode>0.0%</c:formatCode>
                <c:ptCount val="4"/>
                <c:pt idx="0">
                  <c:v>0.5</c:v>
                </c:pt>
                <c:pt idx="1">
                  <c:v>0.68831168831168832</c:v>
                </c:pt>
                <c:pt idx="2">
                  <c:v>0.90740740740740744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301888"/>
        <c:axId val="72440064"/>
      </c:barChart>
      <c:catAx>
        <c:axId val="6330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440064"/>
        <c:crosses val="autoZero"/>
        <c:auto val="1"/>
        <c:lblAlgn val="ctr"/>
        <c:lblOffset val="100"/>
        <c:noMultiLvlLbl val="0"/>
      </c:catAx>
      <c:valAx>
        <c:axId val="724400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3018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5001879934818"/>
          <c:y val="0.11952821850140732"/>
          <c:w val="0.84188996114801362"/>
          <c:h val="0.76046755025187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'[Geovanis Castellanos Sánchez Final.xls]Indicadores'!$D$64:$G$64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Final.xls]Indicadores'!$D$65:$G$65</c:f>
              <c:numCache>
                <c:formatCode>0.0%</c:formatCode>
                <c:ptCount val="4"/>
                <c:pt idx="0">
                  <c:v>0.27586206896551746</c:v>
                </c:pt>
                <c:pt idx="1">
                  <c:v>0.6079136690647482</c:v>
                </c:pt>
                <c:pt idx="2">
                  <c:v>0.8669833729216152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314944"/>
        <c:axId val="63372288"/>
      </c:barChart>
      <c:catAx>
        <c:axId val="6331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372288"/>
        <c:crosses val="autoZero"/>
        <c:auto val="1"/>
        <c:lblAlgn val="ctr"/>
        <c:lblOffset val="100"/>
        <c:noMultiLvlLbl val="0"/>
      </c:catAx>
      <c:valAx>
        <c:axId val="633722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314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3688007922036496"/>
          <c:w val="0.84426229508196671"/>
          <c:h val="0.74318912531898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Final.xls]Indicadores'!$T$65:$W$65</c:f>
              <c:numCache>
                <c:formatCode>0.0%</c:formatCode>
                <c:ptCount val="4"/>
                <c:pt idx="0">
                  <c:v>0.4</c:v>
                </c:pt>
                <c:pt idx="1">
                  <c:v>0.55844155844155863</c:v>
                </c:pt>
                <c:pt idx="2">
                  <c:v>0.85185185185185219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247104"/>
        <c:axId val="63369984"/>
      </c:barChart>
      <c:catAx>
        <c:axId val="632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369984"/>
        <c:crosses val="autoZero"/>
        <c:auto val="1"/>
        <c:lblAlgn val="ctr"/>
        <c:lblOffset val="100"/>
        <c:noMultiLvlLbl val="0"/>
      </c:catAx>
      <c:valAx>
        <c:axId val="633699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2471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94763081879791"/>
          <c:y val="3.3674709544057387E-2"/>
          <c:w val="0.83924843423799611"/>
          <c:h val="0.78433526759834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0.43103448275862083</c:v>
                </c:pt>
                <c:pt idx="1">
                  <c:v>0.66379310344827669</c:v>
                </c:pt>
                <c:pt idx="2">
                  <c:v>0.93103448275862066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36992"/>
        <c:axId val="25238528"/>
      </c:barChart>
      <c:catAx>
        <c:axId val="2523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25238528"/>
        <c:crosses val="autoZero"/>
        <c:auto val="1"/>
        <c:lblAlgn val="ctr"/>
        <c:lblOffset val="100"/>
        <c:noMultiLvlLbl val="0"/>
      </c:catAx>
      <c:valAx>
        <c:axId val="2523852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25236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9.7392337668372783E-2"/>
          <c:w val="0.84426229508196637"/>
          <c:h val="0.78512845767785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Final.xls]Indicadores'!$D$15:$G$15</c:f>
              <c:numCache>
                <c:formatCode>0.0%</c:formatCode>
                <c:ptCount val="4"/>
                <c:pt idx="0">
                  <c:v>0.4689655172413793</c:v>
                </c:pt>
                <c:pt idx="1">
                  <c:v>0.71223021582733759</c:v>
                </c:pt>
                <c:pt idx="2">
                  <c:v>0.90736342042755347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61952"/>
        <c:axId val="25263488"/>
      </c:barChart>
      <c:catAx>
        <c:axId val="2526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5263488"/>
        <c:crosses val="autoZero"/>
        <c:auto val="1"/>
        <c:lblAlgn val="ctr"/>
        <c:lblOffset val="100"/>
        <c:noMultiLvlLbl val="0"/>
      </c:catAx>
      <c:valAx>
        <c:axId val="252634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5261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687"/>
          <c:y val="9.1291794641743793E-2"/>
          <c:w val="0.8361702127659576"/>
          <c:h val="0.7906522264921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Final.xls]Indicadores'!$T$15:$W$15</c:f>
              <c:numCache>
                <c:formatCode>0.0%</c:formatCode>
                <c:ptCount val="4"/>
                <c:pt idx="0">
                  <c:v>0.60000000000000053</c:v>
                </c:pt>
                <c:pt idx="1">
                  <c:v>0.7662337662337666</c:v>
                </c:pt>
                <c:pt idx="2">
                  <c:v>0.92592592592592549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71840"/>
        <c:axId val="26773376"/>
      </c:barChart>
      <c:catAx>
        <c:axId val="267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6773376"/>
        <c:crosses val="autoZero"/>
        <c:auto val="1"/>
        <c:lblAlgn val="ctr"/>
        <c:lblOffset val="100"/>
        <c:noMultiLvlLbl val="0"/>
      </c:catAx>
      <c:valAx>
        <c:axId val="267733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6771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7189375472443"/>
          <c:y val="0.11293667734550442"/>
          <c:w val="0.84646631641871162"/>
          <c:h val="0.77206443443770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Final.xls]Indicadores'!$D$21:$G$21</c:f>
              <c:numCache>
                <c:formatCode>0.0%</c:formatCode>
                <c:ptCount val="4"/>
                <c:pt idx="0">
                  <c:v>0.83448275862068966</c:v>
                </c:pt>
                <c:pt idx="1">
                  <c:v>0.85251798561151049</c:v>
                </c:pt>
                <c:pt idx="2">
                  <c:v>0.88249400479616269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25856"/>
        <c:axId val="23664128"/>
      </c:barChart>
      <c:catAx>
        <c:axId val="2322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3664128"/>
        <c:crosses val="autoZero"/>
        <c:auto val="1"/>
        <c:lblAlgn val="ctr"/>
        <c:lblOffset val="100"/>
        <c:noMultiLvlLbl val="0"/>
      </c:catAx>
      <c:valAx>
        <c:axId val="2366412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32258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7.2058892046778192E-2"/>
          <c:w val="0.83958504147347335"/>
          <c:h val="0.8104382594994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0.8600000000000001</c:v>
                </c:pt>
                <c:pt idx="1">
                  <c:v>0.88311688311688308</c:v>
                </c:pt>
                <c:pt idx="2">
                  <c:v>0.91666666666666652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37792"/>
        <c:axId val="23940096"/>
      </c:barChart>
      <c:catAx>
        <c:axId val="2393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3940096"/>
        <c:crosses val="autoZero"/>
        <c:auto val="1"/>
        <c:lblAlgn val="ctr"/>
        <c:lblOffset val="100"/>
        <c:noMultiLvlLbl val="0"/>
      </c:catAx>
      <c:valAx>
        <c:axId val="239400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3937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483279635596"/>
          <c:y val="0.12810135791363683"/>
          <c:w val="0.84426229508196671"/>
          <c:h val="0.75392389050410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Final.xls]Indicadores'!$D$27:$G$27</c:f>
              <c:numCache>
                <c:formatCode>0.0%</c:formatCode>
                <c:ptCount val="4"/>
                <c:pt idx="0">
                  <c:v>0.32413793103448296</c:v>
                </c:pt>
                <c:pt idx="1">
                  <c:v>0.61510791366906503</c:v>
                </c:pt>
                <c:pt idx="2">
                  <c:v>0.90261282660332565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0576"/>
        <c:axId val="64313600"/>
      </c:barChart>
      <c:catAx>
        <c:axId val="2756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313600"/>
        <c:crosses val="autoZero"/>
        <c:auto val="1"/>
        <c:lblAlgn val="ctr"/>
        <c:lblOffset val="100"/>
        <c:noMultiLvlLbl val="0"/>
      </c:catAx>
      <c:valAx>
        <c:axId val="643136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7560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67962594504085"/>
          <c:y val="0.17621217874630848"/>
          <c:w val="0.84265180725084021"/>
          <c:h val="0.77100422791978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Final.xls]Indicadores'!$T$27:$W$27</c:f>
              <c:numCache>
                <c:formatCode>0.0%</c:formatCode>
                <c:ptCount val="4"/>
                <c:pt idx="0">
                  <c:v>0.38000000000000017</c:v>
                </c:pt>
                <c:pt idx="1">
                  <c:v>0.7662337662337666</c:v>
                </c:pt>
                <c:pt idx="2">
                  <c:v>0.94444444444444464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40064"/>
        <c:axId val="27563520"/>
      </c:barChart>
      <c:catAx>
        <c:axId val="2684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7563520"/>
        <c:crosses val="autoZero"/>
        <c:auto val="1"/>
        <c:lblAlgn val="ctr"/>
        <c:lblOffset val="100"/>
        <c:noMultiLvlLbl val="0"/>
      </c:catAx>
      <c:valAx>
        <c:axId val="275635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6840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8.438732014521548E-2"/>
          <c:w val="0.84426229508196671"/>
          <c:h val="0.7984221703228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'[Geovanis Castellanos Sánchez Final.xls]Indicadores'!$C$43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'[Geovanis Castellanos Sánchez Final.xls]Indicadores'!$D$42:$G$42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'[Geovanis Castellanos Sánchez Final.xls]Indicadores'!$D$43:$G$43</c:f>
              <c:numCache>
                <c:formatCode>0.0%</c:formatCode>
                <c:ptCount val="4"/>
                <c:pt idx="0">
                  <c:v>0.45517241379310347</c:v>
                </c:pt>
                <c:pt idx="1">
                  <c:v>0.70863309352518056</c:v>
                </c:pt>
                <c:pt idx="2">
                  <c:v>0.90736342042755347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962816"/>
        <c:axId val="64531072"/>
      </c:barChart>
      <c:catAx>
        <c:axId val="2896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531072"/>
        <c:crosses val="autoZero"/>
        <c:auto val="1"/>
        <c:lblAlgn val="ctr"/>
        <c:lblOffset val="100"/>
        <c:noMultiLvlLbl val="0"/>
      </c:catAx>
      <c:valAx>
        <c:axId val="645310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289628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0.19444</cdr:x>
      <cdr:y>0.63462</cdr:y>
    </cdr:from>
    <cdr:to>
      <cdr:x>0.25926</cdr:x>
      <cdr:y>0.73077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12168" y="237626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0.40741</cdr:x>
      <cdr:y>0.53846</cdr:y>
    </cdr:from>
    <cdr:to>
      <cdr:x>0.47222</cdr:x>
      <cdr:y>0.65385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168352" y="2016224"/>
          <a:ext cx="5040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198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0.61111</cdr:x>
      <cdr:y>0.46154</cdr:y>
    </cdr:from>
    <cdr:to>
      <cdr:x>0.68519</cdr:x>
      <cdr:y>0.57692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752528" y="1728192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382</a:t>
          </a:r>
          <a:endParaRPr lang="pt-BR" sz="1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0.18919</cdr:x>
      <cdr:y>0.66667</cdr:y>
    </cdr:from>
    <cdr:to>
      <cdr:x>0.26126</cdr:x>
      <cdr:y>0.74603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12168" y="302433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20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0.40541</cdr:x>
      <cdr:y>0.60317</cdr:y>
    </cdr:from>
    <cdr:to>
      <cdr:x>0.47748</cdr:x>
      <cdr:y>0.68254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240360" y="273630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43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0.61261</cdr:x>
      <cdr:y>0.4127</cdr:y>
    </cdr:from>
    <cdr:to>
      <cdr:x>0.67568</cdr:x>
      <cdr:y>0.52381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4896544" y="1872208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92</a:t>
          </a:r>
          <a:endParaRPr lang="pt-BR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0.41748</cdr:x>
      <cdr:y>0.5283</cdr:y>
    </cdr:from>
    <cdr:to>
      <cdr:x>0.47573</cdr:x>
      <cdr:y>0.65216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96344" y="2016224"/>
          <a:ext cx="432048" cy="47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59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0.61165</cdr:x>
      <cdr:y>0.41509</cdr:y>
    </cdr:from>
    <cdr:to>
      <cdr:x>0.68932</cdr:x>
      <cdr:y>0.54717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536504" y="1584176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100</a:t>
          </a:r>
          <a:endParaRPr lang="pt-BR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0.40541</cdr:x>
      <cdr:y>0.50909</cdr:y>
    </cdr:from>
    <cdr:to>
      <cdr:x>0.46847</cdr:x>
      <cdr:y>0.62053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240360" y="2016224"/>
          <a:ext cx="504056" cy="441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237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0.61261</cdr:x>
      <cdr:y>0.49091</cdr:y>
    </cdr:from>
    <cdr:to>
      <cdr:x>0.67568</cdr:x>
      <cdr:y>0.62053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896544" y="1944216"/>
          <a:ext cx="504056" cy="513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368</a:t>
          </a:r>
          <a:endParaRPr lang="pt-BR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0.40566</cdr:x>
      <cdr:y>0.48148</cdr:y>
    </cdr:from>
    <cdr:to>
      <cdr:x>0.46226</cdr:x>
      <cdr:y>0.57646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96344" y="1872208"/>
          <a:ext cx="43204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68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0.61321</cdr:x>
      <cdr:y>0.44683</cdr:y>
    </cdr:from>
    <cdr:to>
      <cdr:x>0.68868</cdr:x>
      <cdr:y>0.57646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680520" y="1737484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99</a:t>
          </a:r>
          <a:endParaRPr lang="pt-BR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0.17431</cdr:x>
      <cdr:y>0.71154</cdr:y>
    </cdr:from>
    <cdr:to>
      <cdr:x>0.23853</cdr:x>
      <cdr:y>0.78846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368152" y="266429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47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0.38532</cdr:x>
      <cdr:y>0.59615</cdr:y>
    </cdr:from>
    <cdr:to>
      <cdr:x>0.44954</cdr:x>
      <cdr:y>0.73077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024336" y="2232248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171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0.59633</cdr:x>
      <cdr:y>0.46154</cdr:y>
    </cdr:from>
    <cdr:to>
      <cdr:x>0.66972</cdr:x>
      <cdr:y>0.57692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680520" y="1728192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380</a:t>
          </a:r>
          <a:endParaRPr lang="pt-BR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</cdr:x>
      <cdr:y>0.64151</cdr:y>
    </cdr:from>
    <cdr:to>
      <cdr:x>0.25455</cdr:x>
      <cdr:y>0.75472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84176" y="2448272"/>
          <a:ext cx="4320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66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0.4</cdr:x>
      <cdr:y>0.50943</cdr:y>
    </cdr:from>
    <cdr:to>
      <cdr:x>0.47273</cdr:x>
      <cdr:y>0.71698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168352" y="1944216"/>
          <a:ext cx="57606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197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0.61818</cdr:x>
      <cdr:y>0.43396</cdr:y>
    </cdr:from>
    <cdr:to>
      <cdr:x>0.68182</cdr:x>
      <cdr:y>0.56604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896544" y="1656184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382</a:t>
          </a:r>
          <a:endParaRPr lang="pt-BR" sz="16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0.40541</cdr:x>
      <cdr:y>0.47273</cdr:y>
    </cdr:from>
    <cdr:to>
      <cdr:x>0.47748</cdr:x>
      <cdr:y>0.6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240360" y="1872208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247</a:t>
          </a:r>
          <a:endParaRPr lang="pt-BR" sz="1600" dirty="0"/>
        </a:p>
      </cdr:txBody>
    </cdr:sp>
  </cdr:relSizeAnchor>
  <cdr:relSizeAnchor xmlns:cdr="http://schemas.openxmlformats.org/drawingml/2006/chartDrawing">
    <cdr:from>
      <cdr:x>0.61261</cdr:x>
      <cdr:y>0.41818</cdr:y>
    </cdr:from>
    <cdr:to>
      <cdr:x>0.69369</cdr:x>
      <cdr:y>0.52727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896544" y="1656184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388</a:t>
          </a:r>
          <a:endParaRPr lang="pt-BR" sz="16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0.1982</cdr:x>
      <cdr:y>0.48276</cdr:y>
    </cdr:from>
    <cdr:to>
      <cdr:x>0.27027</cdr:x>
      <cdr:y>0.58621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84176" y="201622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39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0.40541</cdr:x>
      <cdr:y>0.46552</cdr:y>
    </cdr:from>
    <cdr:to>
      <cdr:x>0.47748</cdr:x>
      <cdr:y>0.56897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240360" y="1944216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64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0.61261</cdr:x>
      <cdr:y>0.44828</cdr:y>
    </cdr:from>
    <cdr:to>
      <cdr:x>0.69369</cdr:x>
      <cdr:y>0.56897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896544" y="1872208"/>
          <a:ext cx="6480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101</a:t>
          </a:r>
          <a:endParaRPr lang="pt-BR" sz="20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0.19469</cdr:x>
      <cdr:y>0.60345</cdr:y>
    </cdr:from>
    <cdr:to>
      <cdr:x>0.25664</cdr:x>
      <cdr:y>0.74138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84176" y="2520280"/>
          <a:ext cx="50405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0.19469</cdr:x>
      <cdr:y>0.63793</cdr:y>
    </cdr:from>
    <cdr:to>
      <cdr:x>0.25664</cdr:x>
      <cdr:y>0.72414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584176" y="2664296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25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0.40708</cdr:x>
      <cdr:y>0.55172</cdr:y>
    </cdr:from>
    <cdr:to>
      <cdr:x>0.48673</cdr:x>
      <cdr:y>0.65517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312368" y="2304256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53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0.61947</cdr:x>
      <cdr:y>0.44828</cdr:y>
    </cdr:from>
    <cdr:to>
      <cdr:x>0.68142</cdr:x>
      <cdr:y>0.55172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5040560" y="1872208"/>
          <a:ext cx="5040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98</a:t>
          </a:r>
          <a:endParaRPr lang="pt-BR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6DE1B-4547-40BE-AF69-C7915D79671A}" type="datetimeFigureOut">
              <a:rPr lang="pt-BR" smtClean="0"/>
              <a:t>14/09/2015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D8275-A934-4D02-8CBF-C887FC5D26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3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8275-A934-4D02-8CBF-C887FC5D262B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13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5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1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08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0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82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53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6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35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56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D9E3-DBE5-4787-9B2A-C7BF0398E090}" type="datetimeFigureOut">
              <a:rPr lang="es-ES" smtClean="0"/>
              <a:pPr/>
              <a:t>14/09/2015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2F8D-DEA1-46D2-9A10-D201ED02360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94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6224" y="260648"/>
            <a:ext cx="7198568" cy="1800200"/>
          </a:xfrm>
        </p:spPr>
        <p:txBody>
          <a:bodyPr>
            <a:noAutofit/>
          </a:bodyPr>
          <a:lstStyle/>
          <a:p>
            <a:r>
              <a:rPr lang="es-ES" sz="2000" b="1" dirty="0">
                <a:solidFill>
                  <a:srgbClr val="FFFF00"/>
                </a:solidFill>
              </a:rPr>
              <a:t>UNIVERSIDADE ABERTA DO SUS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es-ES" sz="2000" b="1" dirty="0">
                <a:solidFill>
                  <a:srgbClr val="FFFF00"/>
                </a:solidFill>
              </a:rPr>
              <a:t>UNIVERSIDADE FEDERAL DE PELOTAS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pt-BR" sz="2000" b="1" dirty="0">
                <a:solidFill>
                  <a:srgbClr val="FFFF00"/>
                </a:solidFill>
              </a:rPr>
              <a:t>Especialização em Saúde da Família</a:t>
            </a:r>
            <a:br>
              <a:rPr lang="pt-BR" sz="2000" b="1" dirty="0">
                <a:solidFill>
                  <a:srgbClr val="FFFF00"/>
                </a:solidFill>
              </a:rPr>
            </a:br>
            <a:r>
              <a:rPr lang="pt-BR" sz="2000" b="1" dirty="0" smtClean="0">
                <a:solidFill>
                  <a:srgbClr val="FFFF00"/>
                </a:solidFill>
              </a:rPr>
              <a:t>Modalidade</a:t>
            </a:r>
            <a:r>
              <a:rPr lang="es-ES" sz="2000" b="1" dirty="0" smtClean="0">
                <a:solidFill>
                  <a:srgbClr val="FFFF00"/>
                </a:solidFill>
              </a:rPr>
              <a:t> </a:t>
            </a:r>
            <a:r>
              <a:rPr lang="es-ES" sz="2000" b="1" dirty="0">
                <a:solidFill>
                  <a:srgbClr val="FFFF00"/>
                </a:solidFill>
              </a:rPr>
              <a:t>à </a:t>
            </a:r>
            <a:r>
              <a:rPr lang="pt-BR" sz="2000" b="1" dirty="0" smtClean="0">
                <a:solidFill>
                  <a:srgbClr val="FFFF00"/>
                </a:solidFill>
              </a:rPr>
              <a:t>Distância</a:t>
            </a:r>
            <a:endParaRPr lang="pt-BR" sz="2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282762" cy="129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2276872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FF00"/>
                </a:solidFill>
              </a:rPr>
              <a:t>Trabalho de Conclusão de </a:t>
            </a:r>
            <a:r>
              <a:rPr lang="pt-BR" sz="2400" b="1" dirty="0" smtClean="0">
                <a:solidFill>
                  <a:srgbClr val="FFFF00"/>
                </a:solidFill>
              </a:rPr>
              <a:t>Curso</a:t>
            </a:r>
          </a:p>
          <a:p>
            <a:pPr algn="ctr"/>
            <a:endParaRPr lang="pt-BR" sz="2400" b="1" dirty="0">
              <a:solidFill>
                <a:srgbClr val="FFFF00"/>
              </a:solidFill>
            </a:endParaRPr>
          </a:p>
          <a:p>
            <a:pPr algn="ctr"/>
            <a:r>
              <a:rPr lang="pt-BR" sz="2800" b="1" dirty="0">
                <a:solidFill>
                  <a:srgbClr val="FFFF00"/>
                </a:solidFill>
              </a:rPr>
              <a:t>Melhoria da Atenção à Saúde das Pessoas com Hipertensão e/ou Diabetes </a:t>
            </a:r>
            <a:r>
              <a:rPr lang="pt-BR" sz="2800" b="1" dirty="0" smtClean="0">
                <a:solidFill>
                  <a:srgbClr val="FFFF00"/>
                </a:solidFill>
              </a:rPr>
              <a:t>na ESF </a:t>
            </a:r>
            <a:r>
              <a:rPr lang="pt-BR" sz="2800" b="1" dirty="0">
                <a:solidFill>
                  <a:srgbClr val="FFFF00"/>
                </a:solidFill>
              </a:rPr>
              <a:t>Antônio Moscardini Neto, Cerro Grande do </a:t>
            </a:r>
            <a:r>
              <a:rPr lang="pt-BR" sz="2800" b="1" dirty="0" smtClean="0">
                <a:solidFill>
                  <a:srgbClr val="FFFF00"/>
                </a:solidFill>
              </a:rPr>
              <a:t>Sul/RS</a:t>
            </a:r>
          </a:p>
          <a:p>
            <a:pPr algn="ctr"/>
            <a:endParaRPr lang="pt-BR" sz="2400" b="1" dirty="0">
              <a:solidFill>
                <a:srgbClr val="FFFF00"/>
              </a:solidFill>
            </a:endParaRPr>
          </a:p>
          <a:p>
            <a:pPr algn="ctr"/>
            <a:r>
              <a:rPr lang="es-ES" sz="2400" b="1" dirty="0" err="1">
                <a:solidFill>
                  <a:srgbClr val="FFFF00"/>
                </a:solidFill>
              </a:rPr>
              <a:t>Geovanis</a:t>
            </a:r>
            <a:r>
              <a:rPr lang="es-ES" sz="2400" b="1" dirty="0">
                <a:solidFill>
                  <a:srgbClr val="FFFF00"/>
                </a:solidFill>
              </a:rPr>
              <a:t> Castellanos </a:t>
            </a:r>
            <a:r>
              <a:rPr lang="es-ES" sz="2400" b="1" dirty="0" smtClean="0">
                <a:solidFill>
                  <a:srgbClr val="FFFF00"/>
                </a:solidFill>
              </a:rPr>
              <a:t>Sánchez</a:t>
            </a: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Pelotas, 2015</a:t>
            </a:r>
            <a:endParaRPr lang="es-E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M</a:t>
            </a:r>
            <a:r>
              <a:rPr lang="pt-BR" sz="2200" b="1" dirty="0" smtClean="0">
                <a:solidFill>
                  <a:srgbClr val="FFFF00"/>
                </a:solidFill>
              </a:rPr>
              <a:t>eta </a:t>
            </a:r>
            <a:r>
              <a:rPr lang="pt-BR" sz="2200" b="1" dirty="0">
                <a:solidFill>
                  <a:srgbClr val="FFFF00"/>
                </a:solidFill>
              </a:rPr>
              <a:t>2.3 </a:t>
            </a:r>
            <a:r>
              <a:rPr lang="pt-BR" sz="2200" dirty="0">
                <a:solidFill>
                  <a:srgbClr val="FFFF00"/>
                </a:solidFill>
              </a:rPr>
              <a:t>Garantir a 100% dos hipertensos a realização </a:t>
            </a:r>
            <a:r>
              <a:rPr lang="pt-BR" sz="2200" dirty="0" smtClean="0">
                <a:solidFill>
                  <a:srgbClr val="FFFF00"/>
                </a:solidFill>
              </a:rPr>
              <a:t>de exames </a:t>
            </a:r>
            <a:r>
              <a:rPr lang="pt-BR" sz="2200" dirty="0">
                <a:solidFill>
                  <a:srgbClr val="FFFF00"/>
                </a:solidFill>
              </a:rPr>
              <a:t>complementares em dia de acordo com o </a:t>
            </a:r>
            <a:r>
              <a:rPr lang="pt-BR" sz="2200" dirty="0" smtClean="0">
                <a:solidFill>
                  <a:srgbClr val="FFFF00"/>
                </a:solidFill>
              </a:rPr>
              <a:t>protocolo</a:t>
            </a:r>
          </a:p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Indicador 2.3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 smtClean="0">
                <a:solidFill>
                  <a:srgbClr val="FFFF00"/>
                </a:solidFill>
              </a:rPr>
              <a:t>de hipertensos </a:t>
            </a:r>
            <a:r>
              <a:rPr lang="pt-BR" sz="2200" dirty="0" smtClean="0">
                <a:solidFill>
                  <a:srgbClr val="FFFF00"/>
                </a:solidFill>
              </a:rPr>
              <a:t>com exames </a:t>
            </a:r>
            <a:r>
              <a:rPr lang="pt-BR" sz="2200" dirty="0" smtClean="0">
                <a:solidFill>
                  <a:srgbClr val="FFFF00"/>
                </a:solidFill>
              </a:rPr>
              <a:t>complementares </a:t>
            </a:r>
            <a:r>
              <a:rPr lang="pt-BR" sz="2200" dirty="0" smtClean="0">
                <a:solidFill>
                  <a:srgbClr val="FFFF00"/>
                </a:solidFill>
              </a:rPr>
              <a:t>em </a:t>
            </a:r>
            <a:r>
              <a:rPr lang="pt-BR" sz="2200" dirty="0" err="1" smtClean="0">
                <a:solidFill>
                  <a:srgbClr val="FFFF00"/>
                </a:solidFill>
              </a:rPr>
              <a:t>día</a:t>
            </a:r>
            <a:r>
              <a:rPr lang="pt-BR" sz="2200" dirty="0" smtClean="0">
                <a:solidFill>
                  <a:srgbClr val="FFFF00"/>
                </a:solidFill>
              </a:rPr>
              <a:t> de </a:t>
            </a:r>
            <a:r>
              <a:rPr lang="pt-BR" sz="2200" dirty="0" smtClean="0">
                <a:solidFill>
                  <a:srgbClr val="FFFF00"/>
                </a:solidFill>
              </a:rPr>
              <a:t>acordo com o </a:t>
            </a:r>
            <a:r>
              <a:rPr lang="pt-BR" sz="2200" dirty="0" smtClean="0">
                <a:solidFill>
                  <a:srgbClr val="FFFF00"/>
                </a:solidFill>
              </a:rPr>
              <a:t>protocolo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3 Gráfico"/>
          <p:cNvGraphicFramePr/>
          <p:nvPr>
            <p:extLst>
              <p:ext uri="{D42A27DB-BD31-4B8C-83A1-F6EECF244321}">
                <p14:modId xmlns:p14="http://schemas.microsoft.com/office/powerpoint/2010/main" val="3758106640"/>
              </p:ext>
            </p:extLst>
          </p:nvPr>
        </p:nvGraphicFramePr>
        <p:xfrm>
          <a:off x="539552" y="2132856"/>
          <a:ext cx="77768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886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3 - Proporção de hipertensos com os exames complementares em dia de acordo com o protocolo. São José. Cerro Grande do Sul/RS, 2015</a:t>
            </a:r>
            <a:r>
              <a:rPr lang="pt-BR" sz="2000" dirty="0">
                <a:solidFill>
                  <a:srgbClr val="FFFF00"/>
                </a:solidFill>
              </a:rPr>
              <a:t>.</a:t>
            </a:r>
            <a:r>
              <a:rPr lang="es-ES" sz="2000" dirty="0">
                <a:solidFill>
                  <a:srgbClr val="FFFF00"/>
                </a:solidFill>
              </a:rPr>
              <a:t/>
            </a:r>
            <a:br>
              <a:rPr lang="es-ES" sz="2000" dirty="0">
                <a:solidFill>
                  <a:srgbClr val="FFFF00"/>
                </a:solidFill>
              </a:rPr>
            </a:br>
            <a:endParaRPr lang="pt-BR" sz="2000" dirty="0">
              <a:solidFill>
                <a:srgbClr val="FFFF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051720" y="45811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47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2.4 </a:t>
            </a:r>
            <a:r>
              <a:rPr lang="pt-BR" sz="2200" dirty="0">
                <a:solidFill>
                  <a:srgbClr val="FFFF00"/>
                </a:solidFill>
              </a:rPr>
              <a:t>Garantir a 100% dos diabéticos a realização de </a:t>
            </a:r>
            <a:r>
              <a:rPr lang="pt-BR" sz="2200" dirty="0" smtClean="0">
                <a:solidFill>
                  <a:srgbClr val="FFFF00"/>
                </a:solidFill>
              </a:rPr>
              <a:t>exames complementares </a:t>
            </a:r>
            <a:r>
              <a:rPr lang="pt-BR" sz="2200" dirty="0">
                <a:solidFill>
                  <a:srgbClr val="FFFF00"/>
                </a:solidFill>
              </a:rPr>
              <a:t>em dia de acordo com o </a:t>
            </a:r>
            <a:r>
              <a:rPr lang="pt-BR" sz="2200" dirty="0" smtClean="0">
                <a:solidFill>
                  <a:srgbClr val="FFFF00"/>
                </a:solidFill>
              </a:rPr>
              <a:t>protocolo</a:t>
            </a:r>
          </a:p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Indicador 2.4 </a:t>
            </a:r>
            <a:r>
              <a:rPr lang="pt-BR" sz="2200" dirty="0">
                <a:solidFill>
                  <a:srgbClr val="FFFF00"/>
                </a:solidFill>
              </a:rPr>
              <a:t>Proporção de </a:t>
            </a:r>
            <a:r>
              <a:rPr lang="pt-BR" sz="2200" dirty="0" smtClean="0">
                <a:solidFill>
                  <a:srgbClr val="FFFF00"/>
                </a:solidFill>
              </a:rPr>
              <a:t>diabéticos </a:t>
            </a:r>
            <a:r>
              <a:rPr lang="pt-BR" sz="2200" dirty="0">
                <a:solidFill>
                  <a:srgbClr val="FFFF00"/>
                </a:solidFill>
              </a:rPr>
              <a:t>com exames complementares em </a:t>
            </a:r>
            <a:r>
              <a:rPr lang="pt-BR" sz="2200" dirty="0" smtClean="0">
                <a:solidFill>
                  <a:srgbClr val="FFFF00"/>
                </a:solidFill>
              </a:rPr>
              <a:t>dia </a:t>
            </a:r>
            <a:r>
              <a:rPr lang="pt-BR" sz="2200" dirty="0">
                <a:solidFill>
                  <a:srgbClr val="FFFF00"/>
                </a:solidFill>
              </a:rPr>
              <a:t>de acordo com o protocolo.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graphicFrame>
        <p:nvGraphicFramePr>
          <p:cNvPr id="5" name="3 Gráfico"/>
          <p:cNvGraphicFramePr/>
          <p:nvPr>
            <p:extLst>
              <p:ext uri="{D42A27DB-BD31-4B8C-83A1-F6EECF244321}">
                <p14:modId xmlns:p14="http://schemas.microsoft.com/office/powerpoint/2010/main" val="855652583"/>
              </p:ext>
            </p:extLst>
          </p:nvPr>
        </p:nvGraphicFramePr>
        <p:xfrm>
          <a:off x="899592" y="1988840"/>
          <a:ext cx="74168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74238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FFF00"/>
                </a:solidFill>
              </a:rPr>
              <a:t>Figura 4 - Proporção de diabéticos com os exames complementares em dia de acordo com o protocolo. São José. Cerro Grande do Sul/RS, 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339752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8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918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</a:t>
            </a:r>
            <a:r>
              <a:rPr lang="pt-BR" sz="2100" b="1" dirty="0">
                <a:solidFill>
                  <a:srgbClr val="FFFF00"/>
                </a:solidFill>
              </a:rPr>
              <a:t>2.5 </a:t>
            </a:r>
            <a:r>
              <a:rPr lang="pt-BR" sz="2100" dirty="0">
                <a:solidFill>
                  <a:srgbClr val="FFFF00"/>
                </a:solidFill>
              </a:rPr>
              <a:t>Priorizar a prescrição de medicamentos da </a:t>
            </a:r>
            <a:r>
              <a:rPr lang="pt-BR" sz="2100" dirty="0" smtClean="0">
                <a:solidFill>
                  <a:srgbClr val="FFFF00"/>
                </a:solidFill>
              </a:rPr>
              <a:t>farmácia popular </a:t>
            </a:r>
            <a:r>
              <a:rPr lang="pt-BR" sz="2100" dirty="0">
                <a:solidFill>
                  <a:srgbClr val="FFFF00"/>
                </a:solidFill>
              </a:rPr>
              <a:t>para 100% dos hipertensos cadastrados na unidade de </a:t>
            </a:r>
            <a:r>
              <a:rPr lang="pt-BR" sz="2100" dirty="0" smtClean="0">
                <a:solidFill>
                  <a:srgbClr val="FFFF00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Indicador 2.5 </a:t>
            </a:r>
            <a:r>
              <a:rPr lang="pt-BR" sz="2100" dirty="0">
                <a:solidFill>
                  <a:srgbClr val="FFFF00"/>
                </a:solidFill>
              </a:rPr>
              <a:t>P</a:t>
            </a:r>
            <a:r>
              <a:rPr lang="pt-BR" sz="2100" dirty="0" smtClean="0">
                <a:solidFill>
                  <a:srgbClr val="FFFF00"/>
                </a:solidFill>
              </a:rPr>
              <a:t>roporção </a:t>
            </a:r>
            <a:r>
              <a:rPr lang="pt-BR" sz="2100" dirty="0" smtClean="0">
                <a:solidFill>
                  <a:srgbClr val="FFFF00"/>
                </a:solidFill>
              </a:rPr>
              <a:t>de hipertensos </a:t>
            </a:r>
            <a:r>
              <a:rPr lang="pt-BR" sz="2100" dirty="0" smtClean="0">
                <a:solidFill>
                  <a:srgbClr val="FFFF00"/>
                </a:solidFill>
              </a:rPr>
              <a:t>com prescrição medicamentos </a:t>
            </a:r>
            <a:r>
              <a:rPr lang="pt-BR" sz="2100" dirty="0" smtClean="0">
                <a:solidFill>
                  <a:srgbClr val="FFFF00"/>
                </a:solidFill>
              </a:rPr>
              <a:t>d</a:t>
            </a:r>
            <a:r>
              <a:rPr lang="pt-BR" sz="2100" dirty="0" smtClean="0">
                <a:solidFill>
                  <a:srgbClr val="FFFF00"/>
                </a:solidFill>
              </a:rPr>
              <a:t>a </a:t>
            </a:r>
            <a:r>
              <a:rPr lang="pt-BR" sz="2100" dirty="0" smtClean="0">
                <a:solidFill>
                  <a:srgbClr val="FFFF00"/>
                </a:solidFill>
              </a:rPr>
              <a:t>farmácia </a:t>
            </a:r>
            <a:r>
              <a:rPr lang="pt-BR" sz="2100" dirty="0" smtClean="0">
                <a:solidFill>
                  <a:srgbClr val="FFFF00"/>
                </a:solidFill>
              </a:rPr>
              <a:t>popular.</a:t>
            </a:r>
            <a:endParaRPr lang="pt-BR" sz="21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886272679"/>
              </p:ext>
            </p:extLst>
          </p:nvPr>
        </p:nvGraphicFramePr>
        <p:xfrm>
          <a:off x="611560" y="1700808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1520" y="5661248"/>
            <a:ext cx="8229600" cy="638944"/>
          </a:xfrm>
        </p:spPr>
        <p:txBody>
          <a:bodyPr>
            <a:noAutofit/>
          </a:bodyPr>
          <a:lstStyle/>
          <a:p>
            <a:pPr algn="l"/>
            <a:r>
              <a:rPr lang="pt-BR" sz="1800" dirty="0" smtClean="0">
                <a:solidFill>
                  <a:srgbClr val="FFFF00"/>
                </a:solidFill>
              </a:rPr>
              <a:t>Figura 5 - Proporção de hipertensos com prescrição de medicamentos da Farmácia Popular/</a:t>
            </a:r>
            <a:r>
              <a:rPr lang="pt-BR" sz="1800" dirty="0" err="1" smtClean="0">
                <a:solidFill>
                  <a:srgbClr val="FFFF00"/>
                </a:solidFill>
              </a:rPr>
              <a:t>Hiperdia</a:t>
            </a:r>
            <a:r>
              <a:rPr lang="pt-BR" sz="1800" dirty="0" smtClean="0">
                <a:solidFill>
                  <a:srgbClr val="FFFF00"/>
                </a:solidFill>
              </a:rPr>
              <a:t> priorizada. São José. Cerro Grande do Sul/RS, 2015.</a:t>
            </a:r>
            <a:endParaRPr lang="pt-BR" sz="1800" dirty="0">
              <a:solidFill>
                <a:srgbClr val="FFFF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12372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6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144016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</a:t>
            </a:r>
            <a:r>
              <a:rPr lang="pt-BR" sz="2100" b="1" dirty="0">
                <a:solidFill>
                  <a:srgbClr val="FFFF00"/>
                </a:solidFill>
              </a:rPr>
              <a:t>2.6 </a:t>
            </a:r>
            <a:r>
              <a:rPr lang="pt-BR" sz="2100" dirty="0">
                <a:solidFill>
                  <a:srgbClr val="FFFF00"/>
                </a:solidFill>
              </a:rPr>
              <a:t>Priorizar a prescrição de medicamentos da </a:t>
            </a:r>
            <a:r>
              <a:rPr lang="pt-BR" sz="2100" dirty="0" smtClean="0">
                <a:solidFill>
                  <a:srgbClr val="FFFF00"/>
                </a:solidFill>
              </a:rPr>
              <a:t>farmácia popular </a:t>
            </a:r>
            <a:r>
              <a:rPr lang="pt-BR" sz="2100" dirty="0">
                <a:solidFill>
                  <a:srgbClr val="FFFF00"/>
                </a:solidFill>
              </a:rPr>
              <a:t>para 100% dos diabéticos cadastrados na unidade de </a:t>
            </a:r>
            <a:r>
              <a:rPr lang="pt-BR" sz="2100" dirty="0" smtClean="0">
                <a:solidFill>
                  <a:srgbClr val="FFFF00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sz="2100" b="1" dirty="0">
                <a:solidFill>
                  <a:srgbClr val="FFFF00"/>
                </a:solidFill>
              </a:rPr>
              <a:t>Indicador 2.6 </a:t>
            </a:r>
            <a:r>
              <a:rPr lang="pt-BR" sz="2100" dirty="0">
                <a:solidFill>
                  <a:srgbClr val="FFFF00"/>
                </a:solidFill>
              </a:rPr>
              <a:t>Proporção de </a:t>
            </a:r>
            <a:r>
              <a:rPr lang="pt-BR" sz="2100" dirty="0" smtClean="0">
                <a:solidFill>
                  <a:srgbClr val="FFFF00"/>
                </a:solidFill>
              </a:rPr>
              <a:t>diabéticos </a:t>
            </a:r>
            <a:r>
              <a:rPr lang="pt-BR" sz="2100" dirty="0">
                <a:solidFill>
                  <a:srgbClr val="FFFF00"/>
                </a:solidFill>
              </a:rPr>
              <a:t>com prescrição medicamentos da farmácia popular.</a:t>
            </a:r>
          </a:p>
          <a:p>
            <a:pPr marL="0" indent="0" algn="just">
              <a:buNone/>
            </a:pPr>
            <a:endParaRPr lang="pt-BR" sz="21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99405349"/>
              </p:ext>
            </p:extLst>
          </p:nvPr>
        </p:nvGraphicFramePr>
        <p:xfrm>
          <a:off x="611560" y="1628800"/>
          <a:ext cx="76328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710952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6 - Proporção de diabéticos com prescrição de medicamentos da Farmácia Popular/</a:t>
            </a:r>
            <a:r>
              <a:rPr lang="pt-BR" sz="1800" dirty="0" err="1">
                <a:solidFill>
                  <a:srgbClr val="FFFF00"/>
                </a:solidFill>
              </a:rPr>
              <a:t>Hiperdia</a:t>
            </a:r>
            <a:r>
              <a:rPr lang="pt-BR" sz="1800" dirty="0">
                <a:solidFill>
                  <a:srgbClr val="FFFF00"/>
                </a:solidFill>
              </a:rPr>
              <a:t> priorizada. São José. Cerro Grande do Sul/RS, 2015</a:t>
            </a:r>
            <a:r>
              <a:rPr lang="pt-BR" sz="1800" dirty="0" smtClean="0">
                <a:solidFill>
                  <a:srgbClr val="FFFF00"/>
                </a:solidFill>
              </a:rPr>
              <a:t>.</a:t>
            </a:r>
            <a:endParaRPr lang="pt-BR" sz="1800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23728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34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1540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</a:t>
            </a:r>
            <a:r>
              <a:rPr lang="pt-BR" sz="2100" b="1" dirty="0">
                <a:solidFill>
                  <a:srgbClr val="FFFF00"/>
                </a:solidFill>
              </a:rPr>
              <a:t>2.7 </a:t>
            </a:r>
            <a:r>
              <a:rPr lang="pt-BR" sz="2100" dirty="0">
                <a:solidFill>
                  <a:srgbClr val="FFFF00"/>
                </a:solidFill>
              </a:rPr>
              <a:t>Realizar avaliação da necessidade de </a:t>
            </a:r>
            <a:r>
              <a:rPr lang="pt-BR" sz="2100" dirty="0" smtClean="0">
                <a:solidFill>
                  <a:srgbClr val="FFFF00"/>
                </a:solidFill>
              </a:rPr>
              <a:t>atendimento odontológico </a:t>
            </a:r>
            <a:r>
              <a:rPr lang="pt-BR" sz="2100" dirty="0">
                <a:solidFill>
                  <a:srgbClr val="FFFF00"/>
                </a:solidFill>
              </a:rPr>
              <a:t>em 100% dos </a:t>
            </a:r>
            <a:r>
              <a:rPr lang="pt-BR" sz="2100" dirty="0" smtClean="0">
                <a:solidFill>
                  <a:srgbClr val="FFFF00"/>
                </a:solidFill>
              </a:rPr>
              <a:t>hipertensos</a:t>
            </a:r>
          </a:p>
          <a:p>
            <a:pPr marL="0" indent="0" algn="just">
              <a:buNone/>
            </a:pPr>
            <a:r>
              <a:rPr lang="pt-BR" sz="2100" b="1" dirty="0">
                <a:solidFill>
                  <a:srgbClr val="FFFF00"/>
                </a:solidFill>
              </a:rPr>
              <a:t>Indicador 2.7 </a:t>
            </a:r>
            <a:r>
              <a:rPr lang="pt-BR" sz="2100" dirty="0">
                <a:solidFill>
                  <a:srgbClr val="FFFF00"/>
                </a:solidFill>
              </a:rPr>
              <a:t>P</a:t>
            </a:r>
            <a:r>
              <a:rPr lang="pt-BR" sz="2100" dirty="0" smtClean="0">
                <a:solidFill>
                  <a:srgbClr val="FFFF00"/>
                </a:solidFill>
              </a:rPr>
              <a:t>roporção </a:t>
            </a:r>
            <a:r>
              <a:rPr lang="pt-BR" sz="2100" dirty="0">
                <a:solidFill>
                  <a:srgbClr val="FFFF00"/>
                </a:solidFill>
              </a:rPr>
              <a:t>de hipertensos </a:t>
            </a:r>
            <a:r>
              <a:rPr lang="pt-BR" sz="2100" dirty="0" smtClean="0">
                <a:solidFill>
                  <a:srgbClr val="FFFF00"/>
                </a:solidFill>
              </a:rPr>
              <a:t>com </a:t>
            </a:r>
            <a:r>
              <a:rPr lang="pt-BR" sz="2100" dirty="0">
                <a:solidFill>
                  <a:srgbClr val="FFFF00"/>
                </a:solidFill>
              </a:rPr>
              <a:t>avaliação da necessidade de atendimento odontológico</a:t>
            </a:r>
            <a:endParaRPr lang="pt-BR" sz="21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198337595"/>
              </p:ext>
            </p:extLst>
          </p:nvPr>
        </p:nvGraphicFramePr>
        <p:xfrm>
          <a:off x="611560" y="1556792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11560" y="5517232"/>
            <a:ext cx="8229600" cy="566936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7 - Proporção de hipertensos com avaliação da necessidade de atendimento </a:t>
            </a:r>
            <a:r>
              <a:rPr lang="pt-BR" sz="1800" dirty="0" smtClean="0">
                <a:solidFill>
                  <a:srgbClr val="FFFF00"/>
                </a:solidFill>
              </a:rPr>
              <a:t>odontológico. Antônio </a:t>
            </a:r>
            <a:r>
              <a:rPr lang="pt-BR" sz="1800" dirty="0">
                <a:solidFill>
                  <a:srgbClr val="FFFF00"/>
                </a:solidFill>
              </a:rPr>
              <a:t>Moscardini Neto. Cerro Grande do Sul/RS, 2015.</a:t>
            </a:r>
          </a:p>
        </p:txBody>
      </p:sp>
    </p:spTree>
    <p:extLst>
      <p:ext uri="{BB962C8B-B14F-4D97-AF65-F5344CB8AC3E}">
        <p14:creationId xmlns:p14="http://schemas.microsoft.com/office/powerpoint/2010/main" val="86521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</a:t>
            </a:r>
            <a:r>
              <a:rPr lang="pt-BR" sz="2100" b="1" dirty="0">
                <a:solidFill>
                  <a:srgbClr val="FFFF00"/>
                </a:solidFill>
              </a:rPr>
              <a:t>2.8 </a:t>
            </a:r>
            <a:r>
              <a:rPr lang="pt-BR" sz="2100" dirty="0">
                <a:solidFill>
                  <a:srgbClr val="FFFF00"/>
                </a:solidFill>
              </a:rPr>
              <a:t>Realizar avaliação da necessidade de </a:t>
            </a:r>
            <a:r>
              <a:rPr lang="pt-BR" sz="2100" dirty="0" smtClean="0">
                <a:solidFill>
                  <a:srgbClr val="FFFF00"/>
                </a:solidFill>
              </a:rPr>
              <a:t>atendimento odontológico </a:t>
            </a:r>
            <a:r>
              <a:rPr lang="pt-BR" sz="2100" dirty="0">
                <a:solidFill>
                  <a:srgbClr val="FFFF00"/>
                </a:solidFill>
              </a:rPr>
              <a:t>em 100% dos </a:t>
            </a:r>
            <a:r>
              <a:rPr lang="pt-BR" sz="2100" dirty="0" smtClean="0">
                <a:solidFill>
                  <a:srgbClr val="FFFF00"/>
                </a:solidFill>
              </a:rPr>
              <a:t>diabéticos</a:t>
            </a:r>
          </a:p>
          <a:p>
            <a:pPr marL="0" indent="0" algn="just">
              <a:buNone/>
            </a:pPr>
            <a:r>
              <a:rPr lang="pt-BR" sz="2100" b="1" dirty="0">
                <a:solidFill>
                  <a:srgbClr val="FFFF00"/>
                </a:solidFill>
              </a:rPr>
              <a:t>Indicador 2.8 </a:t>
            </a:r>
            <a:r>
              <a:rPr lang="pt-BR" sz="2100" dirty="0">
                <a:solidFill>
                  <a:srgbClr val="FFFF00"/>
                </a:solidFill>
              </a:rPr>
              <a:t>P</a:t>
            </a:r>
            <a:r>
              <a:rPr lang="pt-BR" sz="2100" dirty="0" smtClean="0">
                <a:solidFill>
                  <a:srgbClr val="FFFF00"/>
                </a:solidFill>
              </a:rPr>
              <a:t>roporção </a:t>
            </a:r>
            <a:r>
              <a:rPr lang="pt-BR" sz="2100" dirty="0">
                <a:solidFill>
                  <a:srgbClr val="FFFF00"/>
                </a:solidFill>
              </a:rPr>
              <a:t>de diabéticos </a:t>
            </a:r>
            <a:r>
              <a:rPr lang="pt-BR" sz="2100" dirty="0" smtClean="0">
                <a:solidFill>
                  <a:srgbClr val="FFFF00"/>
                </a:solidFill>
              </a:rPr>
              <a:t>com </a:t>
            </a:r>
            <a:r>
              <a:rPr lang="pt-BR" sz="2100" dirty="0">
                <a:solidFill>
                  <a:srgbClr val="FFFF00"/>
                </a:solidFill>
              </a:rPr>
              <a:t>avaliação da necessidade de atendimento odontológico</a:t>
            </a:r>
            <a:endParaRPr lang="pt-BR" sz="2100" dirty="0">
              <a:solidFill>
                <a:srgbClr val="FFFF00"/>
              </a:solidFill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808486106"/>
              </p:ext>
            </p:extLst>
          </p:nvPr>
        </p:nvGraphicFramePr>
        <p:xfrm>
          <a:off x="539552" y="1700808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5733256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8 - Proporção de diabéticos com avaliação da necessidade de atendimento odontológico. São José. Cerro Grande do Sul/RS, 2015</a:t>
            </a:r>
            <a:r>
              <a:rPr lang="pt-BR" sz="1800" dirty="0" smtClean="0">
                <a:solidFill>
                  <a:srgbClr val="FFFF00"/>
                </a:solidFill>
              </a:rPr>
              <a:t>.</a:t>
            </a:r>
            <a:endParaRPr lang="pt-BR" sz="1800" dirty="0">
              <a:solidFill>
                <a:srgbClr val="FFFF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30632" y="46497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19</a:t>
            </a:r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>
            <a:off x="3923928" y="40364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59</a:t>
            </a:r>
            <a:endParaRPr lang="pt-BR" dirty="0"/>
          </a:p>
        </p:txBody>
      </p:sp>
      <p:sp>
        <p:nvSpPr>
          <p:cNvPr id="10" name="9 CuadroTexto"/>
          <p:cNvSpPr txBox="1"/>
          <p:nvPr/>
        </p:nvSpPr>
        <p:spPr>
          <a:xfrm>
            <a:off x="5639261" y="393305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102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950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766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2500" b="1" dirty="0">
                <a:solidFill>
                  <a:srgbClr val="FFFF00"/>
                </a:solidFill>
              </a:rPr>
              <a:t>Objetivo 3. </a:t>
            </a:r>
            <a:r>
              <a:rPr lang="pt-BR" sz="2500" dirty="0">
                <a:solidFill>
                  <a:srgbClr val="FFFF00"/>
                </a:solidFill>
              </a:rPr>
              <a:t>Melhorar a adesão de hipertensos e/ou </a:t>
            </a:r>
            <a:r>
              <a:rPr lang="pt-BR" sz="2500" dirty="0" smtClean="0">
                <a:solidFill>
                  <a:srgbClr val="FFFF00"/>
                </a:solidFill>
              </a:rPr>
              <a:t>diabéticos ao programa.</a:t>
            </a:r>
          </a:p>
          <a:p>
            <a:pPr marL="0" indent="0" algn="just">
              <a:buNone/>
            </a:pPr>
            <a:r>
              <a:rPr lang="pt-BR" sz="2500" b="1" dirty="0" smtClean="0">
                <a:solidFill>
                  <a:srgbClr val="FFFF00"/>
                </a:solidFill>
              </a:rPr>
              <a:t>Meta </a:t>
            </a:r>
            <a:r>
              <a:rPr lang="pt-BR" sz="2500" b="1" dirty="0">
                <a:solidFill>
                  <a:srgbClr val="FFFF00"/>
                </a:solidFill>
              </a:rPr>
              <a:t>3.1 </a:t>
            </a:r>
            <a:r>
              <a:rPr lang="pt-BR" sz="2500" dirty="0">
                <a:solidFill>
                  <a:srgbClr val="FFFF00"/>
                </a:solidFill>
              </a:rPr>
              <a:t>Buscar 100% dos hipertensos faltosos às consultas </a:t>
            </a:r>
            <a:r>
              <a:rPr lang="pt-BR" sz="2500" dirty="0" smtClean="0">
                <a:solidFill>
                  <a:srgbClr val="FFFF00"/>
                </a:solidFill>
              </a:rPr>
              <a:t>na unidade </a:t>
            </a:r>
            <a:r>
              <a:rPr lang="pt-BR" sz="2500" dirty="0">
                <a:solidFill>
                  <a:srgbClr val="FFFF00"/>
                </a:solidFill>
              </a:rPr>
              <a:t>de saúde conforme a periodicidade </a:t>
            </a:r>
            <a:r>
              <a:rPr lang="pt-BR" sz="2500" dirty="0" smtClean="0">
                <a:solidFill>
                  <a:srgbClr val="FFFF00"/>
                </a:solidFill>
              </a:rPr>
              <a:t>recomendada.</a:t>
            </a:r>
          </a:p>
          <a:p>
            <a:pPr marL="0" indent="0" algn="just">
              <a:buNone/>
            </a:pPr>
            <a:r>
              <a:rPr lang="pt-BR" sz="2500" b="1" dirty="0">
                <a:solidFill>
                  <a:srgbClr val="FFFF00"/>
                </a:solidFill>
              </a:rPr>
              <a:t>Indicador 3.1 </a:t>
            </a:r>
            <a:r>
              <a:rPr lang="pt-BR" sz="2500" dirty="0" smtClean="0">
                <a:solidFill>
                  <a:srgbClr val="FFFF00"/>
                </a:solidFill>
              </a:rPr>
              <a:t>Proporção de hipertensos faltosos a consulta com busca ativa.</a:t>
            </a:r>
          </a:p>
          <a:p>
            <a:pPr marL="0" indent="0" algn="just">
              <a:buNone/>
            </a:pPr>
            <a:endParaRPr lang="pt-BR" sz="25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N</a:t>
            </a:r>
            <a:r>
              <a:rPr lang="pt-BR" sz="2400" dirty="0" smtClean="0">
                <a:solidFill>
                  <a:srgbClr val="FFFF00"/>
                </a:solidFill>
              </a:rPr>
              <a:t>o </a:t>
            </a:r>
            <a:r>
              <a:rPr lang="pt-BR" sz="2400" dirty="0">
                <a:solidFill>
                  <a:srgbClr val="FFFF00"/>
                </a:solidFill>
              </a:rPr>
              <a:t>primeiro mês foram um total de 51 hipertensos faltosos , no segundo mês mais 57 usuários para um total de 108 usuários hipertensos e no último mês foram 67 usuários mais para um total de 175 usuários faltosos que foram a consulta graças ao trabalho dos ACS. </a:t>
            </a: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Meta </a:t>
            </a:r>
            <a:r>
              <a:rPr lang="pt-BR" sz="2400" b="1" dirty="0">
                <a:solidFill>
                  <a:srgbClr val="FFFF00"/>
                </a:solidFill>
              </a:rPr>
              <a:t>3.2 </a:t>
            </a:r>
            <a:r>
              <a:rPr lang="pt-BR" sz="2400" dirty="0">
                <a:solidFill>
                  <a:srgbClr val="FFFF00"/>
                </a:solidFill>
              </a:rPr>
              <a:t>Buscar 100% dos diabéticos faltosos às consultas na unidade de saúde conforme a periodicidade </a:t>
            </a:r>
            <a:r>
              <a:rPr lang="pt-BR" sz="2400" dirty="0" smtClean="0">
                <a:solidFill>
                  <a:srgbClr val="FFFF00"/>
                </a:solidFill>
              </a:rPr>
              <a:t>recomendada</a:t>
            </a:r>
          </a:p>
          <a:p>
            <a:pPr marL="0" indent="0" algn="just">
              <a:buNone/>
            </a:pPr>
            <a:r>
              <a:rPr lang="pt-BR" sz="2400" b="1" dirty="0">
                <a:solidFill>
                  <a:srgbClr val="FFFF00"/>
                </a:solidFill>
              </a:rPr>
              <a:t>Indicador 3.2 </a:t>
            </a:r>
            <a:r>
              <a:rPr lang="pt-BR" sz="2400" dirty="0">
                <a:solidFill>
                  <a:srgbClr val="FFFF00"/>
                </a:solidFill>
              </a:rPr>
              <a:t>Proporção de hipertensos faltosos a consulta com busca ativa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N</a:t>
            </a:r>
            <a:r>
              <a:rPr lang="pt-BR" sz="2400" dirty="0" smtClean="0">
                <a:solidFill>
                  <a:srgbClr val="FFFF00"/>
                </a:solidFill>
              </a:rPr>
              <a:t>o </a:t>
            </a:r>
            <a:r>
              <a:rPr lang="pt-BR" sz="2400" dirty="0">
                <a:solidFill>
                  <a:srgbClr val="FFFF00"/>
                </a:solidFill>
              </a:rPr>
              <a:t>primeiro mês foram um total de 13 diabéticos faltosos, os quais foram procurados pela busca ativa dos ACS, no segundo mês 24 e no último mês foram 36 faltosos, que foram a consulta graças ao labor dos ACS. 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9008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300" b="1" u="sng" dirty="0" smtClean="0">
                <a:solidFill>
                  <a:srgbClr val="FFFF00"/>
                </a:solidFill>
              </a:rPr>
              <a:t>Objetivo 4</a:t>
            </a:r>
            <a:r>
              <a:rPr lang="pt-BR" sz="2300" b="1" dirty="0" smtClean="0">
                <a:solidFill>
                  <a:srgbClr val="FFFF00"/>
                </a:solidFill>
              </a:rPr>
              <a:t>. </a:t>
            </a:r>
            <a:r>
              <a:rPr lang="pt-BR" sz="2300" dirty="0" smtClean="0">
                <a:solidFill>
                  <a:srgbClr val="FFFF00"/>
                </a:solidFill>
              </a:rPr>
              <a:t>Melhorar o registro das informações.  </a:t>
            </a:r>
          </a:p>
          <a:p>
            <a:pPr marL="0" indent="0" algn="just">
              <a:buNone/>
            </a:pPr>
            <a:r>
              <a:rPr lang="pt-BR" sz="2300" b="1" u="sng" dirty="0" smtClean="0">
                <a:solidFill>
                  <a:srgbClr val="FFFF00"/>
                </a:solidFill>
              </a:rPr>
              <a:t>Meta 4.1 </a:t>
            </a:r>
            <a:r>
              <a:rPr lang="pt-BR" sz="2300" dirty="0" smtClean="0">
                <a:solidFill>
                  <a:srgbClr val="FFFF00"/>
                </a:solidFill>
              </a:rPr>
              <a:t>Manter ficha de acompanhamento de 100% dos hipertensos cadastrados na unidade de saúde</a:t>
            </a:r>
          </a:p>
          <a:p>
            <a:pPr marL="0" indent="0" algn="just">
              <a:buNone/>
            </a:pPr>
            <a:r>
              <a:rPr lang="pt-BR" sz="2300" b="1" u="sng" dirty="0" smtClean="0">
                <a:solidFill>
                  <a:srgbClr val="FFFF00"/>
                </a:solidFill>
              </a:rPr>
              <a:t>Indicador </a:t>
            </a:r>
            <a:r>
              <a:rPr lang="pt-BR" sz="2300" b="1" dirty="0" smtClean="0">
                <a:solidFill>
                  <a:srgbClr val="FFFF00"/>
                </a:solidFill>
              </a:rPr>
              <a:t>4.1 </a:t>
            </a:r>
            <a:r>
              <a:rPr lang="pt-BR" sz="2300" dirty="0" smtClean="0">
                <a:solidFill>
                  <a:srgbClr val="FFFF00"/>
                </a:solidFill>
              </a:rPr>
              <a:t>Proporção de hipertensos com registro adequado na ficha de acompanhamento</a:t>
            </a:r>
            <a:endParaRPr lang="pt-BR" sz="2300" u="sng" dirty="0">
              <a:solidFill>
                <a:srgbClr val="FFFF00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11560" y="3501008"/>
            <a:ext cx="8229600" cy="157504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>
                <a:solidFill>
                  <a:srgbClr val="FFFF00"/>
                </a:solidFill>
              </a:rPr>
              <a:t>N</a:t>
            </a:r>
            <a:r>
              <a:rPr lang="pt-BR" sz="2400" dirty="0" smtClean="0">
                <a:solidFill>
                  <a:srgbClr val="FFFF00"/>
                </a:solidFill>
              </a:rPr>
              <a:t>o </a:t>
            </a:r>
            <a:r>
              <a:rPr lang="pt-BR" sz="2400" dirty="0">
                <a:solidFill>
                  <a:srgbClr val="FFFF00"/>
                </a:solidFill>
              </a:rPr>
              <a:t>primeiro mês foram um total de 145 </a:t>
            </a:r>
            <a:r>
              <a:rPr lang="pt-BR" sz="2400" dirty="0" smtClean="0">
                <a:solidFill>
                  <a:srgbClr val="FFFF00"/>
                </a:solidFill>
              </a:rPr>
              <a:t>hipertensos </a:t>
            </a:r>
            <a:r>
              <a:rPr lang="pt-BR" sz="2400" dirty="0">
                <a:solidFill>
                  <a:srgbClr val="FFFF00"/>
                </a:solidFill>
              </a:rPr>
              <a:t>consultados, no segundo mês 133 usuários mais para um total de 278 hipertensos e</a:t>
            </a:r>
            <a:br>
              <a:rPr lang="pt-BR" sz="2400" dirty="0">
                <a:solidFill>
                  <a:srgbClr val="FFFF00"/>
                </a:solidFill>
              </a:rPr>
            </a:br>
            <a:r>
              <a:rPr lang="pt-BR" sz="2400" dirty="0">
                <a:solidFill>
                  <a:srgbClr val="FFFF00"/>
                </a:solidFill>
              </a:rPr>
              <a:t>no último mês do estudo foram 143 usuários mais para um total de </a:t>
            </a:r>
            <a:r>
              <a:rPr lang="pt-BR" sz="2400" dirty="0" smtClean="0">
                <a:solidFill>
                  <a:srgbClr val="FFFF00"/>
                </a:solidFill>
              </a:rPr>
              <a:t/>
            </a:r>
            <a:br>
              <a:rPr lang="pt-BR" sz="2400" dirty="0" smtClean="0">
                <a:solidFill>
                  <a:srgbClr val="FFFF00"/>
                </a:solidFill>
              </a:rPr>
            </a:br>
            <a:r>
              <a:rPr lang="pt-BR" sz="2400" dirty="0" smtClean="0">
                <a:solidFill>
                  <a:srgbClr val="FFFF00"/>
                </a:solidFill>
              </a:rPr>
              <a:t>421 </a:t>
            </a:r>
            <a:r>
              <a:rPr lang="pt-BR" sz="2400" dirty="0">
                <a:solidFill>
                  <a:srgbClr val="FFFF00"/>
                </a:solidFill>
              </a:rPr>
              <a:t>usuários , </a:t>
            </a:r>
            <a:r>
              <a:rPr lang="pt-BR" sz="2400" dirty="0" smtClean="0">
                <a:solidFill>
                  <a:srgbClr val="FFFF00"/>
                </a:solidFill>
              </a:rPr>
              <a:t>a </a:t>
            </a:r>
            <a:r>
              <a:rPr lang="pt-BR" sz="2400" dirty="0">
                <a:solidFill>
                  <a:srgbClr val="FFFF00"/>
                </a:solidFill>
              </a:rPr>
              <a:t>todos se lhes </a:t>
            </a:r>
            <a:r>
              <a:rPr lang="pt-BR" sz="2400" dirty="0" smtClean="0">
                <a:solidFill>
                  <a:srgbClr val="FFFF00"/>
                </a:solidFill>
              </a:rPr>
              <a:t>atualizaram </a:t>
            </a:r>
            <a:r>
              <a:rPr lang="pt-BR" sz="2400" dirty="0">
                <a:solidFill>
                  <a:srgbClr val="FFFF00"/>
                </a:solidFill>
              </a:rPr>
              <a:t>os registos na ficha de </a:t>
            </a:r>
            <a:r>
              <a:rPr lang="pt-BR" sz="2400" dirty="0" smtClean="0">
                <a:solidFill>
                  <a:srgbClr val="FFFF00"/>
                </a:solidFill>
              </a:rPr>
              <a:t>acompanhamento.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Meta </a:t>
            </a:r>
            <a:r>
              <a:rPr lang="pt-BR" sz="2400" b="1" dirty="0" smtClean="0">
                <a:solidFill>
                  <a:srgbClr val="FFFF00"/>
                </a:solidFill>
              </a:rPr>
              <a:t>4.2 </a:t>
            </a:r>
            <a:r>
              <a:rPr lang="pt-BR" sz="2400" dirty="0" smtClean="0">
                <a:solidFill>
                  <a:srgbClr val="FFFF00"/>
                </a:solidFill>
              </a:rPr>
              <a:t>Manter </a:t>
            </a:r>
            <a:r>
              <a:rPr lang="pt-BR" sz="2400" dirty="0">
                <a:solidFill>
                  <a:srgbClr val="FFFF00"/>
                </a:solidFill>
              </a:rPr>
              <a:t>ficha de acompanhamento de 100% dos hipertensos cadastrados na </a:t>
            </a:r>
            <a:r>
              <a:rPr lang="pt-BR" sz="2400" dirty="0" smtClean="0">
                <a:solidFill>
                  <a:srgbClr val="FFFF00"/>
                </a:solidFill>
              </a:rPr>
              <a:t>unidade de </a:t>
            </a:r>
            <a:r>
              <a:rPr lang="pt-BR" sz="2400" dirty="0" smtClean="0">
                <a:solidFill>
                  <a:srgbClr val="FFFF00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sz="2400" b="1" u="sng" dirty="0">
                <a:solidFill>
                  <a:srgbClr val="FFFF00"/>
                </a:solidFill>
              </a:rPr>
              <a:t>Indicador </a:t>
            </a:r>
            <a:r>
              <a:rPr lang="pt-BR" sz="2400" b="1" dirty="0" smtClean="0">
                <a:solidFill>
                  <a:srgbClr val="FFFF00"/>
                </a:solidFill>
              </a:rPr>
              <a:t>4.2 </a:t>
            </a:r>
            <a:r>
              <a:rPr lang="pt-BR" sz="2400" dirty="0">
                <a:solidFill>
                  <a:srgbClr val="FFFF00"/>
                </a:solidFill>
              </a:rPr>
              <a:t>Proporção de </a:t>
            </a:r>
            <a:r>
              <a:rPr lang="pt-BR" sz="2400" dirty="0" smtClean="0">
                <a:solidFill>
                  <a:srgbClr val="FFFF00"/>
                </a:solidFill>
              </a:rPr>
              <a:t>diabéticos </a:t>
            </a:r>
            <a:r>
              <a:rPr lang="pt-BR" sz="2400" dirty="0">
                <a:solidFill>
                  <a:srgbClr val="FFFF00"/>
                </a:solidFill>
              </a:rPr>
              <a:t>com registro adequado na ficha de </a:t>
            </a:r>
            <a:r>
              <a:rPr lang="pt-BR" sz="2400" dirty="0" smtClean="0">
                <a:solidFill>
                  <a:srgbClr val="FFFF00"/>
                </a:solidFill>
              </a:rPr>
              <a:t>acompanhamento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No </a:t>
            </a:r>
            <a:r>
              <a:rPr lang="pt-BR" sz="2400" dirty="0">
                <a:solidFill>
                  <a:srgbClr val="FFFF00"/>
                </a:solidFill>
              </a:rPr>
              <a:t>primeiro mês foram um total de 50 diabéticos consultados no segundo mês 27 usuários mais para um total de 77 hipertensos e no último mês foram 31 usuários mais para um total de 108 </a:t>
            </a:r>
            <a:r>
              <a:rPr lang="pt-BR" sz="2400" dirty="0" smtClean="0">
                <a:solidFill>
                  <a:srgbClr val="FFFF00"/>
                </a:solidFill>
              </a:rPr>
              <a:t>usuários</a:t>
            </a:r>
            <a:r>
              <a:rPr lang="pt-BR" sz="2400" dirty="0">
                <a:solidFill>
                  <a:srgbClr val="FFFF00"/>
                </a:solidFill>
              </a:rPr>
              <a:t>, a todos se lhes atualizaram os registos na ficha de acompanhamento.</a:t>
            </a: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u="sng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u="sng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3"/>
            <a:ext cx="8229600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rgbClr val="FFFF00"/>
                </a:solidFill>
              </a:rPr>
              <a:t>Objetivo 5. </a:t>
            </a:r>
            <a:r>
              <a:rPr lang="pt-BR" sz="2000" dirty="0">
                <a:solidFill>
                  <a:srgbClr val="FFFF00"/>
                </a:solidFill>
              </a:rPr>
              <a:t>Mapear hipertensos e diabéticos de risco </a:t>
            </a:r>
            <a:r>
              <a:rPr lang="pt-BR" sz="2000" dirty="0" smtClean="0">
                <a:solidFill>
                  <a:srgbClr val="FFFF00"/>
                </a:solidFill>
              </a:rPr>
              <a:t>para doença cardiovascular.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rgbClr val="FFFF00"/>
                </a:solidFill>
              </a:rPr>
              <a:t>Meta </a:t>
            </a:r>
            <a:r>
              <a:rPr lang="pt-BR" sz="2000" b="1" dirty="0">
                <a:solidFill>
                  <a:srgbClr val="FFFF00"/>
                </a:solidFill>
              </a:rPr>
              <a:t>5.1 </a:t>
            </a:r>
            <a:r>
              <a:rPr lang="pt-BR" sz="2000" dirty="0">
                <a:solidFill>
                  <a:srgbClr val="FFFF00"/>
                </a:solidFill>
              </a:rPr>
              <a:t>Realizar </a:t>
            </a:r>
            <a:r>
              <a:rPr lang="pt-BR" sz="2000" dirty="0" smtClean="0">
                <a:solidFill>
                  <a:srgbClr val="FFFF00"/>
                </a:solidFill>
              </a:rPr>
              <a:t>a estratificação </a:t>
            </a:r>
            <a:r>
              <a:rPr lang="pt-BR" sz="2000" dirty="0" smtClean="0">
                <a:solidFill>
                  <a:srgbClr val="FFFF00"/>
                </a:solidFill>
              </a:rPr>
              <a:t>de risco </a:t>
            </a:r>
            <a:r>
              <a:rPr lang="pt-BR" sz="2000" dirty="0">
                <a:solidFill>
                  <a:srgbClr val="FFFF00"/>
                </a:solidFill>
              </a:rPr>
              <a:t>cardiovascular em 100% dos </a:t>
            </a:r>
            <a:r>
              <a:rPr lang="pt-BR" sz="2000" dirty="0" smtClean="0">
                <a:solidFill>
                  <a:srgbClr val="FFFF00"/>
                </a:solidFill>
              </a:rPr>
              <a:t>hipertensos.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rgbClr val="FFFF00"/>
                </a:solidFill>
              </a:rPr>
              <a:t>Indicador 5.1 </a:t>
            </a:r>
            <a:r>
              <a:rPr lang="pt-BR" sz="2000" dirty="0" smtClean="0">
                <a:solidFill>
                  <a:srgbClr val="FFFF00"/>
                </a:solidFill>
              </a:rPr>
              <a:t>Proporção </a:t>
            </a:r>
            <a:r>
              <a:rPr lang="pt-BR" sz="2000" dirty="0">
                <a:solidFill>
                  <a:srgbClr val="FFFF00"/>
                </a:solidFill>
              </a:rPr>
              <a:t>de hipertensos </a:t>
            </a:r>
            <a:r>
              <a:rPr lang="pt-BR" sz="2000" dirty="0" smtClean="0">
                <a:solidFill>
                  <a:srgbClr val="FFFF00"/>
                </a:solidFill>
              </a:rPr>
              <a:t>com </a:t>
            </a:r>
            <a:r>
              <a:rPr lang="pt-BR" sz="2000" dirty="0">
                <a:solidFill>
                  <a:srgbClr val="FFFF00"/>
                </a:solidFill>
              </a:rPr>
              <a:t>estratificação de risco cardiovascular por exame </a:t>
            </a:r>
            <a:r>
              <a:rPr lang="pt-BR" sz="2000" dirty="0" smtClean="0">
                <a:solidFill>
                  <a:srgbClr val="FFFF00"/>
                </a:solidFill>
              </a:rPr>
              <a:t>clínico em dia.</a:t>
            </a:r>
          </a:p>
          <a:p>
            <a:pPr marL="0" indent="0" algn="just">
              <a:buNone/>
            </a:pPr>
            <a:endParaRPr lang="pt-BR" sz="20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4194763610"/>
              </p:ext>
            </p:extLst>
          </p:nvPr>
        </p:nvGraphicFramePr>
        <p:xfrm>
          <a:off x="755576" y="2204864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093296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9 - Proporção de hipertensos com estratificação de risco cardiovascular por  exame clínico em dia. São José. Cerro Grande do Sul/RS, 2015</a:t>
            </a:r>
            <a:r>
              <a:rPr lang="pt-BR" sz="1800" dirty="0" smtClean="0">
                <a:solidFill>
                  <a:srgbClr val="FFFF00"/>
                </a:solidFill>
              </a:rPr>
              <a:t>.</a:t>
            </a:r>
            <a:endParaRPr lang="pt-BR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FF00"/>
                </a:solidFill>
              </a:rPr>
              <a:t>O Município de Cerro Grande do Sul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RS, município </a:t>
            </a:r>
            <a:r>
              <a:rPr lang="pt-BR" sz="2400" dirty="0">
                <a:solidFill>
                  <a:srgbClr val="FFFF00"/>
                </a:solidFill>
              </a:rPr>
              <a:t>rural, </a:t>
            </a:r>
            <a:r>
              <a:rPr lang="pt-BR" sz="2400" dirty="0" smtClean="0">
                <a:solidFill>
                  <a:srgbClr val="FFFF00"/>
                </a:solidFill>
              </a:rPr>
              <a:t>população </a:t>
            </a:r>
            <a:r>
              <a:rPr lang="pt-BR" sz="2400" dirty="0">
                <a:solidFill>
                  <a:srgbClr val="FFFF00"/>
                </a:solidFill>
              </a:rPr>
              <a:t>cerca de 10.000 </a:t>
            </a:r>
            <a:r>
              <a:rPr lang="pt-BR" sz="2400" dirty="0" smtClean="0">
                <a:solidFill>
                  <a:srgbClr val="FFFF00"/>
                </a:solidFill>
              </a:rPr>
              <a:t>hab.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Geografia diversificada </a:t>
            </a:r>
            <a:r>
              <a:rPr lang="pt-BR" sz="2400" dirty="0">
                <a:solidFill>
                  <a:srgbClr val="FFFF00"/>
                </a:solidFill>
              </a:rPr>
              <a:t>dominada por zonas </a:t>
            </a:r>
            <a:r>
              <a:rPr lang="pt-BR" sz="2400" dirty="0" smtClean="0">
                <a:solidFill>
                  <a:srgbClr val="FFFF00"/>
                </a:solidFill>
              </a:rPr>
              <a:t>montanhosas.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Tem uma </a:t>
            </a:r>
            <a:r>
              <a:rPr lang="pt-BR" sz="2400" dirty="0">
                <a:solidFill>
                  <a:srgbClr val="FFFF00"/>
                </a:solidFill>
              </a:rPr>
              <a:t>UBS com </a:t>
            </a:r>
            <a:r>
              <a:rPr lang="pt-BR" sz="2400" dirty="0" smtClean="0">
                <a:solidFill>
                  <a:srgbClr val="FFFF00"/>
                </a:solidFill>
              </a:rPr>
              <a:t>3 </a:t>
            </a:r>
            <a:r>
              <a:rPr lang="pt-BR" sz="2400" dirty="0">
                <a:solidFill>
                  <a:srgbClr val="FFFF00"/>
                </a:solidFill>
              </a:rPr>
              <a:t>equipes </a:t>
            </a:r>
            <a:r>
              <a:rPr lang="pt-BR" sz="2400" dirty="0" smtClean="0">
                <a:solidFill>
                  <a:srgbClr val="FFFF00"/>
                </a:solidFill>
              </a:rPr>
              <a:t>ESF</a:t>
            </a: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r>
              <a:rPr lang="pt-BR" sz="2400" dirty="0" smtClean="0">
                <a:solidFill>
                  <a:srgbClr val="FFFF00"/>
                </a:solidFill>
              </a:rPr>
              <a:t>Falta de atenção especializada no município.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Não tem hospital, o mais próximo está a 40 km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Não tem laboratório, exames complementares são realizados n</a:t>
            </a:r>
            <a:r>
              <a:rPr lang="es-ES" sz="2400" dirty="0" err="1" smtClean="0">
                <a:solidFill>
                  <a:srgbClr val="FFFF00"/>
                </a:solidFill>
              </a:rPr>
              <a:t>um</a:t>
            </a:r>
            <a:r>
              <a:rPr lang="es-ES" sz="2400" dirty="0" smtClean="0">
                <a:solidFill>
                  <a:srgbClr val="FFFF00"/>
                </a:solidFill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</a:rPr>
              <a:t>município</a:t>
            </a:r>
            <a:r>
              <a:rPr lang="es-ES" sz="2400" dirty="0" smtClean="0">
                <a:solidFill>
                  <a:srgbClr val="FFFF00"/>
                </a:solidFill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</a:rPr>
              <a:t>vizinho</a:t>
            </a:r>
            <a:r>
              <a:rPr lang="es-ES" sz="24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es-ES" sz="2400" dirty="0" smtClean="0">
              <a:solidFill>
                <a:srgbClr val="FFFF00"/>
              </a:solidFill>
            </a:endParaRPr>
          </a:p>
          <a:p>
            <a:pPr algn="just"/>
            <a:endParaRPr lang="es-ES" sz="36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92896"/>
            <a:ext cx="32099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0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1468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</a:t>
            </a:r>
            <a:r>
              <a:rPr lang="pt-BR" sz="2100" b="1" dirty="0">
                <a:solidFill>
                  <a:srgbClr val="FFFF00"/>
                </a:solidFill>
              </a:rPr>
              <a:t>5.2 </a:t>
            </a:r>
            <a:r>
              <a:rPr lang="pt-BR" sz="2100" dirty="0">
                <a:solidFill>
                  <a:srgbClr val="FFFF00"/>
                </a:solidFill>
              </a:rPr>
              <a:t>Proporção de diabéticos com estratificação </a:t>
            </a:r>
            <a:r>
              <a:rPr lang="pt-BR" sz="2100" dirty="0" smtClean="0">
                <a:solidFill>
                  <a:srgbClr val="FFFF00"/>
                </a:solidFill>
              </a:rPr>
              <a:t>de risco </a:t>
            </a:r>
            <a:r>
              <a:rPr lang="pt-BR" sz="2100" dirty="0" smtClean="0">
                <a:solidFill>
                  <a:srgbClr val="FFFF00"/>
                </a:solidFill>
              </a:rPr>
              <a:t>cardiovascular</a:t>
            </a:r>
          </a:p>
          <a:p>
            <a:pPr marL="0" indent="0" algn="just">
              <a:buNone/>
            </a:pPr>
            <a:r>
              <a:rPr lang="pt-BR" sz="2100" b="1" dirty="0">
                <a:solidFill>
                  <a:srgbClr val="FFFF00"/>
                </a:solidFill>
              </a:rPr>
              <a:t>Indicador </a:t>
            </a:r>
            <a:r>
              <a:rPr lang="pt-BR" sz="2100" b="1" dirty="0" smtClean="0">
                <a:solidFill>
                  <a:srgbClr val="FFFF00"/>
                </a:solidFill>
              </a:rPr>
              <a:t>5.2 </a:t>
            </a:r>
            <a:r>
              <a:rPr lang="pt-BR" sz="2100" dirty="0">
                <a:solidFill>
                  <a:srgbClr val="FFFF00"/>
                </a:solidFill>
              </a:rPr>
              <a:t>Proporção de </a:t>
            </a:r>
            <a:r>
              <a:rPr lang="pt-BR" sz="2100" dirty="0" smtClean="0">
                <a:solidFill>
                  <a:srgbClr val="FFFF00"/>
                </a:solidFill>
              </a:rPr>
              <a:t>diabéticos </a:t>
            </a:r>
            <a:r>
              <a:rPr lang="pt-BR" sz="2100" dirty="0">
                <a:solidFill>
                  <a:srgbClr val="FFFF00"/>
                </a:solidFill>
              </a:rPr>
              <a:t>com estratificação de risco cardiovascular por exame clínico em dia.</a:t>
            </a:r>
          </a:p>
          <a:p>
            <a:pPr marL="0" indent="0" algn="just">
              <a:buNone/>
            </a:pPr>
            <a:endParaRPr lang="pt-BR" sz="21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25074375"/>
              </p:ext>
            </p:extLst>
          </p:nvPr>
        </p:nvGraphicFramePr>
        <p:xfrm>
          <a:off x="611560" y="1556792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11560" y="567037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FFF00"/>
                </a:solidFill>
              </a:rPr>
              <a:t>Figura 10 - Proporção de diabéticos com estratificação de risco cardiovascular por exame </a:t>
            </a:r>
            <a:r>
              <a:rPr lang="pt-BR" sz="1800" dirty="0" smtClean="0">
                <a:solidFill>
                  <a:srgbClr val="FFFF00"/>
                </a:solidFill>
              </a:rPr>
              <a:t>clínico em dia</a:t>
            </a:r>
            <a:r>
              <a:rPr lang="pt-BR" sz="1800" dirty="0">
                <a:solidFill>
                  <a:srgbClr val="FFFF00"/>
                </a:solidFill>
              </a:rPr>
              <a:t>. </a:t>
            </a:r>
            <a:r>
              <a:rPr lang="pt-BR" sz="1800" dirty="0" smtClean="0">
                <a:solidFill>
                  <a:srgbClr val="FFFF00"/>
                </a:solidFill>
              </a:rPr>
              <a:t> Antônio </a:t>
            </a:r>
            <a:r>
              <a:rPr lang="pt-BR" sz="1800" dirty="0">
                <a:solidFill>
                  <a:srgbClr val="FFFF00"/>
                </a:solidFill>
              </a:rPr>
              <a:t>Moscardini Neto. Cerro Grande do Sul/RS, 2015.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95736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27</a:t>
            </a:r>
            <a:endParaRPr lang="pt-BR" dirty="0"/>
          </a:p>
        </p:txBody>
      </p:sp>
      <p:sp>
        <p:nvSpPr>
          <p:cNvPr id="8" name="7 CuadroTexto"/>
          <p:cNvSpPr txBox="1"/>
          <p:nvPr/>
        </p:nvSpPr>
        <p:spPr>
          <a:xfrm>
            <a:off x="3779912" y="3952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59</a:t>
            </a:r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>
            <a:off x="5508104" y="3741937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100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9254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3"/>
            <a:ext cx="8229600" cy="180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100" b="1" dirty="0">
                <a:solidFill>
                  <a:srgbClr val="FFFF00"/>
                </a:solidFill>
              </a:rPr>
              <a:t>Objetivo 6. </a:t>
            </a:r>
            <a:r>
              <a:rPr lang="pt-BR" sz="2100" dirty="0">
                <a:solidFill>
                  <a:srgbClr val="FFFF00"/>
                </a:solidFill>
              </a:rPr>
              <a:t>Promover a saúde de hipertensos e </a:t>
            </a:r>
            <a:r>
              <a:rPr lang="pt-BR" sz="2100" dirty="0" smtClean="0">
                <a:solidFill>
                  <a:srgbClr val="FFFF00"/>
                </a:solidFill>
              </a:rPr>
              <a:t>diabéticos</a:t>
            </a:r>
            <a:r>
              <a:rPr lang="pt-BR" sz="2100" dirty="0" smtClean="0">
                <a:solidFill>
                  <a:srgbClr val="FFFF00"/>
                </a:solidFill>
              </a:rPr>
              <a:t>.</a:t>
            </a:r>
            <a:endParaRPr lang="pt-BR" sz="21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100" b="1" dirty="0" smtClean="0">
                <a:solidFill>
                  <a:srgbClr val="FFFF00"/>
                </a:solidFill>
              </a:rPr>
              <a:t>Meta </a:t>
            </a:r>
            <a:r>
              <a:rPr lang="pt-BR" sz="2100" b="1" dirty="0">
                <a:solidFill>
                  <a:srgbClr val="FFFF00"/>
                </a:solidFill>
              </a:rPr>
              <a:t>6.1 </a:t>
            </a:r>
            <a:r>
              <a:rPr lang="pt-BR" sz="2100" dirty="0">
                <a:solidFill>
                  <a:srgbClr val="FFFF00"/>
                </a:solidFill>
              </a:rPr>
              <a:t>Garantir orientação nutricional sobre alimentação saudável a 100% </a:t>
            </a:r>
            <a:r>
              <a:rPr lang="pt-BR" sz="2100" dirty="0" smtClean="0">
                <a:solidFill>
                  <a:srgbClr val="FFFF00"/>
                </a:solidFill>
              </a:rPr>
              <a:t>dos </a:t>
            </a:r>
            <a:r>
              <a:rPr lang="pt-BR" sz="2100" dirty="0" smtClean="0">
                <a:solidFill>
                  <a:srgbClr val="FFFF00"/>
                </a:solidFill>
              </a:rPr>
              <a:t>hipertensos</a:t>
            </a:r>
          </a:p>
          <a:p>
            <a:pPr marL="0" indent="0" algn="just">
              <a:buNone/>
            </a:pPr>
            <a:r>
              <a:rPr lang="pt-BR" sz="2100" b="1" dirty="0">
                <a:solidFill>
                  <a:srgbClr val="FFFF00"/>
                </a:solidFill>
              </a:rPr>
              <a:t>Indicador 6.1 </a:t>
            </a:r>
            <a:r>
              <a:rPr lang="pt-BR" sz="2100" dirty="0">
                <a:solidFill>
                  <a:srgbClr val="FFFF00"/>
                </a:solidFill>
              </a:rPr>
              <a:t>P</a:t>
            </a:r>
            <a:r>
              <a:rPr lang="pt-BR" sz="2100" dirty="0" smtClean="0">
                <a:solidFill>
                  <a:srgbClr val="FFFF00"/>
                </a:solidFill>
              </a:rPr>
              <a:t>roporção </a:t>
            </a:r>
            <a:r>
              <a:rPr lang="pt-BR" sz="2100" dirty="0">
                <a:solidFill>
                  <a:srgbClr val="FFFF00"/>
                </a:solidFill>
              </a:rPr>
              <a:t>de hipertensos com orientação nutricional sobre alimentação </a:t>
            </a:r>
            <a:r>
              <a:rPr lang="pt-BR" sz="2100" dirty="0" smtClean="0">
                <a:solidFill>
                  <a:srgbClr val="FFFF00"/>
                </a:solidFill>
              </a:rPr>
              <a:t>saudável.</a:t>
            </a: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280008065"/>
              </p:ext>
            </p:extLst>
          </p:nvPr>
        </p:nvGraphicFramePr>
        <p:xfrm>
          <a:off x="539552" y="1772816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8864" y="5589240"/>
            <a:ext cx="8229600" cy="850106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FFF00"/>
                </a:solidFill>
              </a:rPr>
              <a:t>Figura 11 - Proporção de hipertensos com orientação nutricional sobre alimentação saudável. </a:t>
            </a:r>
            <a:r>
              <a:rPr lang="pt-BR" sz="1800" dirty="0" smtClean="0">
                <a:solidFill>
                  <a:srgbClr val="FFFF00"/>
                </a:solidFill>
              </a:rPr>
              <a:t>Antônio Moscardini </a:t>
            </a:r>
            <a:r>
              <a:rPr lang="pt-BR" sz="1800" dirty="0">
                <a:solidFill>
                  <a:srgbClr val="FFFF00"/>
                </a:solidFill>
              </a:rPr>
              <a:t>Neto. Cerro Grande do Sul/RS, 2015.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051720" y="364502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116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9032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6.2 </a:t>
            </a:r>
            <a:r>
              <a:rPr lang="pt-BR" sz="2200" dirty="0">
                <a:solidFill>
                  <a:srgbClr val="FFFF00"/>
                </a:solidFill>
              </a:rPr>
              <a:t>Garantir orientação nutricional sobre alimentação saudável a 100% </a:t>
            </a:r>
            <a:r>
              <a:rPr lang="pt-BR" sz="2200" dirty="0" smtClean="0">
                <a:solidFill>
                  <a:srgbClr val="FFFF00"/>
                </a:solidFill>
              </a:rPr>
              <a:t>dos </a:t>
            </a:r>
            <a:r>
              <a:rPr lang="pt-BR" sz="2200" dirty="0" smtClean="0">
                <a:solidFill>
                  <a:srgbClr val="FFFF00"/>
                </a:solidFill>
              </a:rPr>
              <a:t>diabéticos.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6.2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diabéticos com orientação nutricional sobre alimentação saudável</a:t>
            </a: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13909714"/>
              </p:ext>
            </p:extLst>
          </p:nvPr>
        </p:nvGraphicFramePr>
        <p:xfrm>
          <a:off x="539552" y="1556792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805264"/>
            <a:ext cx="8229600" cy="926976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12- Proporção de diabéticos com orientação nutricional sobre alimentação saudável. São José. Cerro Grande do Sul/RS, 2015</a:t>
            </a:r>
            <a:r>
              <a:rPr lang="pt-BR" sz="1800" dirty="0" smtClean="0">
                <a:solidFill>
                  <a:srgbClr val="FFFF00"/>
                </a:solidFill>
              </a:rPr>
              <a:t>.</a:t>
            </a:r>
            <a:endParaRPr lang="pt-BR" sz="1800" dirty="0">
              <a:solidFill>
                <a:srgbClr val="FFFF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728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40</a:t>
            </a:r>
            <a:endParaRPr lang="pt-BR" dirty="0"/>
          </a:p>
        </p:txBody>
      </p:sp>
      <p:sp>
        <p:nvSpPr>
          <p:cNvPr id="8" name="7 CuadroTexto"/>
          <p:cNvSpPr txBox="1"/>
          <p:nvPr/>
        </p:nvSpPr>
        <p:spPr>
          <a:xfrm>
            <a:off x="385192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70</a:t>
            </a:r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>
            <a:off x="5580112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3544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6.3 </a:t>
            </a:r>
            <a:r>
              <a:rPr lang="pt-BR" sz="2200" dirty="0">
                <a:solidFill>
                  <a:srgbClr val="FFFF00"/>
                </a:solidFill>
              </a:rPr>
              <a:t>Garantir orientação em relação à prática regular de atividade física a </a:t>
            </a:r>
            <a:r>
              <a:rPr lang="pt-BR" sz="2200" dirty="0" smtClean="0">
                <a:solidFill>
                  <a:srgbClr val="FFFF00"/>
                </a:solidFill>
              </a:rPr>
              <a:t>100% dos </a:t>
            </a:r>
            <a:r>
              <a:rPr lang="pt-BR" sz="2200" dirty="0">
                <a:solidFill>
                  <a:srgbClr val="FFFF00"/>
                </a:solidFill>
              </a:rPr>
              <a:t>usuários </a:t>
            </a:r>
            <a:r>
              <a:rPr lang="pt-BR" sz="2200" dirty="0" smtClean="0">
                <a:solidFill>
                  <a:srgbClr val="FFFF00"/>
                </a:solidFill>
              </a:rPr>
              <a:t>hipertensos.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6.3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hipertensos com orientação em relação à prática regular de atividade </a:t>
            </a:r>
            <a:r>
              <a:rPr lang="pt-BR" sz="2200" dirty="0" smtClean="0">
                <a:solidFill>
                  <a:srgbClr val="FFFF00"/>
                </a:solidFill>
              </a:rPr>
              <a:t>física.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78519219"/>
              </p:ext>
            </p:extLst>
          </p:nvPr>
        </p:nvGraphicFramePr>
        <p:xfrm>
          <a:off x="683568" y="1556792"/>
          <a:ext cx="799288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5733256"/>
            <a:ext cx="8229600" cy="926976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13 - Proporção de hipertensos com orientação sobre a prática de atividade física </a:t>
            </a:r>
            <a:r>
              <a:rPr lang="pt-BR" sz="1800" dirty="0" smtClean="0">
                <a:solidFill>
                  <a:srgbClr val="FFFF00"/>
                </a:solidFill>
              </a:rPr>
              <a:t>regular. Antônio </a:t>
            </a:r>
            <a:r>
              <a:rPr lang="pt-BR" sz="1800" dirty="0">
                <a:solidFill>
                  <a:srgbClr val="FFFF00"/>
                </a:solidFill>
              </a:rPr>
              <a:t>Moscardini Neto. Cerro Grande do Sul/RS, 2015.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11760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104</a:t>
            </a:r>
            <a:endParaRPr lang="pt-BR" dirty="0"/>
          </a:p>
        </p:txBody>
      </p:sp>
      <p:sp>
        <p:nvSpPr>
          <p:cNvPr id="8" name="7 CuadroTexto"/>
          <p:cNvSpPr txBox="1"/>
          <p:nvPr/>
        </p:nvSpPr>
        <p:spPr>
          <a:xfrm>
            <a:off x="4139952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210</a:t>
            </a:r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>
            <a:off x="5868144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381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6591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512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6.4 </a:t>
            </a:r>
            <a:r>
              <a:rPr lang="pt-BR" sz="2200" dirty="0">
                <a:solidFill>
                  <a:srgbClr val="FFFF00"/>
                </a:solidFill>
              </a:rPr>
              <a:t>Garantir orientação em relação à prática regular de atividade física a </a:t>
            </a:r>
            <a:r>
              <a:rPr lang="pt-BR" sz="2200" dirty="0" smtClean="0">
                <a:solidFill>
                  <a:srgbClr val="FFFF00"/>
                </a:solidFill>
              </a:rPr>
              <a:t>100% dos </a:t>
            </a:r>
            <a:r>
              <a:rPr lang="pt-BR" sz="2200" dirty="0">
                <a:solidFill>
                  <a:srgbClr val="FFFF00"/>
                </a:solidFill>
              </a:rPr>
              <a:t>usuários </a:t>
            </a:r>
            <a:r>
              <a:rPr lang="pt-BR" sz="2200" dirty="0" smtClean="0">
                <a:solidFill>
                  <a:srgbClr val="FFFF00"/>
                </a:solidFill>
              </a:rPr>
              <a:t>diabéticos.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6.4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diabéticos com orientação em relação à prática regular de atividade </a:t>
            </a:r>
            <a:r>
              <a:rPr lang="pt-BR" sz="2200" dirty="0" smtClean="0">
                <a:solidFill>
                  <a:srgbClr val="FFFF00"/>
                </a:solidFill>
              </a:rPr>
              <a:t>física.</a:t>
            </a: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4290095417"/>
              </p:ext>
            </p:extLst>
          </p:nvPr>
        </p:nvGraphicFramePr>
        <p:xfrm>
          <a:off x="539552" y="1700808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95536" y="5872410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14 - Proporção de diabéticos com orientação sobre a prática de atividade física </a:t>
            </a:r>
            <a:r>
              <a:rPr lang="pt-BR" sz="1800" dirty="0" smtClean="0">
                <a:solidFill>
                  <a:srgbClr val="FFFF00"/>
                </a:solidFill>
              </a:rPr>
              <a:t>regular. Antônio </a:t>
            </a:r>
            <a:r>
              <a:rPr lang="pt-BR" sz="1800" dirty="0">
                <a:solidFill>
                  <a:srgbClr val="FFFF00"/>
                </a:solidFill>
              </a:rPr>
              <a:t>Moscardini Neto. Cerro Grande do Sul/RS, 2015.</a:t>
            </a:r>
          </a:p>
        </p:txBody>
      </p:sp>
    </p:spTree>
    <p:extLst>
      <p:ext uri="{BB962C8B-B14F-4D97-AF65-F5344CB8AC3E}">
        <p14:creationId xmlns:p14="http://schemas.microsoft.com/office/powerpoint/2010/main" val="67630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6.5 </a:t>
            </a:r>
            <a:r>
              <a:rPr lang="pt-BR" sz="2200" dirty="0">
                <a:solidFill>
                  <a:srgbClr val="FFFF00"/>
                </a:solidFill>
              </a:rPr>
              <a:t>Garantir orientação sobre os riscos do tabagismo a 100% dos </a:t>
            </a:r>
            <a:r>
              <a:rPr lang="pt-BR" sz="2200" dirty="0" smtClean="0">
                <a:solidFill>
                  <a:srgbClr val="FFFF00"/>
                </a:solidFill>
              </a:rPr>
              <a:t>usuários </a:t>
            </a:r>
            <a:r>
              <a:rPr lang="pt-BR" sz="2200" dirty="0" smtClean="0">
                <a:solidFill>
                  <a:srgbClr val="FFFF00"/>
                </a:solidFill>
              </a:rPr>
              <a:t>hipertensos.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6.5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hipertensos com orientação sobre os riscos do </a:t>
            </a:r>
            <a:r>
              <a:rPr lang="pt-BR" sz="2200" dirty="0" smtClean="0">
                <a:solidFill>
                  <a:srgbClr val="FFFF00"/>
                </a:solidFill>
              </a:rPr>
              <a:t>tabagismo.</a:t>
            </a: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573953560"/>
              </p:ext>
            </p:extLst>
          </p:nvPr>
        </p:nvGraphicFramePr>
        <p:xfrm>
          <a:off x="683568" y="1628800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11560" y="5877272"/>
            <a:ext cx="8085584" cy="634082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FFF00"/>
                </a:solidFill>
              </a:rPr>
              <a:t>Figura 15 - Proporção de hipertensos que receberam orientação sobre os riscos do </a:t>
            </a:r>
            <a:r>
              <a:rPr lang="pt-BR" sz="1800" dirty="0" smtClean="0">
                <a:solidFill>
                  <a:srgbClr val="FFFF00"/>
                </a:solidFill>
              </a:rPr>
              <a:t>tabagismo. Antônio </a:t>
            </a:r>
            <a:r>
              <a:rPr lang="pt-BR" sz="1800" dirty="0">
                <a:solidFill>
                  <a:srgbClr val="FFFF00"/>
                </a:solidFill>
              </a:rPr>
              <a:t>Moscardini Neto. Cerro Grande do Sul/RS, 2015.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218106" y="41990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75</a:t>
            </a:r>
            <a:endParaRPr lang="pt-BR" dirty="0"/>
          </a:p>
        </p:txBody>
      </p:sp>
      <p:sp>
        <p:nvSpPr>
          <p:cNvPr id="8" name="7 CuadroTexto"/>
          <p:cNvSpPr txBox="1"/>
          <p:nvPr/>
        </p:nvSpPr>
        <p:spPr>
          <a:xfrm>
            <a:off x="3923928" y="394548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197</a:t>
            </a:r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>
            <a:off x="5626735" y="361046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376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43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540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6.6 </a:t>
            </a:r>
            <a:r>
              <a:rPr lang="pt-BR" sz="2200" dirty="0">
                <a:solidFill>
                  <a:srgbClr val="FFFF00"/>
                </a:solidFill>
              </a:rPr>
              <a:t>Garantir orientação sobre os riscos do tabagismo a 100% dos </a:t>
            </a:r>
            <a:r>
              <a:rPr lang="pt-BR" sz="2200" dirty="0" smtClean="0">
                <a:solidFill>
                  <a:srgbClr val="FFFF00"/>
                </a:solidFill>
              </a:rPr>
              <a:t>usuários </a:t>
            </a:r>
            <a:r>
              <a:rPr lang="pt-BR" sz="2200" dirty="0" smtClean="0">
                <a:solidFill>
                  <a:srgbClr val="FFFF00"/>
                </a:solidFill>
              </a:rPr>
              <a:t>diabéticos.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6.6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diabéticos com orientação sobre os riscos do </a:t>
            </a:r>
            <a:r>
              <a:rPr lang="pt-BR" sz="2200" dirty="0" smtClean="0">
                <a:solidFill>
                  <a:srgbClr val="FFFF00"/>
                </a:solidFill>
              </a:rPr>
              <a:t>tabagismo.</a:t>
            </a:r>
          </a:p>
          <a:p>
            <a:pPr marL="0" indent="0" algn="just">
              <a:buNone/>
            </a:pP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6417973"/>
              </p:ext>
            </p:extLst>
          </p:nvPr>
        </p:nvGraphicFramePr>
        <p:xfrm>
          <a:off x="539552" y="1772816"/>
          <a:ext cx="81369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949280"/>
            <a:ext cx="8229600" cy="782960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FFF00"/>
                </a:solidFill>
              </a:rPr>
              <a:t>Figura 16 - Proporção de diabéticos que receberam orientação sobre os riscos do tabagismo. </a:t>
            </a:r>
            <a:r>
              <a:rPr lang="pt-BR" sz="1800" dirty="0" smtClean="0">
                <a:solidFill>
                  <a:srgbClr val="FFFF00"/>
                </a:solidFill>
              </a:rPr>
              <a:t>Antônio Moscardini </a:t>
            </a:r>
            <a:r>
              <a:rPr lang="pt-BR" sz="1800" dirty="0">
                <a:solidFill>
                  <a:srgbClr val="FFFF00"/>
                </a:solidFill>
              </a:rPr>
              <a:t>Neto. Cerro Grande do Sul/RS, 2015.</a:t>
            </a:r>
          </a:p>
        </p:txBody>
      </p:sp>
    </p:spTree>
    <p:extLst>
      <p:ext uri="{BB962C8B-B14F-4D97-AF65-F5344CB8AC3E}">
        <p14:creationId xmlns:p14="http://schemas.microsoft.com/office/powerpoint/2010/main" val="2561403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6.7 </a:t>
            </a:r>
            <a:r>
              <a:rPr lang="pt-BR" sz="2200" dirty="0">
                <a:solidFill>
                  <a:srgbClr val="FFFF00"/>
                </a:solidFill>
              </a:rPr>
              <a:t>Garantir orientação sobre higiene bucal a 100% dos usuários </a:t>
            </a:r>
            <a:r>
              <a:rPr lang="pt-BR" sz="2200" dirty="0" smtClean="0">
                <a:solidFill>
                  <a:srgbClr val="FFFF00"/>
                </a:solidFill>
              </a:rPr>
              <a:t>hipertensos</a:t>
            </a:r>
            <a:r>
              <a:rPr lang="pt-BR" sz="22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6.7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hipertensos com orientação sobre higiene </a:t>
            </a:r>
            <a:r>
              <a:rPr lang="pt-BR" sz="2200" dirty="0" smtClean="0">
                <a:solidFill>
                  <a:srgbClr val="FFFF00"/>
                </a:solidFill>
              </a:rPr>
              <a:t>bucal.</a:t>
            </a:r>
          </a:p>
          <a:p>
            <a:pPr marL="0" indent="0" algn="just">
              <a:buNone/>
            </a:pP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04507571"/>
              </p:ext>
            </p:extLst>
          </p:nvPr>
        </p:nvGraphicFramePr>
        <p:xfrm>
          <a:off x="539552" y="1700808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95536" y="6021288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pt-BR" sz="1800" dirty="0">
                <a:solidFill>
                  <a:srgbClr val="FFFF00"/>
                </a:solidFill>
              </a:rPr>
              <a:t>Figura 17 - Proporção de hipertensos que receberam orientação sobre higiene bucal. </a:t>
            </a:r>
            <a:r>
              <a:rPr lang="pt-BR" sz="1800" dirty="0" smtClean="0">
                <a:solidFill>
                  <a:srgbClr val="FFFF00"/>
                </a:solidFill>
              </a:rPr>
              <a:t>Antônio Moscardini </a:t>
            </a:r>
            <a:r>
              <a:rPr lang="pt-BR" sz="1800" dirty="0">
                <a:solidFill>
                  <a:srgbClr val="FFFF00"/>
                </a:solidFill>
              </a:rPr>
              <a:t>Neto. Cerro Grande do Sul/RS, 2015.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067861" y="49411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40</a:t>
            </a:r>
            <a:endParaRPr lang="pt-BR" dirty="0"/>
          </a:p>
        </p:txBody>
      </p:sp>
      <p:sp>
        <p:nvSpPr>
          <p:cNvPr id="8" name="7 CuadroTexto"/>
          <p:cNvSpPr txBox="1"/>
          <p:nvPr/>
        </p:nvSpPr>
        <p:spPr>
          <a:xfrm>
            <a:off x="37799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169</a:t>
            </a:r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>
            <a:off x="5508104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365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682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6.8 </a:t>
            </a:r>
            <a:r>
              <a:rPr lang="pt-BR" sz="2200" dirty="0">
                <a:solidFill>
                  <a:srgbClr val="FFFF00"/>
                </a:solidFill>
              </a:rPr>
              <a:t>Garantir orientação sobre higiene bucal a 100% dos usuários </a:t>
            </a:r>
            <a:r>
              <a:rPr lang="pt-BR" sz="2200" dirty="0" smtClean="0">
                <a:solidFill>
                  <a:srgbClr val="FFFF00"/>
                </a:solidFill>
              </a:rPr>
              <a:t>diabéticos.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Indicador </a:t>
            </a:r>
            <a:r>
              <a:rPr lang="pt-BR" sz="2200" b="1" dirty="0" smtClean="0">
                <a:solidFill>
                  <a:srgbClr val="FFFF00"/>
                </a:solidFill>
              </a:rPr>
              <a:t>6.8 </a:t>
            </a:r>
            <a:r>
              <a:rPr lang="pt-BR" sz="2200" dirty="0">
                <a:solidFill>
                  <a:srgbClr val="FFFF00"/>
                </a:solidFill>
              </a:rPr>
              <a:t>P</a:t>
            </a:r>
            <a:r>
              <a:rPr lang="pt-BR" sz="2200" dirty="0" smtClean="0">
                <a:solidFill>
                  <a:srgbClr val="FFFF00"/>
                </a:solidFill>
              </a:rPr>
              <a:t>roporção </a:t>
            </a:r>
            <a:r>
              <a:rPr lang="pt-BR" sz="2200" dirty="0">
                <a:solidFill>
                  <a:srgbClr val="FFFF00"/>
                </a:solidFill>
              </a:rPr>
              <a:t>de diabéticos com orientação sobre higiene </a:t>
            </a:r>
            <a:r>
              <a:rPr lang="pt-BR" sz="2200" dirty="0" smtClean="0">
                <a:solidFill>
                  <a:srgbClr val="FFFF00"/>
                </a:solidFill>
              </a:rPr>
              <a:t>bucal.</a:t>
            </a:r>
            <a:endParaRPr lang="pt-BR" sz="22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541624372"/>
              </p:ext>
            </p:extLst>
          </p:nvPr>
        </p:nvGraphicFramePr>
        <p:xfrm>
          <a:off x="611560" y="1484784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021288"/>
            <a:ext cx="8229600" cy="724942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rgbClr val="FFFF00"/>
                </a:solidFill>
              </a:rPr>
              <a:t>Figura 18 - Proporção de diabéticos que receberam orientação sobre higiene bucal. </a:t>
            </a:r>
            <a:r>
              <a:rPr lang="pt-BR" sz="1800" dirty="0" smtClean="0">
                <a:solidFill>
                  <a:srgbClr val="FFFF00"/>
                </a:solidFill>
              </a:rPr>
              <a:t>Antônio Moscardini </a:t>
            </a:r>
            <a:r>
              <a:rPr lang="pt-BR" sz="1800" dirty="0">
                <a:solidFill>
                  <a:srgbClr val="FFFF00"/>
                </a:solidFill>
              </a:rPr>
              <a:t>Neto. Cerro Grande do Sul/RS, 2015.</a:t>
            </a:r>
          </a:p>
        </p:txBody>
      </p:sp>
    </p:spTree>
    <p:extLst>
      <p:ext uri="{BB962C8B-B14F-4D97-AF65-F5344CB8AC3E}">
        <p14:creationId xmlns:p14="http://schemas.microsoft.com/office/powerpoint/2010/main" val="349805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A intervenção em minha ESF permitiu-nos em primeiro lugar conhecer </a:t>
            </a:r>
            <a:r>
              <a:rPr lang="pt-BR" dirty="0" smtClean="0">
                <a:solidFill>
                  <a:srgbClr val="FFFF00"/>
                </a:solidFill>
              </a:rPr>
              <a:t>a realidade </a:t>
            </a:r>
            <a:r>
              <a:rPr lang="pt-BR" dirty="0">
                <a:solidFill>
                  <a:srgbClr val="FFFF00"/>
                </a:solidFill>
              </a:rPr>
              <a:t>que existia na atenção dos usuários com HAS e </a:t>
            </a:r>
            <a:r>
              <a:rPr lang="pt-BR" dirty="0" smtClean="0">
                <a:solidFill>
                  <a:srgbClr val="FFFF00"/>
                </a:solidFill>
              </a:rPr>
              <a:t>DM.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Uma vez começada a intervenção conseguiu-se ampliar a cobertura </a:t>
            </a:r>
            <a:r>
              <a:rPr lang="pt-BR" dirty="0" smtClean="0">
                <a:solidFill>
                  <a:srgbClr val="FFFF00"/>
                </a:solidFill>
              </a:rPr>
              <a:t>de atenção </a:t>
            </a:r>
            <a:r>
              <a:rPr lang="pt-BR" dirty="0">
                <a:solidFill>
                  <a:srgbClr val="FFFF00"/>
                </a:solidFill>
              </a:rPr>
              <a:t>integral aos usuários, com uma visão ampliada de todos os aspectos </a:t>
            </a:r>
            <a:r>
              <a:rPr lang="pt-BR" dirty="0" smtClean="0">
                <a:solidFill>
                  <a:srgbClr val="FFFF00"/>
                </a:solidFill>
              </a:rPr>
              <a:t>da APS, </a:t>
            </a:r>
            <a:r>
              <a:rPr lang="pt-BR" dirty="0">
                <a:solidFill>
                  <a:srgbClr val="FFFF00"/>
                </a:solidFill>
              </a:rPr>
              <a:t>conseguimos realizar ações de promoção, </a:t>
            </a:r>
            <a:r>
              <a:rPr lang="pt-BR" dirty="0" smtClean="0">
                <a:solidFill>
                  <a:srgbClr val="FFFF00"/>
                </a:solidFill>
              </a:rPr>
              <a:t>prevenção, tratamento </a:t>
            </a:r>
            <a:r>
              <a:rPr lang="pt-BR" dirty="0">
                <a:solidFill>
                  <a:srgbClr val="FFFF00"/>
                </a:solidFill>
              </a:rPr>
              <a:t>e reabilitação</a:t>
            </a:r>
          </a:p>
        </p:txBody>
      </p:sp>
    </p:spTree>
    <p:extLst>
      <p:ext uri="{BB962C8B-B14F-4D97-AF65-F5344CB8AC3E}">
        <p14:creationId xmlns:p14="http://schemas.microsoft.com/office/powerpoint/2010/main" val="189891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ESF Antônio </a:t>
            </a:r>
            <a:r>
              <a:rPr lang="pt-BR" b="1" dirty="0" err="1">
                <a:solidFill>
                  <a:srgbClr val="FFFF00"/>
                </a:solidFill>
              </a:rPr>
              <a:t>Moscardini</a:t>
            </a:r>
            <a:r>
              <a:rPr lang="pt-BR" b="1" dirty="0">
                <a:solidFill>
                  <a:srgbClr val="FFFF00"/>
                </a:solidFill>
              </a:rPr>
              <a:t> Neto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2400" dirty="0" smtClean="0">
                <a:solidFill>
                  <a:srgbClr val="FFFF00"/>
                </a:solidFill>
              </a:rPr>
              <a:t>População de 3.100 usuários </a:t>
            </a:r>
            <a:r>
              <a:rPr lang="pt-BR" sz="2400" dirty="0" smtClean="0">
                <a:solidFill>
                  <a:srgbClr val="FFFF00"/>
                </a:solidFill>
              </a:rPr>
              <a:t>todos </a:t>
            </a:r>
            <a:r>
              <a:rPr lang="pt-BR" sz="2400" dirty="0">
                <a:solidFill>
                  <a:srgbClr val="FFFF00"/>
                </a:solidFill>
              </a:rPr>
              <a:t>em áreas rurais de difícil </a:t>
            </a:r>
            <a:r>
              <a:rPr lang="pt-BR" sz="2400" dirty="0" smtClean="0">
                <a:solidFill>
                  <a:srgbClr val="FFFF00"/>
                </a:solidFill>
              </a:rPr>
              <a:t>acesso.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População </a:t>
            </a:r>
            <a:r>
              <a:rPr lang="pt-BR" sz="2400" dirty="0">
                <a:solidFill>
                  <a:srgbClr val="FFFF00"/>
                </a:solidFill>
              </a:rPr>
              <a:t>majoritariamente camponesa </a:t>
            </a:r>
            <a:r>
              <a:rPr lang="pt-BR" sz="2400" dirty="0" smtClean="0">
                <a:solidFill>
                  <a:srgbClr val="FFFF00"/>
                </a:solidFill>
              </a:rPr>
              <a:t>que possuem </a:t>
            </a:r>
            <a:r>
              <a:rPr lang="pt-BR" sz="2400" dirty="0">
                <a:solidFill>
                  <a:srgbClr val="FFFF00"/>
                </a:solidFill>
              </a:rPr>
              <a:t>pequenas extensões de terra</a:t>
            </a:r>
            <a:endParaRPr lang="pt-BR" sz="2400" dirty="0" smtClean="0">
              <a:solidFill>
                <a:srgbClr val="FFFF00"/>
              </a:solidFill>
            </a:endParaRPr>
          </a:p>
          <a:p>
            <a:r>
              <a:rPr lang="pt-BR" sz="2400" dirty="0">
                <a:solidFill>
                  <a:srgbClr val="FFFF00"/>
                </a:solidFill>
              </a:rPr>
              <a:t>O cultivo fundamental da região é o </a:t>
            </a:r>
            <a:r>
              <a:rPr lang="pt-BR" sz="2400" dirty="0" smtClean="0">
                <a:solidFill>
                  <a:srgbClr val="FFFF00"/>
                </a:solidFill>
              </a:rPr>
              <a:t>fumo</a:t>
            </a:r>
          </a:p>
          <a:p>
            <a:r>
              <a:rPr lang="pt-BR" sz="2400" dirty="0">
                <a:solidFill>
                  <a:srgbClr val="FFFF00"/>
                </a:solidFill>
              </a:rPr>
              <a:t>A equipe é incompleta porque não tem enfermeira, nem </a:t>
            </a:r>
            <a:r>
              <a:rPr lang="pt-BR" sz="2400" dirty="0" smtClean="0">
                <a:solidFill>
                  <a:srgbClr val="FFFF00"/>
                </a:solidFill>
              </a:rPr>
              <a:t>farmacêutico, odontólogo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Não tem um local apropriado para esterilização.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Não tem local de vacinas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A área é dividida em 8 microáreas a cada uma delas tem seu ACS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As principais causas do atendimento médico HAS e DM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As doenças psiquiátricas são outras doenças muito prevalentes</a:t>
            </a:r>
          </a:p>
          <a:p>
            <a:endParaRPr lang="pt-BR" sz="2400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066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Também conseguimos organizar os grupos de educação em saúde com </a:t>
            </a:r>
            <a:r>
              <a:rPr lang="pt-BR" dirty="0" smtClean="0">
                <a:solidFill>
                  <a:srgbClr val="FFFF00"/>
                </a:solidFill>
              </a:rPr>
              <a:t>um funcionamento </a:t>
            </a:r>
            <a:r>
              <a:rPr lang="pt-BR" dirty="0">
                <a:solidFill>
                  <a:srgbClr val="FFFF00"/>
                </a:solidFill>
              </a:rPr>
              <a:t>adequado e </a:t>
            </a:r>
            <a:r>
              <a:rPr lang="pt-BR" dirty="0" smtClean="0">
                <a:solidFill>
                  <a:srgbClr val="FFFF00"/>
                </a:solidFill>
              </a:rPr>
              <a:t>estável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Ademais se alcançou atualizar a totalidade dos registros da UBS e dos </a:t>
            </a:r>
            <a:r>
              <a:rPr lang="pt-BR" dirty="0" smtClean="0">
                <a:solidFill>
                  <a:srgbClr val="FFFF00"/>
                </a:solidFill>
              </a:rPr>
              <a:t>ACS.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Atualizou-se as consultas a um grande número de usuários, bem como </a:t>
            </a:r>
            <a:r>
              <a:rPr lang="pt-BR" dirty="0" smtClean="0">
                <a:solidFill>
                  <a:srgbClr val="FFFF00"/>
                </a:solidFill>
              </a:rPr>
              <a:t>seus exames </a:t>
            </a:r>
            <a:r>
              <a:rPr lang="pt-BR" dirty="0">
                <a:solidFill>
                  <a:srgbClr val="FFFF00"/>
                </a:solidFill>
              </a:rPr>
              <a:t>complementares</a:t>
            </a:r>
          </a:p>
        </p:txBody>
      </p:sp>
    </p:spTree>
    <p:extLst>
      <p:ext uri="{BB962C8B-B14F-4D97-AF65-F5344CB8AC3E}">
        <p14:creationId xmlns:p14="http://schemas.microsoft.com/office/powerpoint/2010/main" val="3092631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Para a equipe esta intervenção resultou importantíssima, a nosso entender </a:t>
            </a:r>
            <a:r>
              <a:rPr lang="pt-BR" dirty="0" smtClean="0">
                <a:solidFill>
                  <a:srgbClr val="FFFF00"/>
                </a:solidFill>
              </a:rPr>
              <a:t>o maior </a:t>
            </a:r>
            <a:r>
              <a:rPr lang="pt-BR" dirty="0">
                <a:solidFill>
                  <a:srgbClr val="FFFF00"/>
                </a:solidFill>
              </a:rPr>
              <a:t>ganho foi compreender que para conseguir um resultado satisfatório </a:t>
            </a:r>
            <a:r>
              <a:rPr lang="pt-BR" dirty="0" smtClean="0">
                <a:solidFill>
                  <a:srgbClr val="FFFF00"/>
                </a:solidFill>
              </a:rPr>
              <a:t>em qualquer </a:t>
            </a:r>
            <a:r>
              <a:rPr lang="pt-BR" dirty="0">
                <a:solidFill>
                  <a:srgbClr val="FFFF00"/>
                </a:solidFill>
              </a:rPr>
              <a:t>tarefa, é importante o trabalho em </a:t>
            </a:r>
            <a:r>
              <a:rPr lang="pt-BR" dirty="0" smtClean="0">
                <a:solidFill>
                  <a:srgbClr val="FFFF00"/>
                </a:solidFill>
              </a:rPr>
              <a:t>equipe.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Com a realização deste trabalho se incrementou significativamente a </a:t>
            </a:r>
            <a:r>
              <a:rPr lang="pt-BR" dirty="0" smtClean="0">
                <a:solidFill>
                  <a:srgbClr val="FFFF00"/>
                </a:solidFill>
              </a:rPr>
              <a:t>comunicação entre </a:t>
            </a:r>
            <a:r>
              <a:rPr lang="pt-BR" dirty="0">
                <a:solidFill>
                  <a:srgbClr val="FFFF00"/>
                </a:solidFill>
              </a:rPr>
              <a:t>todos os membros e com isto o conhecimento das tarefas de todos </a:t>
            </a:r>
            <a:r>
              <a:rPr lang="pt-BR" dirty="0" smtClean="0">
                <a:solidFill>
                  <a:srgbClr val="FFFF00"/>
                </a:solidFill>
              </a:rPr>
              <a:t>seus integrantes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58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Este trabalho foi muito bom para o serviço, com a intervenção a </a:t>
            </a:r>
            <a:r>
              <a:rPr lang="pt-BR" dirty="0" smtClean="0">
                <a:solidFill>
                  <a:srgbClr val="FFFF00"/>
                </a:solidFill>
              </a:rPr>
              <a:t>equipe realiza </a:t>
            </a:r>
            <a:r>
              <a:rPr lang="pt-BR" dirty="0">
                <a:solidFill>
                  <a:srgbClr val="FFFF00"/>
                </a:solidFill>
              </a:rPr>
              <a:t>ações mais integrais e com o contribuição de cada um de seus </a:t>
            </a:r>
            <a:r>
              <a:rPr lang="pt-BR" dirty="0" smtClean="0">
                <a:solidFill>
                  <a:srgbClr val="FFFF00"/>
                </a:solidFill>
              </a:rPr>
              <a:t>membros.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Esta intervenção tem muitas possibilidades de incorporar à rotina </a:t>
            </a:r>
            <a:r>
              <a:rPr lang="pt-BR" dirty="0" smtClean="0">
                <a:solidFill>
                  <a:srgbClr val="FFFF00"/>
                </a:solidFill>
              </a:rPr>
              <a:t>de trabalho</a:t>
            </a:r>
            <a:r>
              <a:rPr lang="pt-BR" dirty="0">
                <a:solidFill>
                  <a:srgbClr val="FFFF00"/>
                </a:solidFill>
              </a:rPr>
              <a:t>, de fato muitas de suas ações vão ficar como norma para continuar </a:t>
            </a:r>
            <a:r>
              <a:rPr lang="pt-BR" dirty="0" smtClean="0">
                <a:solidFill>
                  <a:srgbClr val="FFFF00"/>
                </a:solidFill>
              </a:rPr>
              <a:t>a atenção </a:t>
            </a:r>
            <a:r>
              <a:rPr lang="pt-BR" dirty="0">
                <a:solidFill>
                  <a:srgbClr val="FFFF00"/>
                </a:solidFill>
              </a:rPr>
              <a:t>à saúde dos usuários com HAS e DM</a:t>
            </a:r>
          </a:p>
        </p:txBody>
      </p:sp>
    </p:spTree>
    <p:extLst>
      <p:ext uri="{BB962C8B-B14F-4D97-AF65-F5344CB8AC3E}">
        <p14:creationId xmlns:p14="http://schemas.microsoft.com/office/powerpoint/2010/main" val="3522836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Reflexão crítica sobre seu processo pessoal de aprendizagem 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Ao iniciar as atividades realmente não conhecíamos o tipo de trabalho </a:t>
            </a:r>
            <a:r>
              <a:rPr lang="pt-BR" dirty="0" smtClean="0">
                <a:solidFill>
                  <a:srgbClr val="FFFF00"/>
                </a:solidFill>
              </a:rPr>
              <a:t>que nos </a:t>
            </a:r>
            <a:r>
              <a:rPr lang="pt-BR" dirty="0">
                <a:solidFill>
                  <a:srgbClr val="FFFF00"/>
                </a:solidFill>
              </a:rPr>
              <a:t>estávamos a </a:t>
            </a:r>
            <a:r>
              <a:rPr lang="pt-BR" dirty="0" smtClean="0">
                <a:solidFill>
                  <a:srgbClr val="FFFF00"/>
                </a:solidFill>
              </a:rPr>
              <a:t>enfrentar.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Penso que um passo importante foi conseguir terminar o projeto </a:t>
            </a:r>
            <a:r>
              <a:rPr lang="pt-BR" dirty="0" smtClean="0">
                <a:solidFill>
                  <a:srgbClr val="FFFF00"/>
                </a:solidFill>
              </a:rPr>
              <a:t>de intervenção </a:t>
            </a:r>
            <a:r>
              <a:rPr lang="pt-BR" dirty="0">
                <a:solidFill>
                  <a:srgbClr val="FFFF00"/>
                </a:solidFill>
              </a:rPr>
              <a:t>que ao final se converteu na guia fundamental de nossa </a:t>
            </a:r>
            <a:r>
              <a:rPr lang="pt-BR" dirty="0" smtClean="0">
                <a:solidFill>
                  <a:srgbClr val="FFFF00"/>
                </a:solidFill>
              </a:rPr>
              <a:t>intervenção.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Por </a:t>
            </a:r>
            <a:r>
              <a:rPr lang="pt-BR" dirty="0">
                <a:solidFill>
                  <a:srgbClr val="FFFF00"/>
                </a:solidFill>
              </a:rPr>
              <a:t>último, quero mencionar que um dos aspectos mais importantes </a:t>
            </a:r>
            <a:r>
              <a:rPr lang="pt-BR" dirty="0" smtClean="0">
                <a:solidFill>
                  <a:srgbClr val="FFFF00"/>
                </a:solidFill>
              </a:rPr>
              <a:t>deste curso </a:t>
            </a:r>
            <a:r>
              <a:rPr lang="pt-BR" dirty="0">
                <a:solidFill>
                  <a:srgbClr val="FFFF00"/>
                </a:solidFill>
              </a:rPr>
              <a:t>foi a interação com os orientadores</a:t>
            </a:r>
          </a:p>
        </p:txBody>
      </p:sp>
    </p:spTree>
    <p:extLst>
      <p:ext uri="{BB962C8B-B14F-4D97-AF65-F5344CB8AC3E}">
        <p14:creationId xmlns:p14="http://schemas.microsoft.com/office/powerpoint/2010/main" val="309141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00"/>
                </a:solidFill>
              </a:rPr>
              <a:t>Situação da ação programática antes da intervenção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FFFF00"/>
                </a:solidFill>
              </a:rPr>
              <a:t>As pessoas com HAS e/ou a DM </a:t>
            </a:r>
            <a:r>
              <a:rPr lang="pt-BR" sz="2800" dirty="0" smtClean="0">
                <a:solidFill>
                  <a:srgbClr val="FFFF00"/>
                </a:solidFill>
              </a:rPr>
              <a:t>não recebiam o </a:t>
            </a:r>
            <a:r>
              <a:rPr lang="pt-BR" sz="2800" dirty="0">
                <a:solidFill>
                  <a:srgbClr val="FFFF00"/>
                </a:solidFill>
              </a:rPr>
              <a:t>controle </a:t>
            </a:r>
            <a:r>
              <a:rPr lang="pt-BR" sz="2800" dirty="0" smtClean="0">
                <a:solidFill>
                  <a:srgbClr val="FFFF00"/>
                </a:solidFill>
              </a:rPr>
              <a:t>e acompanhamento </a:t>
            </a:r>
            <a:r>
              <a:rPr lang="pt-BR" sz="2800" dirty="0">
                <a:solidFill>
                  <a:srgbClr val="FFFF00"/>
                </a:solidFill>
              </a:rPr>
              <a:t>adequado</a:t>
            </a:r>
            <a:r>
              <a:rPr lang="pt-BR" sz="28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401 </a:t>
            </a:r>
            <a:r>
              <a:rPr lang="pt-BR" sz="2800" dirty="0">
                <a:solidFill>
                  <a:srgbClr val="FFFF00"/>
                </a:solidFill>
              </a:rPr>
              <a:t>usuários hipertensos </a:t>
            </a:r>
            <a:r>
              <a:rPr lang="pt-BR" sz="2800" dirty="0" smtClean="0">
                <a:solidFill>
                  <a:srgbClr val="FFFF00"/>
                </a:solidFill>
              </a:rPr>
              <a:t>que representa </a:t>
            </a:r>
            <a:r>
              <a:rPr lang="pt-BR" sz="2800" dirty="0">
                <a:solidFill>
                  <a:srgbClr val="FFFF00"/>
                </a:solidFill>
              </a:rPr>
              <a:t>58% do total estimado pelo </a:t>
            </a:r>
            <a:r>
              <a:rPr lang="pt-BR" sz="2800" dirty="0" smtClean="0">
                <a:solidFill>
                  <a:srgbClr val="FFFF00"/>
                </a:solidFill>
              </a:rPr>
              <a:t>CAP 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87 usuários </a:t>
            </a:r>
            <a:r>
              <a:rPr lang="pt-BR" sz="2800" dirty="0">
                <a:solidFill>
                  <a:srgbClr val="FFFF00"/>
                </a:solidFill>
              </a:rPr>
              <a:t>diabéticos que representa 44</a:t>
            </a:r>
            <a:r>
              <a:rPr lang="pt-BR" sz="2800" dirty="0" smtClean="0">
                <a:solidFill>
                  <a:srgbClr val="FFFF00"/>
                </a:solidFill>
              </a:rPr>
              <a:t>%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realizavam grupos de HIPERDIA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realizavam atividades educativas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realizavam avaliações de riscos.</a:t>
            </a:r>
            <a:endParaRPr lang="es-ES" sz="2800" dirty="0" smtClean="0">
              <a:solidFill>
                <a:srgbClr val="FFFF00"/>
              </a:solidFill>
            </a:endParaRPr>
          </a:p>
          <a:p>
            <a:r>
              <a:rPr lang="es-ES" sz="2800" dirty="0" smtClean="0">
                <a:solidFill>
                  <a:srgbClr val="FFFF00"/>
                </a:solidFill>
              </a:rPr>
              <a:t>Todos os </a:t>
            </a:r>
            <a:r>
              <a:rPr lang="pt-BR" sz="2800" dirty="0" smtClean="0">
                <a:solidFill>
                  <a:srgbClr val="FFFF00"/>
                </a:solidFill>
              </a:rPr>
              <a:t>registros</a:t>
            </a:r>
            <a:r>
              <a:rPr lang="es-ES" sz="2800" dirty="0" smtClean="0">
                <a:solidFill>
                  <a:srgbClr val="FFFF00"/>
                </a:solidFill>
              </a:rPr>
              <a:t> desatualizados.</a:t>
            </a:r>
          </a:p>
          <a:p>
            <a:endParaRPr lang="pt-BR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4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Objetivo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2708920"/>
            <a:ext cx="8229600" cy="1684783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Melhorar a atenção à saúde das pessoas com hipertensão e/ou diabetes </a:t>
            </a:r>
            <a:r>
              <a:rPr lang="pt-BR" dirty="0" smtClean="0"/>
              <a:t>da UBS </a:t>
            </a:r>
            <a:r>
              <a:rPr lang="pt-BR" dirty="0"/>
              <a:t>Antônio Moscardini Neto, Cerro Grande do Sul/RS.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928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Ações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Monitoramento e Avaliação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Organização e Gestão do Serviço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Engajamento Público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FF00"/>
                </a:solidFill>
              </a:rPr>
              <a:t>Eixo Qualificação da Prática Clínica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Monitoramento das ações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Material, cadastro, protocolo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Busca ativa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Orientações à comunidade – estilos saudáveis de vida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Capacitação da equipe</a:t>
            </a:r>
          </a:p>
          <a:p>
            <a:pPr algn="just"/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1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78296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Objetivos, Metas e Resultados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59221"/>
            <a:ext cx="8229600" cy="22937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Objetivo </a:t>
            </a:r>
            <a:r>
              <a:rPr lang="pt-BR" sz="2200" b="1" dirty="0">
                <a:solidFill>
                  <a:srgbClr val="FFFF00"/>
                </a:solidFill>
              </a:rPr>
              <a:t>01</a:t>
            </a:r>
            <a:r>
              <a:rPr lang="pt-BR" sz="2200" dirty="0">
                <a:solidFill>
                  <a:srgbClr val="FFFF00"/>
                </a:solidFill>
              </a:rPr>
              <a:t>: Ampliar a cobertura do programa aos </a:t>
            </a:r>
            <a:r>
              <a:rPr lang="pt-BR" sz="2200" dirty="0" smtClean="0">
                <a:solidFill>
                  <a:srgbClr val="FFFF00"/>
                </a:solidFill>
              </a:rPr>
              <a:t>hipertensos e/ou diabéticos</a:t>
            </a:r>
          </a:p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Meta </a:t>
            </a:r>
            <a:r>
              <a:rPr lang="pt-BR" sz="2200" b="1" dirty="0">
                <a:solidFill>
                  <a:srgbClr val="FFFF00"/>
                </a:solidFill>
              </a:rPr>
              <a:t>1.1 </a:t>
            </a:r>
            <a:r>
              <a:rPr lang="pt-BR" sz="2200" dirty="0">
                <a:solidFill>
                  <a:srgbClr val="FFFF00"/>
                </a:solidFill>
              </a:rPr>
              <a:t>Cadastrar 80% dos hipertensos da área de </a:t>
            </a:r>
            <a:r>
              <a:rPr lang="pt-BR" sz="2200" dirty="0" smtClean="0">
                <a:solidFill>
                  <a:srgbClr val="FFFF00"/>
                </a:solidFill>
              </a:rPr>
              <a:t>abrangência no </a:t>
            </a:r>
            <a:r>
              <a:rPr lang="pt-BR" sz="2200" dirty="0">
                <a:solidFill>
                  <a:srgbClr val="FFFF00"/>
                </a:solidFill>
              </a:rPr>
              <a:t>Programa de Atenção à HAS e à DM da unidade de </a:t>
            </a:r>
            <a:r>
              <a:rPr lang="pt-BR" sz="2200" dirty="0" smtClean="0">
                <a:solidFill>
                  <a:srgbClr val="FFFF00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Indicador 1.1 </a:t>
            </a:r>
            <a:r>
              <a:rPr lang="pt-BR" sz="2400" b="1" dirty="0" smtClean="0">
                <a:solidFill>
                  <a:srgbClr val="FFFF00"/>
                </a:solidFill>
              </a:rPr>
              <a:t>P</a:t>
            </a:r>
            <a:r>
              <a:rPr lang="pt-BR" sz="2400" dirty="0" smtClean="0">
                <a:solidFill>
                  <a:srgbClr val="FFFF00"/>
                </a:solidFill>
              </a:rPr>
              <a:t>roporção </a:t>
            </a:r>
            <a:r>
              <a:rPr lang="pt-BR" sz="2400" dirty="0" smtClean="0">
                <a:solidFill>
                  <a:srgbClr val="FFFF00"/>
                </a:solidFill>
              </a:rPr>
              <a:t>de hipertensos que se conseguiu cadastrar:</a:t>
            </a:r>
            <a:endParaRPr lang="pt-BR" sz="2200" dirty="0">
              <a:solidFill>
                <a:srgbClr val="FFFF00"/>
              </a:solidFill>
            </a:endParaRPr>
          </a:p>
        </p:txBody>
      </p:sp>
      <p:graphicFrame>
        <p:nvGraphicFramePr>
          <p:cNvPr id="4" name="5 Gráfico"/>
          <p:cNvGraphicFramePr/>
          <p:nvPr>
            <p:extLst>
              <p:ext uri="{D42A27DB-BD31-4B8C-83A1-F6EECF244321}">
                <p14:modId xmlns:p14="http://schemas.microsoft.com/office/powerpoint/2010/main" val="78678322"/>
              </p:ext>
            </p:extLst>
          </p:nvPr>
        </p:nvGraphicFramePr>
        <p:xfrm>
          <a:off x="755576" y="2924944"/>
          <a:ext cx="74888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11560" y="6525344"/>
            <a:ext cx="8136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FFFF00"/>
                </a:solidFill>
              </a:rPr>
              <a:t>Figura 1 - Cobertura do programa de atenção ao hipertenso na unidade de saúde São José. Cerro Grande do Sul/RS, 2015.</a:t>
            </a:r>
            <a:endParaRPr lang="pt-BR" sz="1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79712" y="5517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145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51571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278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220072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02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Meta </a:t>
            </a:r>
            <a:r>
              <a:rPr lang="pt-BR" sz="2400" b="1" dirty="0">
                <a:solidFill>
                  <a:srgbClr val="FFFF00"/>
                </a:solidFill>
              </a:rPr>
              <a:t>1.2 </a:t>
            </a:r>
            <a:r>
              <a:rPr lang="pt-BR" sz="2400" dirty="0">
                <a:solidFill>
                  <a:srgbClr val="FFFF00"/>
                </a:solidFill>
              </a:rPr>
              <a:t>Cadastrar 80% dos diabéticos da área de </a:t>
            </a:r>
            <a:r>
              <a:rPr lang="pt-BR" sz="2400" dirty="0" smtClean="0">
                <a:solidFill>
                  <a:srgbClr val="FFFF00"/>
                </a:solidFill>
              </a:rPr>
              <a:t>abrangência no </a:t>
            </a:r>
            <a:r>
              <a:rPr lang="pt-BR" sz="2400" dirty="0">
                <a:solidFill>
                  <a:srgbClr val="FFFF00"/>
                </a:solidFill>
              </a:rPr>
              <a:t>Programa de Atenção à HAS e à DM da unidade de </a:t>
            </a:r>
            <a:r>
              <a:rPr lang="pt-BR" sz="2400" dirty="0" smtClean="0">
                <a:solidFill>
                  <a:srgbClr val="FFFF00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Indicador 1.2 </a:t>
            </a:r>
            <a:r>
              <a:rPr lang="pt-BR" sz="2400" dirty="0" smtClean="0">
                <a:solidFill>
                  <a:srgbClr val="FFFF00"/>
                </a:solidFill>
              </a:rPr>
              <a:t>a proporção de diabéticos que se conseguiu cadastrar: </a:t>
            </a: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graphicFrame>
        <p:nvGraphicFramePr>
          <p:cNvPr id="4" name="5 Gráfico"/>
          <p:cNvGraphicFramePr/>
          <p:nvPr>
            <p:extLst>
              <p:ext uri="{D42A27DB-BD31-4B8C-83A1-F6EECF244321}">
                <p14:modId xmlns:p14="http://schemas.microsoft.com/office/powerpoint/2010/main" val="3182499060"/>
              </p:ext>
            </p:extLst>
          </p:nvPr>
        </p:nvGraphicFramePr>
        <p:xfrm>
          <a:off x="683568" y="2348880"/>
          <a:ext cx="71287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83568" y="602128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Figura 2 - Cobertura do programa de atenção ao diabético na unidade de saúde São José. Cerro Grande do Sul/RS, 2015.</a:t>
            </a:r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79712" y="44371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91880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77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32040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09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2800" b="1" dirty="0">
                <a:solidFill>
                  <a:srgbClr val="FFFF00"/>
                </a:solidFill>
              </a:rPr>
              <a:t>Objetivo 2. </a:t>
            </a:r>
            <a:r>
              <a:rPr lang="pt-BR" sz="2800" dirty="0">
                <a:solidFill>
                  <a:srgbClr val="FFFF00"/>
                </a:solidFill>
              </a:rPr>
              <a:t>Melhorar a qualidade da atenção a </a:t>
            </a:r>
            <a:r>
              <a:rPr lang="pt-BR" sz="2800" dirty="0" smtClean="0">
                <a:solidFill>
                  <a:srgbClr val="FFFF00"/>
                </a:solidFill>
              </a:rPr>
              <a:t>hipertensos e/ou diabéticos.</a:t>
            </a:r>
          </a:p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Meta </a:t>
            </a:r>
            <a:r>
              <a:rPr lang="pt-BR" sz="2800" b="1" dirty="0">
                <a:solidFill>
                  <a:srgbClr val="FFFF00"/>
                </a:solidFill>
              </a:rPr>
              <a:t>2.1. </a:t>
            </a:r>
            <a:r>
              <a:rPr lang="pt-BR" sz="2800" dirty="0">
                <a:solidFill>
                  <a:srgbClr val="FFFF00"/>
                </a:solidFill>
              </a:rPr>
              <a:t>Realizar </a:t>
            </a:r>
            <a:r>
              <a:rPr lang="pt-BR" sz="2800" dirty="0" smtClean="0">
                <a:solidFill>
                  <a:srgbClr val="FFFF00"/>
                </a:solidFill>
              </a:rPr>
              <a:t>exame </a:t>
            </a:r>
            <a:r>
              <a:rPr lang="pt-BR" sz="2800" dirty="0">
                <a:solidFill>
                  <a:srgbClr val="FFFF00"/>
                </a:solidFill>
              </a:rPr>
              <a:t>clínico apropriado em 100% </a:t>
            </a:r>
            <a:r>
              <a:rPr lang="pt-BR" sz="2800" dirty="0" smtClean="0">
                <a:solidFill>
                  <a:srgbClr val="FFFF00"/>
                </a:solidFill>
              </a:rPr>
              <a:t>dos hipertensos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Indicador 2.1 </a:t>
            </a:r>
            <a:r>
              <a:rPr lang="pt-BR" sz="2800" dirty="0" smtClean="0">
                <a:solidFill>
                  <a:srgbClr val="FFFF00"/>
                </a:solidFill>
              </a:rPr>
              <a:t>Proporção de hipertensos com o exame clínico apropriado de acordo com o protocolo, no primeiro mês foi de 145 usuários (100,0%) no segundo mês foram 278 (100,0%) e no terceiro mês completamos 421 usuários (100,0%). </a:t>
            </a:r>
          </a:p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Meta 2.2. </a:t>
            </a:r>
            <a:r>
              <a:rPr lang="pt-BR" sz="2800" dirty="0" smtClean="0">
                <a:solidFill>
                  <a:srgbClr val="FFFF00"/>
                </a:solidFill>
              </a:rPr>
              <a:t>Realizar exame clínico apropriado em 100% dos diabéticos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Indicador 2.2 </a:t>
            </a:r>
            <a:r>
              <a:rPr lang="pt-BR" sz="2800" dirty="0" smtClean="0">
                <a:solidFill>
                  <a:srgbClr val="FFFF00"/>
                </a:solidFill>
              </a:rPr>
              <a:t>Proporção de diabéticos com o exame clínico apropriado de acordo com o protocolo, no primeiro mês foi de 50 usuários (100,0%), no segundo mês foram 77 (100,0%) e no terceiro mês completamos 108 usuários (100,0%). </a:t>
            </a:r>
          </a:p>
          <a:p>
            <a:pPr marL="0" indent="0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1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2135</Words>
  <Application>Microsoft Office PowerPoint</Application>
  <PresentationFormat>Presentación en pantalla (4:3)</PresentationFormat>
  <Paragraphs>210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UNIVERSIDADE ABERTA DO SUS UNIVERSIDADE FEDERAL DE PELOTAS Especialização em Saúde da Família Modalidade à Distância</vt:lpstr>
      <vt:lpstr>O Município de Cerro Grande do Sul</vt:lpstr>
      <vt:lpstr>ESF Antônio Moscardini Neto</vt:lpstr>
      <vt:lpstr>Situação da ação programática antes da intervenção</vt:lpstr>
      <vt:lpstr>Objetivo</vt:lpstr>
      <vt:lpstr>Ações</vt:lpstr>
      <vt:lpstr>Objetivos, Metas e Resultados</vt:lpstr>
      <vt:lpstr>Presentación de PowerPoint</vt:lpstr>
      <vt:lpstr>Presentación de PowerPoint</vt:lpstr>
      <vt:lpstr>Figura 3 - Proporção de hipertensos com os exames complementares em dia de acordo com o protocolo. São José. Cerro Grande do Sul/RS, 2015. </vt:lpstr>
      <vt:lpstr>Figura 4 - Proporção de diabéticos com os exames complementares em dia de acordo com o protocolo. São José. Cerro Grande do Sul/RS, 2015</vt:lpstr>
      <vt:lpstr>Figura 5 - Proporção de hipertensos com prescrição de medicamentos da Farmácia Popular/Hiperdia priorizada. São José. Cerro Grande do Sul/RS, 2015.</vt:lpstr>
      <vt:lpstr>Figura 6 - Proporção de diabéticos com prescrição de medicamentos da Farmácia Popular/Hiperdia priorizada. São José. Cerro Grande do Sul/RS, 2015.</vt:lpstr>
      <vt:lpstr>Figura 7 - Proporção de hipertensos com avaliação da necessidade de atendimento odontológico. Antônio Moscardini Neto. Cerro Grande do Sul/RS, 2015.</vt:lpstr>
      <vt:lpstr>Figura 8 - Proporção de diabéticos com avaliação da necessidade de atendimento odontológico. São José. Cerro Grande do Sul/RS, 2015.</vt:lpstr>
      <vt:lpstr>Presentación de PowerPoint</vt:lpstr>
      <vt:lpstr>No primeiro mês foram um total de 145 hipertensos consultados, no segundo mês 133 usuários mais para um total de 278 hipertensos e no último mês do estudo foram 143 usuários mais para um total de  421 usuários , a todos se lhes atualizaram os registos na ficha de acompanhamento.</vt:lpstr>
      <vt:lpstr>Presentación de PowerPoint</vt:lpstr>
      <vt:lpstr>Figura 9 - Proporção de hipertensos com estratificação de risco cardiovascular por  exame clínico em dia. São José. Cerro Grande do Sul/RS, 2015.</vt:lpstr>
      <vt:lpstr>Figura 10 - Proporção de diabéticos com estratificação de risco cardiovascular por exame clínico em dia.  Antônio Moscardini Neto. Cerro Grande do Sul/RS, 2015.</vt:lpstr>
      <vt:lpstr>Figura 11 - Proporção de hipertensos com orientação nutricional sobre alimentação saudável. Antônio Moscardini Neto. Cerro Grande do Sul/RS, 2015.</vt:lpstr>
      <vt:lpstr>Figura 12- Proporção de diabéticos com orientação nutricional sobre alimentação saudável. São José. Cerro Grande do Sul/RS, 2015.</vt:lpstr>
      <vt:lpstr>Figura 13 - Proporção de hipertensos com orientação sobre a prática de atividade física regular. Antônio Moscardini Neto. Cerro Grande do Sul/RS, 2015.</vt:lpstr>
      <vt:lpstr>Figura 14 - Proporção de diabéticos com orientação sobre a prática de atividade física regular. Antônio Moscardini Neto. Cerro Grande do Sul/RS, 2015.</vt:lpstr>
      <vt:lpstr>Figura 15 - Proporção de hipertensos que receberam orientação sobre os riscos do tabagismo. Antônio Moscardini Neto. Cerro Grande do Sul/RS, 2015.</vt:lpstr>
      <vt:lpstr>Figura 16 - Proporção de diabéticos que receberam orientação sobre os riscos do tabagismo. Antônio Moscardini Neto. Cerro Grande do Sul/RS, 2015.</vt:lpstr>
      <vt:lpstr>Figura 17 - Proporção de hipertensos que receberam orientação sobre higiene bucal. Antônio Moscardini Neto. Cerro Grande do Sul/RS, 2015.</vt:lpstr>
      <vt:lpstr>Figura 18 - Proporção de diabéticos que receberam orientação sobre higiene bucal. Antônio Moscardini Neto. Cerro Grande do Sul/RS, 2015.</vt:lpstr>
      <vt:lpstr>Discussão</vt:lpstr>
      <vt:lpstr>Discussão</vt:lpstr>
      <vt:lpstr>Discussão</vt:lpstr>
      <vt:lpstr>Discussão</vt:lpstr>
      <vt:lpstr>Reflexão crítica sobre seu processo pessoal de aprendizagem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à Distância</dc:title>
  <dc:creator>Saùde</dc:creator>
  <cp:lastModifiedBy>Saùde</cp:lastModifiedBy>
  <cp:revision>56</cp:revision>
  <dcterms:created xsi:type="dcterms:W3CDTF">2015-09-13T23:13:54Z</dcterms:created>
  <dcterms:modified xsi:type="dcterms:W3CDTF">2015-09-15T04:02:27Z</dcterms:modified>
</cp:coreProperties>
</file>