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79" r:id="rId4"/>
    <p:sldId id="264" r:id="rId5"/>
    <p:sldId id="310" r:id="rId6"/>
    <p:sldId id="258" r:id="rId7"/>
    <p:sldId id="259" r:id="rId8"/>
    <p:sldId id="280" r:id="rId9"/>
    <p:sldId id="311" r:id="rId10"/>
    <p:sldId id="312" r:id="rId11"/>
    <p:sldId id="260" r:id="rId12"/>
    <p:sldId id="276" r:id="rId13"/>
    <p:sldId id="285" r:id="rId14"/>
    <p:sldId id="275" r:id="rId15"/>
    <p:sldId id="287" r:id="rId16"/>
    <p:sldId id="274" r:id="rId17"/>
    <p:sldId id="273" r:id="rId18"/>
    <p:sldId id="288" r:id="rId19"/>
    <p:sldId id="272" r:id="rId20"/>
    <p:sldId id="289" r:id="rId21"/>
    <p:sldId id="269" r:id="rId22"/>
    <p:sldId id="290" r:id="rId23"/>
    <p:sldId id="271" r:id="rId24"/>
    <p:sldId id="291" r:id="rId25"/>
    <p:sldId id="277" r:id="rId26"/>
    <p:sldId id="292" r:id="rId27"/>
    <p:sldId id="278" r:id="rId28"/>
    <p:sldId id="293" r:id="rId29"/>
    <p:sldId id="268" r:id="rId30"/>
    <p:sldId id="307" r:id="rId31"/>
    <p:sldId id="31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8" r:id="rId44"/>
    <p:sldId id="261" r:id="rId45"/>
    <p:sldId id="282" r:id="rId46"/>
    <p:sldId id="283" r:id="rId47"/>
    <p:sldId id="284" r:id="rId48"/>
    <p:sldId id="262" r:id="rId49"/>
    <p:sldId id="286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93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0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30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4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2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91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1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4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4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6602-17C9-4B42-BC65-E5439A542C65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58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/>
              <a:t>MELHORIAS DO PROGRAMA DE PRÉ-NATAL E PUERPÉRIO DA UNIDADE BÁSICA DE SAÚDE FLORIANO ROCHA, SANTA MARIA, RS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dirty="0">
                <a:latin typeface="Garamond" pitchFamily="18" charset="0"/>
              </a:rPr>
              <a:t/>
            </a:r>
            <a:br>
              <a:rPr lang="pt-BR" dirty="0">
                <a:latin typeface="Garamond" pitchFamily="18" charset="0"/>
              </a:rPr>
            </a:br>
            <a:endParaRPr lang="pt-BR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700" dirty="0" err="1" smtClean="0">
                <a:latin typeface="Garamond" pitchFamily="18" charset="0"/>
              </a:rPr>
              <a:t>Giana</a:t>
            </a:r>
            <a:r>
              <a:rPr lang="pt-BR" sz="2700" dirty="0" smtClean="0">
                <a:latin typeface="Garamond" pitchFamily="18" charset="0"/>
              </a:rPr>
              <a:t> </a:t>
            </a:r>
            <a:r>
              <a:rPr lang="pt-BR" sz="2700" dirty="0" err="1" smtClean="0">
                <a:latin typeface="Garamond" pitchFamily="18" charset="0"/>
              </a:rPr>
              <a:t>Frasson</a:t>
            </a:r>
            <a:endParaRPr lang="pt-BR" sz="2700" dirty="0" smtClean="0">
              <a:latin typeface="Garamond" pitchFamily="18" charset="0"/>
            </a:endParaRPr>
          </a:p>
          <a:p>
            <a:pPr algn="l"/>
            <a:endParaRPr lang="pt-BR" sz="2700" dirty="0" smtClean="0">
              <a:latin typeface="Garamond" pitchFamily="18" charset="0"/>
            </a:endParaRPr>
          </a:p>
          <a:p>
            <a:pPr algn="l"/>
            <a:r>
              <a:rPr lang="pt-BR" sz="2700" dirty="0" smtClean="0">
                <a:latin typeface="Garamond" pitchFamily="18" charset="0"/>
              </a:rPr>
              <a:t>Orientadora: Bianca de Souza</a:t>
            </a:r>
            <a:endParaRPr lang="pt-BR" sz="27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Absolutos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pt-BR" dirty="0" smtClean="0"/>
              <a:t>Mês 1: 41 (31,1%)</a:t>
            </a:r>
          </a:p>
          <a:p>
            <a:r>
              <a:rPr lang="pt-BR" dirty="0" smtClean="0"/>
              <a:t>Mês 2: 73 (55,3%)</a:t>
            </a:r>
          </a:p>
          <a:p>
            <a:r>
              <a:rPr lang="pt-BR" dirty="0" smtClean="0"/>
              <a:t>Mês 3: 103 (78%)</a:t>
            </a:r>
          </a:p>
          <a:p>
            <a:r>
              <a:rPr lang="pt-BR" dirty="0" smtClean="0"/>
              <a:t>Total da área: 132 </a:t>
            </a:r>
          </a:p>
        </p:txBody>
      </p:sp>
    </p:spTree>
    <p:extLst>
      <p:ext uri="{BB962C8B-B14F-4D97-AF65-F5344CB8AC3E}">
        <p14:creationId xmlns:p14="http://schemas.microsoft.com/office/powerpoint/2010/main" val="381593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00108"/>
            <a:ext cx="8229600" cy="5481828"/>
          </a:xfrm>
        </p:spPr>
        <p:txBody>
          <a:bodyPr>
            <a:normAutofit/>
          </a:bodyPr>
          <a:lstStyle/>
          <a:p>
            <a:endParaRPr lang="pt-BR" sz="2400" dirty="0" smtClean="0">
              <a:latin typeface="Garamond" pitchFamily="18" charset="0"/>
            </a:endParaRPr>
          </a:p>
          <a:p>
            <a:r>
              <a:rPr lang="pt-BR" sz="2800" b="1" dirty="0"/>
              <a:t>Objetivo 1</a:t>
            </a:r>
            <a:r>
              <a:rPr lang="pt-BR" sz="2800" dirty="0"/>
              <a:t>. Ampliar a cobertura da atenção à saúde da gestante</a:t>
            </a:r>
          </a:p>
          <a:p>
            <a:r>
              <a:rPr lang="pt-BR" sz="2800" b="1" dirty="0" smtClean="0"/>
              <a:t>Meta </a:t>
            </a:r>
            <a:r>
              <a:rPr lang="pt-BR" sz="2800" b="1" dirty="0"/>
              <a:t>1.1 </a:t>
            </a:r>
            <a:r>
              <a:rPr lang="pt-BR" sz="2800" dirty="0"/>
              <a:t>Ampliar a cobertura da atenção à saúde para 70% das gestantes </a:t>
            </a:r>
          </a:p>
          <a:p>
            <a:pPr lvl="1">
              <a:buNone/>
            </a:pPr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</p:txBody>
      </p:sp>
      <p:pic>
        <p:nvPicPr>
          <p:cNvPr id="1027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511256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7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36"/>
          </a:xfrm>
        </p:spPr>
        <p:txBody>
          <a:bodyPr/>
          <a:lstStyle/>
          <a:p>
            <a:r>
              <a:rPr lang="pt-BR" sz="2800" b="1" dirty="0"/>
              <a:t>Objetivo 2</a:t>
            </a:r>
            <a:r>
              <a:rPr lang="pt-BR" sz="2800" dirty="0"/>
              <a:t> Melhorar a qualidade de atendimento às gestantes </a:t>
            </a:r>
          </a:p>
          <a:p>
            <a:r>
              <a:rPr lang="pt-BR" sz="2800" b="1" dirty="0"/>
              <a:t>Meta 2.1 </a:t>
            </a:r>
            <a:r>
              <a:rPr lang="pt-BR" sz="2800" dirty="0"/>
              <a:t>Garantir a 100% das gestantes o ingresso no primeiro trimestre de gestação</a:t>
            </a:r>
          </a:p>
          <a:p>
            <a:pPr marL="0" lvl="1" indent="0">
              <a:buNone/>
            </a:pPr>
            <a:endParaRPr lang="pt-BR" sz="2700" dirty="0"/>
          </a:p>
          <a:p>
            <a:pPr marL="0" lvl="1" indent="0">
              <a:buNone/>
            </a:pPr>
            <a:endParaRPr lang="pt-BR" sz="27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/>
          </a:p>
          <a:p>
            <a:pPr marL="0" lvl="1" indent="0">
              <a:buNone/>
            </a:pPr>
            <a:endParaRPr lang="pt-BR" sz="2700" dirty="0" smtClean="0"/>
          </a:p>
          <a:p>
            <a:pPr marL="0" lvl="1" indent="0">
              <a:buNone/>
            </a:pPr>
            <a:endParaRPr lang="pt-BR" sz="27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01008"/>
            <a:ext cx="4667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3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Meta</a:t>
            </a:r>
            <a:r>
              <a:rPr lang="pt-BR" dirty="0" smtClean="0"/>
              <a:t> </a:t>
            </a:r>
            <a:r>
              <a:rPr lang="pt-BR" b="1" dirty="0"/>
              <a:t>2.2</a:t>
            </a:r>
            <a:r>
              <a:rPr lang="pt-BR" dirty="0"/>
              <a:t> Realizar pelo menos um exame </a:t>
            </a:r>
            <a:r>
              <a:rPr lang="pt-BR" dirty="0" smtClean="0"/>
              <a:t>ginecológico </a:t>
            </a:r>
            <a:r>
              <a:rPr lang="pt-BR" dirty="0"/>
              <a:t>por trimestre em 100% das gestantes.</a:t>
            </a:r>
          </a:p>
          <a:p>
            <a:pPr marL="342900" lvl="1" indent="-342900">
              <a:buNone/>
            </a:pPr>
            <a:r>
              <a:rPr lang="pt-BR" sz="2700" dirty="0" smtClean="0">
                <a:latin typeface="Garamond" pitchFamily="18" charset="0"/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latin typeface="Garamond" pitchFamily="18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307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24124"/>
            <a:ext cx="47625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268760"/>
            <a:ext cx="8651304" cy="4857403"/>
          </a:xfrm>
        </p:spPr>
        <p:txBody>
          <a:bodyPr/>
          <a:lstStyle/>
          <a:p>
            <a:pPr lvl="1" algn="just">
              <a:buFont typeface="Arial" charset="0"/>
              <a:buChar char="•"/>
            </a:pPr>
            <a:endParaRPr lang="pt-BR" b="1" dirty="0" smtClean="0">
              <a:latin typeface="Garamond" pitchFamily="18" charset="0"/>
            </a:endParaRPr>
          </a:p>
          <a:p>
            <a:pPr lvl="1" algn="just">
              <a:buFont typeface="Arial" charset="0"/>
              <a:buChar char="•"/>
            </a:pPr>
            <a:r>
              <a:rPr lang="pt-BR" b="1" dirty="0"/>
              <a:t>Meta</a:t>
            </a:r>
            <a:r>
              <a:rPr lang="pt-BR" dirty="0"/>
              <a:t> </a:t>
            </a:r>
            <a:r>
              <a:rPr lang="pt-BR" b="1" dirty="0"/>
              <a:t>2.3</a:t>
            </a:r>
            <a:r>
              <a:rPr lang="pt-BR" dirty="0"/>
              <a:t> Realizar pelo menos um exame de mamas em 100% das gestantes</a:t>
            </a: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998" y="3212976"/>
            <a:ext cx="46863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1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b="1" dirty="0"/>
              <a:t>Meta 2.4</a:t>
            </a:r>
            <a:r>
              <a:rPr lang="pt-BR" dirty="0"/>
              <a:t> Garantir a 100% das gestantes a solicitação de exames laboratoriais de acordo com protocolo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284984"/>
            <a:ext cx="46863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6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pt-BR" sz="2800" b="1" dirty="0" smtClean="0">
              <a:latin typeface="Garamond" pitchFamily="18" charset="0"/>
            </a:endParaRPr>
          </a:p>
          <a:p>
            <a:endParaRPr lang="pt-BR" sz="2800" b="1" dirty="0">
              <a:latin typeface="Garamond" pitchFamily="18" charset="0"/>
            </a:endParaRPr>
          </a:p>
          <a:p>
            <a:r>
              <a:rPr lang="pt-BR" sz="2800" b="1" dirty="0"/>
              <a:t>Meta 2.5</a:t>
            </a:r>
            <a:r>
              <a:rPr lang="pt-BR" sz="2800" dirty="0"/>
              <a:t> Garantir a 100% das gestantes a prescrição de sulfato ferroso e ácido fólico conforme protocolo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46863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2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pPr lvl="1" algn="just">
              <a:buFont typeface="Arial" charset="0"/>
              <a:buChar char="•"/>
            </a:pPr>
            <a:r>
              <a:rPr lang="pt-BR" b="1" dirty="0"/>
              <a:t>Meta</a:t>
            </a:r>
            <a:r>
              <a:rPr lang="pt-BR" dirty="0"/>
              <a:t> </a:t>
            </a:r>
            <a:r>
              <a:rPr lang="pt-BR" b="1" dirty="0"/>
              <a:t>2.6 </a:t>
            </a:r>
            <a:r>
              <a:rPr lang="pt-BR" dirty="0"/>
              <a:t>Garantir que 100% das gestantes com vacina antitetânica em dia</a:t>
            </a:r>
            <a:endParaRPr lang="pt-BR" sz="2700" dirty="0">
              <a:solidFill>
                <a:srgbClr val="0070C0"/>
              </a:solidFill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717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924944"/>
            <a:ext cx="46863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2.7 </a:t>
            </a:r>
            <a:r>
              <a:rPr lang="pt-BR" sz="2800" dirty="0"/>
              <a:t>Garantir que 100% das gestantes com vacina contra hepatite B em dia</a:t>
            </a:r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819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85" y="2996952"/>
            <a:ext cx="46291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235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pt-BR" sz="2400" b="1" dirty="0"/>
              <a:t>Meta</a:t>
            </a:r>
            <a:r>
              <a:rPr lang="pt-BR" sz="2400" dirty="0"/>
              <a:t> </a:t>
            </a:r>
            <a:r>
              <a:rPr lang="pt-BR" sz="2400" b="1" dirty="0"/>
              <a:t>2.8</a:t>
            </a:r>
            <a:r>
              <a:rPr lang="pt-BR" sz="2400" dirty="0"/>
              <a:t> Realizar avaliação da necessidade de atendimento odontológico em 100% das gestantes durante o pré-natal.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921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84" y="2780928"/>
            <a:ext cx="493769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1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cada ano, no mundo, meio milhão de mulheres morrem em consequência de complicações, durante a gravidez ou o parto, e mais de 50 milhões sofrem enfermidades ou incapacidades sérias relacionadas à gravidez, segundo estimativa de 2004 do Instituto Brasileiro de Geografia Estatística (IBGE, 2010).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1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2.9</a:t>
            </a:r>
            <a:r>
              <a:rPr lang="pt-BR" sz="2800" dirty="0"/>
              <a:t> Realizar a primeira consulta odontológica para 100% das gestantes.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024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46863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917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3</a:t>
            </a:r>
            <a:r>
              <a:rPr lang="pt-BR" sz="2800" dirty="0"/>
              <a:t>. Melhorar a adesão das gestantes às consultas</a:t>
            </a:r>
          </a:p>
          <a:p>
            <a:r>
              <a:rPr lang="pt-BR" sz="2800" b="1" dirty="0" smtClean="0"/>
              <a:t>Meta</a:t>
            </a:r>
            <a:r>
              <a:rPr lang="pt-BR" sz="2800" dirty="0" smtClean="0"/>
              <a:t> </a:t>
            </a:r>
            <a:r>
              <a:rPr lang="pt-BR" sz="2800" b="1" dirty="0"/>
              <a:t>3.1</a:t>
            </a:r>
            <a:r>
              <a:rPr lang="pt-BR" sz="2800" dirty="0"/>
              <a:t> Buscar 100% das gestantes faltosas às consultas programadas.</a:t>
            </a: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126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3501008"/>
            <a:ext cx="47529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45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Objetivo 4.</a:t>
            </a:r>
            <a:r>
              <a:rPr lang="pt-BR" sz="2800" dirty="0"/>
              <a:t> Melhorar o registro das informações</a:t>
            </a:r>
          </a:p>
          <a:p>
            <a:r>
              <a:rPr lang="pt-BR" sz="2800" b="1" dirty="0" smtClean="0"/>
              <a:t>Meta</a:t>
            </a:r>
            <a:r>
              <a:rPr lang="pt-BR" sz="2800" dirty="0" smtClean="0"/>
              <a:t> </a:t>
            </a:r>
            <a:r>
              <a:rPr lang="pt-BR" sz="2800" b="1" dirty="0"/>
              <a:t>4.1</a:t>
            </a:r>
            <a:r>
              <a:rPr lang="pt-BR" sz="2800" dirty="0"/>
              <a:t> Manter registro específico de 100% das gestantes.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229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7" y="3140968"/>
            <a:ext cx="46577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66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6348" y="1268760"/>
            <a:ext cx="8651304" cy="4857403"/>
          </a:xfrm>
        </p:spPr>
        <p:txBody>
          <a:bodyPr/>
          <a:lstStyle/>
          <a:p>
            <a:r>
              <a:rPr lang="pt-BR" b="1" dirty="0" smtClean="0"/>
              <a:t>Objetivo </a:t>
            </a:r>
            <a:r>
              <a:rPr lang="pt-BR" b="1" dirty="0"/>
              <a:t>5. </a:t>
            </a:r>
            <a:r>
              <a:rPr lang="pt-BR" dirty="0"/>
              <a:t>Mapear as gestantes de risco pertencentes à área de abrangência</a:t>
            </a:r>
          </a:p>
          <a:p>
            <a:r>
              <a:rPr lang="pt-BR" b="1" dirty="0" smtClean="0"/>
              <a:t>Meta</a:t>
            </a:r>
            <a:r>
              <a:rPr lang="pt-BR" dirty="0" smtClean="0"/>
              <a:t> </a:t>
            </a:r>
            <a:r>
              <a:rPr lang="pt-BR" b="1" dirty="0"/>
              <a:t>5.1</a:t>
            </a:r>
            <a:r>
              <a:rPr lang="pt-BR" dirty="0"/>
              <a:t> Rastrear 100% das gestantes para avaliação de risco gestacional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331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30613"/>
            <a:ext cx="46577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99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sz="2800" b="1" dirty="0"/>
              <a:t>Objetivo 6</a:t>
            </a:r>
            <a:r>
              <a:rPr lang="pt-BR" sz="2800" dirty="0"/>
              <a:t>. Promover a saúde das gestantes</a:t>
            </a:r>
          </a:p>
          <a:p>
            <a:r>
              <a:rPr lang="pt-BR" sz="2800" b="1" dirty="0" smtClean="0"/>
              <a:t>Meta</a:t>
            </a:r>
            <a:r>
              <a:rPr lang="pt-BR" sz="2800" dirty="0" smtClean="0"/>
              <a:t> </a:t>
            </a:r>
            <a:r>
              <a:rPr lang="pt-BR" sz="2800" b="1" dirty="0"/>
              <a:t>6.1</a:t>
            </a:r>
            <a:r>
              <a:rPr lang="pt-BR" sz="2800" dirty="0"/>
              <a:t> Garantir orientação nutricional para hábitos alimentares saudáveis a 100% das gestantes.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433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46101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000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6.2</a:t>
            </a:r>
            <a:r>
              <a:rPr lang="pt-BR" sz="2800" dirty="0"/>
              <a:t>. Promover o aleitamento materno junto a 100% das gestantes.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5363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924944"/>
            <a:ext cx="46101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80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6.3</a:t>
            </a:r>
            <a:r>
              <a:rPr lang="pt-BR" sz="2800" dirty="0"/>
              <a:t>. Orientar 100% das gestantes sobre os cuidados com o recém-nascido (teste do pezinho, decúbito dorsal para dormir).</a:t>
            </a:r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638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4610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796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6.4.</a:t>
            </a:r>
            <a:r>
              <a:rPr lang="pt-BR" sz="2800" dirty="0"/>
              <a:t> Orientar 100% das gestantes sobre anticoncepção após o parto.</a:t>
            </a: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1741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610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67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6.5.</a:t>
            </a:r>
            <a:r>
              <a:rPr lang="pt-BR" sz="2800" dirty="0"/>
              <a:t> Orientar 100% das gestantes sobre os riscos do tabagismo e do uso de álcool e drogas na gestação.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4610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193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pt-BR" b="1" dirty="0"/>
              <a:t>Meta</a:t>
            </a:r>
            <a:r>
              <a:rPr lang="pt-BR" dirty="0"/>
              <a:t> </a:t>
            </a:r>
            <a:r>
              <a:rPr lang="pt-BR" b="1" dirty="0"/>
              <a:t>6.6</a:t>
            </a:r>
            <a:r>
              <a:rPr lang="pt-BR" dirty="0"/>
              <a:t>. Orientar 100% das gestantes sobre higiene bucal.</a:t>
            </a:r>
          </a:p>
          <a:p>
            <a:pPr marL="457200" lvl="1" indent="0">
              <a:buNone/>
            </a:pP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  <p:pic>
        <p:nvPicPr>
          <p:cNvPr id="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610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59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intervenção ocorreu  no Município 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de Santa Maria– RS no bairro Santa Marta</a:t>
            </a:r>
          </a:p>
          <a:p>
            <a:pPr>
              <a:lnSpc>
                <a:spcPct val="150000"/>
              </a:lnSpc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Região central do estado do RS com 270 mil habitantes (IBGE)</a:t>
            </a:r>
          </a:p>
          <a:p>
            <a:pPr>
              <a:lnSpc>
                <a:spcPct val="150000"/>
              </a:lnSpc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UBS mista</a:t>
            </a:r>
          </a:p>
          <a:p>
            <a:pPr lvl="1">
              <a:lnSpc>
                <a:spcPct val="150000"/>
              </a:lnSpc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 ESF incompleta: 5 ACS, 1 enfermeira, 1 médica do PROVAB</a:t>
            </a:r>
          </a:p>
          <a:p>
            <a:pPr lvl="1">
              <a:lnSpc>
                <a:spcPct val="150000"/>
              </a:lnSpc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 médicos ginecologistas, 1 pediatra, 1 clínica geral, 1 enfermeira, 3 técnicos, 1 dentista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Atende a totalidade da população estimada em 45 mil habitantes, do quais apenas 3500 são cadastrados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5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Autofit/>
          </a:bodyPr>
          <a:lstStyle/>
          <a:p>
            <a:r>
              <a:rPr lang="pt-BR" sz="7200" dirty="0" smtClean="0"/>
              <a:t>Puerpério 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2672653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Absolutos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Mês 1: 9/12  (75%)</a:t>
            </a:r>
          </a:p>
          <a:p>
            <a:r>
              <a:rPr lang="pt-BR" dirty="0" smtClean="0"/>
              <a:t>Mês 2: 18/22 (81,8%)</a:t>
            </a:r>
          </a:p>
          <a:p>
            <a:r>
              <a:rPr lang="pt-BR" dirty="0" smtClean="0"/>
              <a:t>Mês 3</a:t>
            </a:r>
            <a:r>
              <a:rPr lang="pt-BR" smtClean="0"/>
              <a:t>: 25/30 (83,3%)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0522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436002"/>
            <a:ext cx="8686800" cy="4853136"/>
          </a:xfrm>
        </p:spPr>
        <p:txBody>
          <a:bodyPr/>
          <a:lstStyle/>
          <a:p>
            <a:r>
              <a:rPr lang="pt-BR" sz="2400" b="1" dirty="0"/>
              <a:t>Objetivo 1</a:t>
            </a:r>
            <a:r>
              <a:rPr lang="pt-BR" sz="2400" dirty="0"/>
              <a:t>. Ampliar a cobertura da atenção à saúde da puérpera</a:t>
            </a:r>
          </a:p>
          <a:p>
            <a:r>
              <a:rPr lang="pt-BR" sz="2400" b="1" dirty="0"/>
              <a:t>Meta 1.1</a:t>
            </a:r>
            <a:r>
              <a:rPr lang="pt-BR" sz="2400" dirty="0"/>
              <a:t> Ampliar a cobertura da atenção à saúde para 70% das puérperas cadastradas no programa de Pré-Natal e Puerpério da Unidade de Saúde consulta puerperal antes dos 42 dias após o parto.</a:t>
            </a:r>
          </a:p>
          <a:p>
            <a:endParaRPr lang="pt-BR" dirty="0"/>
          </a:p>
        </p:txBody>
      </p:sp>
      <p:pic>
        <p:nvPicPr>
          <p:cNvPr id="1843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2"/>
            <a:ext cx="47244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658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Objetivo 2.</a:t>
            </a:r>
            <a:r>
              <a:rPr lang="pt-BR" sz="2800" dirty="0"/>
              <a:t> Melhorar a qualidade de atendimento às puérperas</a:t>
            </a:r>
          </a:p>
          <a:p>
            <a:r>
              <a:rPr lang="pt-BR" sz="2800" b="1" dirty="0"/>
              <a:t>Meta 2.1</a:t>
            </a:r>
            <a:r>
              <a:rPr lang="pt-BR" sz="2800" dirty="0"/>
              <a:t> Realizar exame de mamas em 100% das puérperas</a:t>
            </a:r>
          </a:p>
          <a:p>
            <a:endParaRPr lang="pt-BR" dirty="0"/>
          </a:p>
        </p:txBody>
      </p:sp>
      <p:pic>
        <p:nvPicPr>
          <p:cNvPr id="1945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78213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365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Meta</a:t>
            </a:r>
            <a:r>
              <a:rPr lang="pt-BR" dirty="0"/>
              <a:t> </a:t>
            </a:r>
            <a:r>
              <a:rPr lang="pt-BR" b="1" dirty="0"/>
              <a:t>2.2</a:t>
            </a:r>
            <a:r>
              <a:rPr lang="pt-BR" dirty="0"/>
              <a:t>. Examinar o abdome em 100% das puérperas cadastradas no Programa</a:t>
            </a:r>
          </a:p>
        </p:txBody>
      </p:sp>
      <p:pic>
        <p:nvPicPr>
          <p:cNvPr id="2048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140968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966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Meta 2.3</a:t>
            </a:r>
            <a:r>
              <a:rPr lang="pt-BR" dirty="0"/>
              <a:t> Realizar exame ginecológico em </a:t>
            </a:r>
            <a:r>
              <a:rPr lang="pt-BR" dirty="0" smtClean="0"/>
              <a:t>100% </a:t>
            </a:r>
            <a:r>
              <a:rPr lang="pt-BR" dirty="0"/>
              <a:t>das puérperas cadastradas no Programa</a:t>
            </a:r>
          </a:p>
          <a:p>
            <a:endParaRPr lang="pt-BR" dirty="0"/>
          </a:p>
        </p:txBody>
      </p:sp>
      <p:pic>
        <p:nvPicPr>
          <p:cNvPr id="2150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8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Meta 2.4</a:t>
            </a:r>
            <a:r>
              <a:rPr lang="pt-BR" dirty="0"/>
              <a:t> Avaliar o estado psíquico em 100% das puérperas cadastradas no Programa</a:t>
            </a:r>
          </a:p>
        </p:txBody>
      </p:sp>
      <p:pic>
        <p:nvPicPr>
          <p:cNvPr id="2253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0638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Meta</a:t>
            </a:r>
            <a:r>
              <a:rPr lang="pt-BR" dirty="0"/>
              <a:t> </a:t>
            </a:r>
            <a:r>
              <a:rPr lang="pt-BR" b="1" dirty="0"/>
              <a:t>2.5</a:t>
            </a:r>
            <a:r>
              <a:rPr lang="pt-BR" dirty="0"/>
              <a:t> Avaliar intercorrências em 100% das puérperas cadastradas no Programa</a:t>
            </a:r>
          </a:p>
          <a:p>
            <a:endParaRPr lang="pt-BR" dirty="0"/>
          </a:p>
        </p:txBody>
      </p:sp>
      <p:pic>
        <p:nvPicPr>
          <p:cNvPr id="2355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068960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5926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Meta 2.6</a:t>
            </a:r>
            <a:r>
              <a:rPr lang="pt-BR" dirty="0"/>
              <a:t> Prescrever a 100% das puérperas um dos métodos de anticoncepção </a:t>
            </a:r>
          </a:p>
        </p:txBody>
      </p:sp>
      <p:pic>
        <p:nvPicPr>
          <p:cNvPr id="2457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559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Objetivo 3.</a:t>
            </a:r>
            <a:r>
              <a:rPr lang="pt-BR" sz="2800" dirty="0"/>
              <a:t> Melhorar a adesão das puérperas às consultas</a:t>
            </a:r>
          </a:p>
          <a:p>
            <a:r>
              <a:rPr lang="pt-BR" sz="2800" b="1" dirty="0" smtClean="0"/>
              <a:t>Meta </a:t>
            </a:r>
            <a:r>
              <a:rPr lang="pt-BR" sz="2800" b="1" dirty="0"/>
              <a:t>3.1</a:t>
            </a:r>
            <a:r>
              <a:rPr lang="pt-BR" sz="2800" dirty="0"/>
              <a:t> Buscar 100% das puérperas faltosas às consultas programadas.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2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u="sng" dirty="0" smtClean="0">
                <a:latin typeface="Garamond" pitchFamily="18" charset="0"/>
              </a:rPr>
              <a:t>Antes da intervenção</a:t>
            </a:r>
          </a:p>
          <a:p>
            <a:pPr>
              <a:buNone/>
            </a:pPr>
            <a:endParaRPr lang="pt-BR" dirty="0" smtClean="0">
              <a:latin typeface="Garamond" pitchFamily="18" charset="0"/>
            </a:endParaRPr>
          </a:p>
          <a:p>
            <a:r>
              <a:rPr lang="pt-BR" dirty="0" smtClean="0">
                <a:latin typeface="Garamond" pitchFamily="18" charset="0"/>
              </a:rPr>
              <a:t>Falta de protocolos</a:t>
            </a:r>
          </a:p>
          <a:p>
            <a:r>
              <a:rPr lang="pt-BR" dirty="0" smtClean="0">
                <a:latin typeface="Garamond" pitchFamily="18" charset="0"/>
              </a:rPr>
              <a:t>Não havia cadastramento próprio de gestantes, não havia acompanhamento adequado seguindo protocolo do MS</a:t>
            </a:r>
          </a:p>
          <a:p>
            <a:r>
              <a:rPr lang="pt-BR" dirty="0" smtClean="0">
                <a:latin typeface="Garamond" pitchFamily="18" charset="0"/>
              </a:rPr>
              <a:t>Sem monitoramento de ações direcionadas às gestantes e puérperas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12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Objetivo 4</a:t>
            </a:r>
            <a:r>
              <a:rPr lang="pt-BR" sz="2800" dirty="0"/>
              <a:t>. Melhorar o registro das informações</a:t>
            </a:r>
          </a:p>
          <a:p>
            <a:r>
              <a:rPr lang="pt-BR" sz="2800" b="1" dirty="0" smtClean="0"/>
              <a:t>Meta</a:t>
            </a:r>
            <a:r>
              <a:rPr lang="pt-BR" sz="2800" dirty="0" smtClean="0"/>
              <a:t> </a:t>
            </a:r>
            <a:r>
              <a:rPr lang="pt-BR" sz="2800" b="1" dirty="0"/>
              <a:t>4.1</a:t>
            </a:r>
            <a:r>
              <a:rPr lang="pt-BR" sz="2800" dirty="0"/>
              <a:t> Manter registro na ficha de acompanhamento do Programa 100% das puérperas</a:t>
            </a:r>
          </a:p>
        </p:txBody>
      </p:sp>
      <p:pic>
        <p:nvPicPr>
          <p:cNvPr id="2560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453294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14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Objetivo 5.</a:t>
            </a:r>
            <a:r>
              <a:rPr lang="pt-BR" sz="2800" dirty="0"/>
              <a:t>  Promover a saúde das puérperas </a:t>
            </a:r>
          </a:p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5.1</a:t>
            </a:r>
            <a:r>
              <a:rPr lang="pt-BR" sz="2800" dirty="0"/>
              <a:t>. Orientar 100% das puérperas cadastradas no Programa sobre o cuidado do recém-nascido</a:t>
            </a:r>
          </a:p>
        </p:txBody>
      </p:sp>
      <p:pic>
        <p:nvPicPr>
          <p:cNvPr id="2662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596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 5.2</a:t>
            </a:r>
            <a:r>
              <a:rPr lang="pt-BR" sz="2800" dirty="0"/>
              <a:t>. Orientar 100% das puérperas cadastradas no Programa sobre aleitamento materno exclusivo</a:t>
            </a:r>
          </a:p>
          <a:p>
            <a:endParaRPr lang="pt-BR" dirty="0"/>
          </a:p>
        </p:txBody>
      </p:sp>
      <p:pic>
        <p:nvPicPr>
          <p:cNvPr id="276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489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aramond" pitchFamily="18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Meta</a:t>
            </a:r>
            <a:r>
              <a:rPr lang="pt-BR" sz="2800" dirty="0"/>
              <a:t> </a:t>
            </a:r>
            <a:r>
              <a:rPr lang="pt-BR" sz="2800" b="1" dirty="0"/>
              <a:t>5.3 </a:t>
            </a:r>
            <a:r>
              <a:rPr lang="pt-BR" sz="2800" dirty="0"/>
              <a:t>Orientar 100% das puérperas cadastradas no Programa de Pré-Natal e Puerpério sobre planejamento familiar</a:t>
            </a:r>
          </a:p>
          <a:p>
            <a:endParaRPr lang="pt-BR" dirty="0"/>
          </a:p>
        </p:txBody>
      </p:sp>
      <p:pic>
        <p:nvPicPr>
          <p:cNvPr id="286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4819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938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lnSpcReduction="10000"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para 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Continuidade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ntegração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equipe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efinição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das tarefas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Ficha-espelho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poupando tempo na busca de informações no prontuário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aptação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problemas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locomoção– ACS</a:t>
            </a:r>
          </a:p>
        </p:txBody>
      </p:sp>
    </p:spTree>
    <p:extLst>
      <p:ext uri="{BB962C8B-B14F-4D97-AF65-F5344CB8AC3E}">
        <p14:creationId xmlns:p14="http://schemas.microsoft.com/office/powerpoint/2010/main" val="32516170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para 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do atendimento à gestante e puérpera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Mudanças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fluxo, no atendimento, no acesso e na qualidade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assistência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com as equipes de nutrição, fisioterapia e com a enfermeira residente de ginecologia e obstetrícia da UNIFRA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 smtClean="0">
              <a:latin typeface="Garamond" pitchFamily="18" charset="0"/>
            </a:endParaRPr>
          </a:p>
          <a:p>
            <a:pPr lvl="1"/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81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para 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comunidade: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na qualidade de atendimento à gestante e puérpera 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Acesso fácil a informação (cartazes, banners, informativos)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Grupo da Gestante (palestras, reuniões, esclarecimento de dúvidas) </a:t>
            </a:r>
          </a:p>
          <a:p>
            <a:pPr lvl="1"/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659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Discussão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desenvolvidas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parte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rotina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viabilizar a continuidade dessas ações é necessário trabalho árduo todos os dias e também reuniões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frequentes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 multiprofissional.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952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134478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	crítica sobre o processo pessoal de aprendizagem e na	implementação da intervenção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472518" cy="45828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distância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ontinuidade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Bolsa de incentivo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Autoconhecimento</a:t>
            </a:r>
          </a:p>
          <a:p>
            <a:pPr>
              <a:lnSpc>
                <a:spcPct val="11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onhecimento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área da saúde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Envolvimento – clientela </a:t>
            </a:r>
          </a:p>
          <a:p>
            <a:pPr>
              <a:lnSpc>
                <a:spcPct val="11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rabalho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equipe</a:t>
            </a:r>
          </a:p>
        </p:txBody>
      </p:sp>
    </p:spTree>
    <p:extLst>
      <p:ext uri="{BB962C8B-B14F-4D97-AF65-F5344CB8AC3E}">
        <p14:creationId xmlns:p14="http://schemas.microsoft.com/office/powerpoint/2010/main" val="42522450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smtClean="0">
                <a:latin typeface="Garamond" pitchFamily="18" charset="0"/>
              </a:rPr>
              <a:t>Obrigada!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                    </a:t>
            </a:r>
            <a:endParaRPr lang="pt-BR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Monitoramento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avaliação;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Organização e gestão do serviço;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Engajamento público;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Qualificação da prática clínica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38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Garamond" pitchFamily="18" charset="0"/>
              </a:rPr>
              <a:t>Objetivo	geral</a:t>
            </a:r>
            <a:r>
              <a:rPr lang="pt-BR" dirty="0" smtClean="0">
                <a:latin typeface="Garamond" pitchFamily="18" charset="0"/>
              </a:rPr>
              <a:t>	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Melhorar a atenção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saúde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gestante e da puérpera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8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403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Fichas espelhos,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planilhas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prontuários separados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Arquivo especifico para as fichas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espelhos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Treinamento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Garamond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2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Alteração do fluxo de consultas dando prioridade às gestantes e puérperas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Estabelecido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função de cada membro da equipe na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semanal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Palestras constantes na UBS com apoio da equipe de Nutrição e Fisioterapia da UNIFRA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2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pt-BR" sz="7200" dirty="0" smtClean="0"/>
              <a:t>Pré-Natal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3589955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1223</Words>
  <Application>Microsoft Office PowerPoint</Application>
  <PresentationFormat>Apresentação na tela (4:3)</PresentationFormat>
  <Paragraphs>193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4" baseType="lpstr">
      <vt:lpstr>Arial</vt:lpstr>
      <vt:lpstr>Calibri</vt:lpstr>
      <vt:lpstr>Garamond</vt:lpstr>
      <vt:lpstr>Times New Roman</vt:lpstr>
      <vt:lpstr>Tema do Office</vt:lpstr>
      <vt:lpstr>MELHORIAS DO PROGRAMA DE PRÉ-NATAL E PUERPÉRIO DA UNIDADE BÁSICA DE SAÚDE FLORIANO ROCHA, SANTA MARIA, RS  </vt:lpstr>
      <vt:lpstr>Introdução</vt:lpstr>
      <vt:lpstr>Introdução</vt:lpstr>
      <vt:lpstr>Introdução</vt:lpstr>
      <vt:lpstr>Ações realizadas</vt:lpstr>
      <vt:lpstr>Objetivo geral </vt:lpstr>
      <vt:lpstr>Metodologia</vt:lpstr>
      <vt:lpstr>Metodologia</vt:lpstr>
      <vt:lpstr>Pré-Natal</vt:lpstr>
      <vt:lpstr>Números Absolutos</vt:lpstr>
      <vt:lpstr>Objetivos, Metas e Resultados</vt:lpstr>
      <vt:lpstr>Objetivos, Metas e Resultados</vt:lpstr>
      <vt:lpstr>Apresentação do PowerPoint</vt:lpstr>
      <vt:lpstr>Apresentação do PowerPoint</vt:lpstr>
      <vt:lpstr>Objetivos, Metas e Resultados</vt:lpstr>
      <vt:lpstr>Objetivos, Metas e Resultados</vt:lpstr>
      <vt:lpstr>Objetivos, Metas e Resultados</vt:lpstr>
      <vt:lpstr>Apresentação do PowerPoint</vt:lpstr>
      <vt:lpstr>Apresentação do PowerPoint</vt:lpstr>
      <vt:lpstr>Apresentação do PowerPoint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Puerpério </vt:lpstr>
      <vt:lpstr>Números Absolutos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 </vt:lpstr>
      <vt:lpstr>Discussão</vt:lpstr>
      <vt:lpstr>Discussão</vt:lpstr>
      <vt:lpstr>Reflexão crítica sobre o processo pessoal de aprendizagem e na implementação da intervenção  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AOS IDOSOS DA UNIDADE DE SAÚDE DR. ELVIO BASSO DO MUNICÍPIO DE BARÃO DE COTEGIPE –RS</dc:title>
  <dc:creator>Usuario</dc:creator>
  <cp:lastModifiedBy>User</cp:lastModifiedBy>
  <cp:revision>50</cp:revision>
  <dcterms:created xsi:type="dcterms:W3CDTF">2014-12-29T11:57:03Z</dcterms:created>
  <dcterms:modified xsi:type="dcterms:W3CDTF">2015-01-22T21:57:32Z</dcterms:modified>
</cp:coreProperties>
</file>