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9" r:id="rId2"/>
    <p:sldId id="291" r:id="rId3"/>
    <p:sldId id="258" r:id="rId4"/>
    <p:sldId id="259" r:id="rId5"/>
    <p:sldId id="264" r:id="rId6"/>
    <p:sldId id="265" r:id="rId7"/>
    <p:sldId id="266" r:id="rId8"/>
    <p:sldId id="260" r:id="rId9"/>
    <p:sldId id="267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0.82099999999999995</c:v>
                </c:pt>
                <c:pt idx="1">
                  <c:v>0.82399999999999995</c:v>
                </c:pt>
                <c:pt idx="2">
                  <c:v>0.82599999999999996</c:v>
                </c:pt>
                <c:pt idx="3">
                  <c:v>0.83299999999999996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291200"/>
        <c:axId val="66292736"/>
      </c:barChart>
      <c:catAx>
        <c:axId val="6629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66292736"/>
        <c:crosses val="autoZero"/>
        <c:auto val="1"/>
        <c:lblAlgn val="ctr"/>
        <c:lblOffset val="100"/>
        <c:noMultiLvlLbl val="0"/>
      </c:catAx>
      <c:valAx>
        <c:axId val="662927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6629120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8.3000000000000004E-2</c:v>
                </c:pt>
                <c:pt idx="1">
                  <c:v>8.3000000000000004E-2</c:v>
                </c:pt>
                <c:pt idx="2">
                  <c:v>8.3000000000000004E-2</c:v>
                </c:pt>
                <c:pt idx="3">
                  <c:v>8.3000000000000004E-2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239680"/>
        <c:axId val="87245568"/>
      </c:barChart>
      <c:catAx>
        <c:axId val="87239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7245568"/>
        <c:crosses val="autoZero"/>
        <c:auto val="1"/>
        <c:lblAlgn val="ctr"/>
        <c:lblOffset val="100"/>
        <c:noMultiLvlLbl val="0"/>
      </c:catAx>
      <c:valAx>
        <c:axId val="8724556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723968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1.0999999999999999E-2</c:v>
                </c:pt>
                <c:pt idx="2">
                  <c:v>1.0999999999999999E-2</c:v>
                </c:pt>
                <c:pt idx="3">
                  <c:v>1.0999999999999999E-2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320832"/>
        <c:axId val="87322624"/>
      </c:barChart>
      <c:catAx>
        <c:axId val="8732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87322624"/>
        <c:crosses val="autoZero"/>
        <c:auto val="1"/>
        <c:lblAlgn val="ctr"/>
        <c:lblOffset val="100"/>
        <c:noMultiLvlLbl val="0"/>
      </c:catAx>
      <c:valAx>
        <c:axId val="8732262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732083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3.7999999999999999E-2</c:v>
                </c:pt>
                <c:pt idx="3">
                  <c:v>4.8000000000000001E-2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344640"/>
        <c:axId val="87346176"/>
      </c:barChart>
      <c:catAx>
        <c:axId val="8734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7346176"/>
        <c:crosses val="autoZero"/>
        <c:auto val="1"/>
        <c:lblAlgn val="ctr"/>
        <c:lblOffset val="100"/>
        <c:noMultiLvlLbl val="0"/>
      </c:catAx>
      <c:valAx>
        <c:axId val="8734617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734464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1.2999999999999999E-2</c:v>
                </c:pt>
                <c:pt idx="2">
                  <c:v>3.3000000000000002E-2</c:v>
                </c:pt>
                <c:pt idx="3">
                  <c:v>3.3000000000000002E-2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647104"/>
        <c:axId val="101648640"/>
      </c:barChart>
      <c:catAx>
        <c:axId val="10164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48640"/>
        <c:crosses val="autoZero"/>
        <c:auto val="1"/>
        <c:lblAlgn val="ctr"/>
        <c:lblOffset val="100"/>
        <c:noMultiLvlLbl val="0"/>
      </c:catAx>
      <c:valAx>
        <c:axId val="10164864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10164710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1.4E-2</c:v>
                </c:pt>
                <c:pt idx="2">
                  <c:v>3.5000000000000003E-2</c:v>
                </c:pt>
                <c:pt idx="3">
                  <c:v>3.5000000000000003E-2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703680"/>
        <c:axId val="101705216"/>
      </c:barChart>
      <c:catAx>
        <c:axId val="10170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705216"/>
        <c:crosses val="autoZero"/>
        <c:auto val="1"/>
        <c:lblAlgn val="ctr"/>
        <c:lblOffset val="100"/>
        <c:noMultiLvlLbl val="0"/>
      </c:catAx>
      <c:valAx>
        <c:axId val="10170521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10170368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1.4E-2</c:v>
                </c:pt>
                <c:pt idx="2">
                  <c:v>3.5000000000000003E-2</c:v>
                </c:pt>
                <c:pt idx="3">
                  <c:v>3.5000000000000003E-2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723136"/>
        <c:axId val="101737216"/>
      </c:barChart>
      <c:catAx>
        <c:axId val="10172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737216"/>
        <c:crosses val="autoZero"/>
        <c:auto val="1"/>
        <c:lblAlgn val="ctr"/>
        <c:lblOffset val="100"/>
        <c:noMultiLvlLbl val="0"/>
      </c:catAx>
      <c:valAx>
        <c:axId val="10173721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101723136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1.4E-2</c:v>
                </c:pt>
                <c:pt idx="2">
                  <c:v>3.5000000000000003E-2</c:v>
                </c:pt>
                <c:pt idx="3">
                  <c:v>3.5000000000000003E-2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764480"/>
        <c:axId val="102212736"/>
      </c:barChart>
      <c:catAx>
        <c:axId val="10176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2212736"/>
        <c:crosses val="autoZero"/>
        <c:auto val="1"/>
        <c:lblAlgn val="ctr"/>
        <c:lblOffset val="100"/>
        <c:noMultiLvlLbl val="0"/>
      </c:catAx>
      <c:valAx>
        <c:axId val="10221273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10176448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1.9E-2</c:v>
                </c:pt>
                <c:pt idx="1">
                  <c:v>1.9E-2</c:v>
                </c:pt>
                <c:pt idx="2">
                  <c:v>1.9E-2</c:v>
                </c:pt>
                <c:pt idx="3">
                  <c:v>1.9E-2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9096192"/>
        <c:axId val="69097728"/>
      </c:barChart>
      <c:catAx>
        <c:axId val="6909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69097728"/>
        <c:crosses val="autoZero"/>
        <c:auto val="1"/>
        <c:lblAlgn val="ctr"/>
        <c:lblOffset val="100"/>
        <c:noMultiLvlLbl val="0"/>
      </c:catAx>
      <c:valAx>
        <c:axId val="6909772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6909619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0.17899999999999999</c:v>
                </c:pt>
                <c:pt idx="1">
                  <c:v>0.17899999999999999</c:v>
                </c:pt>
                <c:pt idx="2">
                  <c:v>0.18099999999999999</c:v>
                </c:pt>
                <c:pt idx="3">
                  <c:v>0.185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376832"/>
        <c:axId val="86378368"/>
      </c:barChart>
      <c:catAx>
        <c:axId val="8637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86378368"/>
        <c:crosses val="autoZero"/>
        <c:auto val="1"/>
        <c:lblAlgn val="ctr"/>
        <c:lblOffset val="100"/>
        <c:noMultiLvlLbl val="0"/>
      </c:catAx>
      <c:valAx>
        <c:axId val="86378368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6376832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7.2999999999999995E-2</c:v>
                </c:pt>
                <c:pt idx="2">
                  <c:v>7.2999999999999995E-2</c:v>
                </c:pt>
                <c:pt idx="3">
                  <c:v>7.4999999999999997E-2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420864"/>
        <c:axId val="86426752"/>
      </c:barChart>
      <c:catAx>
        <c:axId val="8642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426752"/>
        <c:crosses val="autoZero"/>
        <c:auto val="1"/>
        <c:lblAlgn val="ctr"/>
        <c:lblOffset val="100"/>
        <c:noMultiLvlLbl val="0"/>
      </c:catAx>
      <c:valAx>
        <c:axId val="864267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642086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4907407407406"/>
          <c:y val="9.9571666666666669E-2"/>
          <c:w val="0.81708055555555559"/>
          <c:h val="0.7665372222222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452864"/>
        <c:axId val="86495616"/>
      </c:barChart>
      <c:catAx>
        <c:axId val="8645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6495616"/>
        <c:crosses val="autoZero"/>
        <c:auto val="1"/>
        <c:lblAlgn val="ctr"/>
        <c:lblOffset val="100"/>
        <c:noMultiLvlLbl val="0"/>
      </c:catAx>
      <c:valAx>
        <c:axId val="8649561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86452864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1.4E-2</c:v>
                </c:pt>
                <c:pt idx="2">
                  <c:v>3.5000000000000003E-2</c:v>
                </c:pt>
                <c:pt idx="3">
                  <c:v>5.0999999999999997E-2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984960"/>
        <c:axId val="86994944"/>
      </c:barChart>
      <c:catAx>
        <c:axId val="8698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6994944"/>
        <c:crosses val="autoZero"/>
        <c:auto val="1"/>
        <c:lblAlgn val="ctr"/>
        <c:lblOffset val="100"/>
        <c:noMultiLvlLbl val="0"/>
      </c:catAx>
      <c:valAx>
        <c:axId val="869949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698496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5.3999999999999999E-2</c:v>
                </c:pt>
                <c:pt idx="2">
                  <c:v>0.13800000000000001</c:v>
                </c:pt>
                <c:pt idx="3">
                  <c:v>0.19600000000000001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016960"/>
        <c:axId val="87018496"/>
      </c:barChart>
      <c:catAx>
        <c:axId val="8701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87018496"/>
        <c:crosses val="autoZero"/>
        <c:auto val="1"/>
        <c:lblAlgn val="ctr"/>
        <c:lblOffset val="100"/>
        <c:noMultiLvlLbl val="0"/>
      </c:catAx>
      <c:valAx>
        <c:axId val="87018496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7016960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</c:v>
                </c:pt>
                <c:pt idx="1">
                  <c:v>1.4E-2</c:v>
                </c:pt>
                <c:pt idx="2">
                  <c:v>3.5000000000000003E-2</c:v>
                </c:pt>
                <c:pt idx="3">
                  <c:v>5.0999999999999997E-2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094016"/>
        <c:axId val="87095552"/>
      </c:barChart>
      <c:catAx>
        <c:axId val="8709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7095552"/>
        <c:crosses val="autoZero"/>
        <c:auto val="1"/>
        <c:lblAlgn val="ctr"/>
        <c:lblOffset val="100"/>
        <c:noMultiLvlLbl val="0"/>
      </c:catAx>
      <c:valAx>
        <c:axId val="8709555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87094016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04907407407406"/>
          <c:y val="9.9571666666666669E-2"/>
          <c:w val="0.81708055555555559"/>
          <c:h val="0.7665372222222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dk1">
                <a:tint val="95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chemeClr val="dk1">
                  <a:shade val="70000"/>
                  <a:satMod val="105000"/>
                </a:schemeClr>
              </a:contourClr>
            </a:sp3d>
          </c:spPr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195648"/>
        <c:axId val="87197184"/>
      </c:barChart>
      <c:catAx>
        <c:axId val="8719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7197184"/>
        <c:crosses val="autoZero"/>
        <c:auto val="1"/>
        <c:lblAlgn val="ctr"/>
        <c:lblOffset val="100"/>
        <c:noMultiLvlLbl val="0"/>
      </c:catAx>
      <c:valAx>
        <c:axId val="871971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87195648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6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F8DC-31A5-44BC-8CBD-064F2D017D53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6546-F2FE-4B45-81D1-7E06ADC329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8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B6546-F2FE-4B45-81D1-7E06ADC329FE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A1FDE6-4083-4491-911A-97B5E63F24EA}" type="datetimeFigureOut">
              <a:rPr lang="pt-BR" smtClean="0"/>
              <a:pPr/>
              <a:t>03/09/2013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13CE9B-2F28-42D4-A8ED-B6AADCEC911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122066" y="3153290"/>
            <a:ext cx="7092006" cy="3024336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Implantação do Programa de Saúde do Idoso na Unidade de Saúde Boa </a:t>
            </a:r>
            <a:r>
              <a:rPr lang="pt-BR" sz="2800" dirty="0" smtClean="0"/>
              <a:t>Vista</a:t>
            </a:r>
          </a:p>
          <a:p>
            <a:r>
              <a:rPr lang="pt-BR" sz="2800" dirty="0" smtClean="0"/>
              <a:t>De Campo Magro/PR</a:t>
            </a:r>
          </a:p>
          <a:p>
            <a:endParaRPr lang="pt-BR" sz="2800" dirty="0"/>
          </a:p>
          <a:p>
            <a:r>
              <a:rPr lang="pt-BR" sz="1800" dirty="0" smtClean="0"/>
              <a:t>GILSON TREVIZAN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>UNIVERSIDADE FEDERAL DE PELOTAS</a:t>
            </a:r>
            <a:br>
              <a:rPr lang="pt-BR" sz="2200" dirty="0" smtClean="0"/>
            </a:br>
            <a:r>
              <a:rPr lang="pt-BR" sz="2200" dirty="0" smtClean="0"/>
              <a:t>ESPECIALIZAÇÃO EM SAÚDE DA FAMÍLIA</a:t>
            </a:r>
            <a:br>
              <a:rPr lang="pt-BR" sz="2200" dirty="0" smtClean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 smtClean="0"/>
              <a:t>CAMPO MAGRO/PR</a:t>
            </a:r>
            <a:br>
              <a:rPr lang="pt-BR" sz="2200" dirty="0" smtClean="0"/>
            </a:br>
            <a:r>
              <a:rPr lang="pt-BR" sz="2200" dirty="0" smtClean="0"/>
              <a:t>2013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453060" cy="102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/>
              <a:t>Cobertura do programa de atenção à saúde do idoso nas </a:t>
            </a:r>
            <a:r>
              <a:rPr lang="pt-BR" dirty="0" smtClean="0"/>
              <a:t>UBS: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827467337"/>
              </p:ext>
            </p:extLst>
          </p:nvPr>
        </p:nvGraphicFramePr>
        <p:xfrm>
          <a:off x="1691680" y="2636912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acamados ou com problemas de locomoção: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64078028"/>
              </p:ext>
            </p:extLst>
          </p:nvPr>
        </p:nvGraphicFramePr>
        <p:xfrm>
          <a:off x="827584" y="2581614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1790700" cy="13525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53763"/>
            <a:ext cx="1790700" cy="13525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0707"/>
            <a:ext cx="1790700" cy="13525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hipertensos: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37262192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diabéticos: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90697102"/>
              </p:ext>
            </p:extLst>
          </p:nvPr>
        </p:nvGraphicFramePr>
        <p:xfrm>
          <a:off x="1835696" y="234888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profissionais que foram capacitados: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0913417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650" dirty="0" smtClean="0"/>
              <a:t>Proporção de idosos com Avaliação Multidimensional Rápida em dia:</a:t>
            </a:r>
            <a:endParaRPr lang="pt-BR" sz="26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45038721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hipertensos e/ou diabéticos com realização de exames complementares: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438029249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com registro em dia: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57361283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com Caderneta de Saúde da Pessoa Idosa: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58115669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profissionais que se dediquem ao planejamento, gestão e coordenação do programa do idoso: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78181338"/>
              </p:ext>
            </p:extLst>
          </p:nvPr>
        </p:nvGraphicFramePr>
        <p:xfrm>
          <a:off x="1947655" y="2564904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301752" y="1527048"/>
            <a:ext cx="8503920" cy="49113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UBS mista localizada em área urbana.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1 equipe de saúde da família com ambulatório de pediatria, ginecologia, obstetrícia, nutrição, psicologia e clinica de fisioterapia.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Atenção focada na demanda.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Ausência de programa de saúde do idoso.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Idosos: população com necessidades crescentes por ações que estimulem a melhora da qualidade e quantidade de vida.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51520" y="4185304"/>
            <a:ext cx="288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" y="4275303"/>
            <a:ext cx="2400000" cy="1800000"/>
          </a:xfrm>
        </p:spPr>
      </p:pic>
      <p:sp>
        <p:nvSpPr>
          <p:cNvPr id="14" name="Retângulo de cantos arredondados 13"/>
          <p:cNvSpPr/>
          <p:nvPr/>
        </p:nvSpPr>
        <p:spPr>
          <a:xfrm>
            <a:off x="3131520" y="4185303"/>
            <a:ext cx="288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011520" y="4185303"/>
            <a:ext cx="288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0" y="4275303"/>
            <a:ext cx="2400000" cy="180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20" y="4275303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que participam de atividade física: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17075502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que participam de grupo de promoção da saúde: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96780376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 idosos com primeira consulta odontológica: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83506554"/>
              </p:ext>
            </p:extLst>
          </p:nvPr>
        </p:nvGraphicFramePr>
        <p:xfrm>
          <a:off x="1974835" y="2492896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com avaliação de risco para saúde bucal: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27031032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com orientação sobre higiene bucal e prevenção de cárie: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07308279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Proporção de idosos que receberam orientação nutricional do odontólogo: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296833382"/>
              </p:ext>
            </p:extLst>
          </p:nvPr>
        </p:nvGraphicFramePr>
        <p:xfrm>
          <a:off x="1835696" y="2420888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700" dirty="0" smtClean="0"/>
              <a:t>Discussão</a:t>
            </a:r>
            <a:endParaRPr lang="pt-BR" sz="3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do SUS</a:t>
            </a:r>
            <a:r>
              <a:rPr lang="pt-BR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U</a:t>
            </a:r>
            <a:r>
              <a:rPr lang="pt-BR" dirty="0" smtClean="0"/>
              <a:t>niversalidade</a:t>
            </a:r>
            <a:r>
              <a:rPr lang="pt-BR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quidade</a:t>
            </a:r>
            <a:r>
              <a:rPr lang="pt-BR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I</a:t>
            </a:r>
            <a:r>
              <a:rPr lang="pt-BR" dirty="0" smtClean="0"/>
              <a:t>ntegralidade</a:t>
            </a:r>
            <a:r>
              <a:rPr lang="pt-BR" dirty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Descentralização e comando único;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R</a:t>
            </a:r>
            <a:r>
              <a:rPr lang="pt-BR" dirty="0" smtClean="0"/>
              <a:t>egionalização </a:t>
            </a:r>
            <a:r>
              <a:rPr lang="pt-BR" dirty="0"/>
              <a:t>e hierarquização;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articipação popular.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Sistema </a:t>
            </a:r>
            <a:r>
              <a:rPr lang="pt-BR" dirty="0" smtClean="0"/>
              <a:t>perfeito.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do SUS: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Infraestrutura.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C</a:t>
            </a:r>
            <a:r>
              <a:rPr lang="pt-BR" dirty="0" smtClean="0"/>
              <a:t>apacitação com educação continuada para  os cargos de gestão  que hoje são ocupados por indicações nem sempre por mérito e sim por conveniência política.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V</a:t>
            </a:r>
            <a:r>
              <a:rPr lang="pt-BR" dirty="0" smtClean="0"/>
              <a:t>alorização dos profissionais da saúde com plano de carreira condizente com a importância que o setor de saúde merece.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O</a:t>
            </a:r>
            <a:r>
              <a:rPr lang="pt-BR" dirty="0" smtClean="0"/>
              <a:t>rganizações sociais através dos conselhos locais de saúde para demonstrar transparência nos atos dos gestores, independente do grupo político que exerça o poder e assim encontrar harmonia entre os gestores, servidores públicos e usuários.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113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dirty="0" smtClean="0"/>
              <a:t>Estrutura em 4 módulos: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Análise Situacional 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Análise Estratégica;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Intervenção; 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Relatório dos Resultados da Intervenção.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Desenvolveu: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C</a:t>
            </a:r>
            <a:r>
              <a:rPr lang="pt-BR" dirty="0" smtClean="0"/>
              <a:t>apacidade de se identificar as necessidades de cada UBS;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Estimulo ao processo de planejamento antes de se tomar a iniciativa de executar qualquer ação e verificar o resultado de todo o processo na busca da eficiência;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Incentivo na capacitação clínica através dos trabalhos de prática clínica, casos clínicos que auxiliaram na formação de consensos para melhorar a prática das ações em saúde.;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Apesar do curso ser a distância as tarefas semanais associados a excelente</a:t>
            </a:r>
          </a:p>
          <a:p>
            <a:pPr algn="just">
              <a:buNone/>
            </a:pPr>
            <a:r>
              <a:rPr lang="pt-BR" dirty="0" smtClean="0"/>
              <a:t>supervisão dos  orientadores,mantiveram a atenção no curso.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01752" y="228600"/>
            <a:ext cx="8590728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smtClean="0"/>
              <a:t>Reflexão crítica sobre a aprendizagem e </a:t>
            </a:r>
            <a:br>
              <a:rPr lang="pt-BR" sz="2400" smtClean="0"/>
            </a:br>
            <a:r>
              <a:rPr lang="pt-BR" sz="2400" smtClean="0"/>
              <a:t>implementação da intervenção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758952"/>
          </a:xfrm>
        </p:spPr>
        <p:txBody>
          <a:bodyPr>
            <a:noAutofit/>
          </a:bodyPr>
          <a:lstStyle/>
          <a:p>
            <a:r>
              <a:rPr lang="pt-BR" sz="2400" dirty="0" smtClean="0"/>
              <a:t>Reflexão crítica sobre a aprendizagem e </a:t>
            </a:r>
            <a:br>
              <a:rPr lang="pt-BR" sz="2400" dirty="0" smtClean="0"/>
            </a:br>
            <a:r>
              <a:rPr lang="pt-BR" sz="2400" dirty="0" smtClean="0"/>
              <a:t>implementação da intervenção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77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A UBS é a porta de entrada da população para o SUS e a maioria das ações de promoção, prevenção, diagnóstico, tratamento e reabilitação podem ser encaminhados nesse local por uma equipe de saúde interdisciplinar com foco na promoção da saúde e não na doença.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Difícil administrar a execução de tarefas como planejamento e monitoramento das ações programadas, com o atendimento da demanda que tende sempre a crescer. Essa é uma equação difícil de resolver esbarra na massacrante rotina de atendimento em massa, com equipe reduzida e frequentes alterações em seus componentes. 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Estratégia da Saúde da Família é feita em harmonia com gestores  competentes e eficientes </a:t>
            </a:r>
            <a:r>
              <a:rPr lang="pt-BR" dirty="0" smtClean="0"/>
              <a:t>; </a:t>
            </a:r>
            <a:r>
              <a:rPr lang="pt-BR" dirty="0"/>
              <a:t>servidores capacitados e </a:t>
            </a:r>
            <a:r>
              <a:rPr lang="pt-BR" dirty="0" smtClean="0"/>
              <a:t>valorizados; </a:t>
            </a:r>
            <a:r>
              <a:rPr lang="pt-BR" dirty="0"/>
              <a:t>usuários engajados e fiscalizadores do SUS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Estabelecer cobertura para atendimento do idoso.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qualidade de atenção à pessoa idosa.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o registro das informações.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administração da saúde do idoso.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Realizar ações para a promoção da saúde do idoso.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Implantar programa de saúde bucal do idoso  </a:t>
            </a:r>
            <a:r>
              <a:rPr lang="pt-BR" b="1" dirty="0" smtClean="0"/>
              <a:t> 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83568" y="1700808"/>
            <a:ext cx="7699337" cy="10801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1600" y="1916832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Implantar o programa de saúde do idoso, na Unidade de Saúde Boa Vista de Campo Magro/PR.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BRASIL. Ministério da Saúde. Departamento de Informática do SUS. </a:t>
            </a:r>
            <a:r>
              <a:rPr lang="pt-BR" b="1" dirty="0"/>
              <a:t>Informações em saúde – </a:t>
            </a:r>
            <a:r>
              <a:rPr lang="pt-BR" dirty="0"/>
              <a:t>demográficas e socioeconômicas. Brasília: Ministério da Saúde, 2013. 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Envelhecimento e saúde da pessoa idosa.</a:t>
            </a:r>
            <a:r>
              <a:rPr lang="pt-BR" dirty="0"/>
              <a:t> Brasília: Ministério da Saúde, 2006. 192p.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CURITIBA. Centro de Informações em Saúde.</a:t>
            </a:r>
            <a:r>
              <a:rPr lang="pt-BR" b="1" dirty="0" smtClean="0"/>
              <a:t> Protocolo integrado de atenção à saúde bucal. </a:t>
            </a:r>
            <a:r>
              <a:rPr lang="pt-BR" dirty="0" smtClean="0"/>
              <a:t>Curitiba: Secretaria da Saúde de Curitiba, 2004. 100 p.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1: </a:t>
            </a:r>
            <a:r>
              <a:rPr lang="pt-BR" dirty="0" smtClean="0"/>
              <a:t>Estabelecer cobertura para atendimento</a:t>
            </a:r>
          </a:p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        do idoso.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Cadastrar 90% dos idosos da área de abrangência.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Cadastrar 100% dos idosos acamados.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Realizar visita domiciliar em 100% dos idosos acamados.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Rastrear hipertensão arterial em 90% dos idosos.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Rastrear diabéticos em 90% dos idosos.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2: </a:t>
            </a:r>
            <a:r>
              <a:rPr lang="pt-BR" dirty="0" smtClean="0"/>
              <a:t>Melhorar a qualidade de atenção à pessoa</a:t>
            </a:r>
          </a:p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idosa.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Capacitar 100% dos profissionais no atendimento da pessoa idosa conforme protocolo adotado.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Realizar avaliação geriátrica global de 50% dos idosos cadastrados.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Realizar exames complementares periódicos em 50% dos idosos hipertensos ou diabéticos.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90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</a:t>
            </a: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pt-BR" sz="2500" dirty="0"/>
              <a:t>Melhorar o registro das </a:t>
            </a:r>
            <a:r>
              <a:rPr lang="pt-BR" sz="2500" dirty="0" smtClean="0"/>
              <a:t>informações.</a:t>
            </a:r>
            <a:endParaRPr lang="pt-BR" sz="2500" dirty="0"/>
          </a:p>
          <a:p>
            <a:pPr lvl="0" algn="just">
              <a:buFont typeface="Arial" pitchFamily="34" charset="0"/>
              <a:buChar char="•"/>
            </a:pPr>
            <a:r>
              <a:rPr lang="pt-BR" sz="2500" dirty="0"/>
              <a:t>Manter registro de 90% das pessoas idosas.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500" dirty="0"/>
              <a:t>Implantar caderneta de saúde do idoso em 100% dos idosos que realizarem a avaliação geriátrica global.</a:t>
            </a:r>
          </a:p>
          <a:p>
            <a:pPr lvl="0" algn="just"/>
            <a:endParaRPr lang="pt-BR" sz="2500" dirty="0"/>
          </a:p>
          <a:p>
            <a:pPr lvl="0" algn="just">
              <a:buNone/>
            </a:pPr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4:</a:t>
            </a:r>
            <a:r>
              <a:rPr lang="pt-BR" sz="2500" dirty="0"/>
              <a:t> Melhorar a administração da saúde do </a:t>
            </a:r>
            <a:r>
              <a:rPr lang="pt-BR" sz="2500" dirty="0" smtClean="0"/>
              <a:t>idoso.</a:t>
            </a:r>
            <a:endParaRPr lang="pt-BR" sz="2500" dirty="0"/>
          </a:p>
          <a:p>
            <a:pPr lvl="0" algn="just">
              <a:buFont typeface="Arial" pitchFamily="34" charset="0"/>
              <a:buChar char="•"/>
            </a:pPr>
            <a:r>
              <a:rPr lang="pt-BR" sz="2500" dirty="0"/>
              <a:t>Definir 100% dos profissionais que se dediquem ao planejamento, gestão e coordenação do programa do idoso.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500" dirty="0"/>
              <a:t>Definir 100% dos profissionais para avaliação e monitoramento dessas ações</a:t>
            </a:r>
            <a:r>
              <a:rPr lang="pt-BR" sz="2500" dirty="0" smtClean="0"/>
              <a:t>.</a:t>
            </a:r>
            <a:endParaRPr lang="pt-BR" sz="25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5: </a:t>
            </a:r>
            <a:r>
              <a:rPr lang="pt-BR" sz="2400" dirty="0" smtClean="0"/>
              <a:t>Realizar ações para a promoção da saúde</a:t>
            </a:r>
          </a:p>
          <a:p>
            <a:pPr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do idoso.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Grupo de atividade física para 20% dos idosos cadastrados.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Grupo de reeducação alimentar para 20% dos idosos cadastrados.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Grupo para conhecimento das principais doenças e fatores de risco que afetam os idosos para 20% dos idosos cadastrados.</a:t>
            </a:r>
          </a:p>
          <a:p>
            <a:pPr lvl="0" algn="just"/>
            <a:endParaRPr lang="pt-BR" sz="2400" dirty="0" smtClean="0"/>
          </a:p>
          <a:p>
            <a:pPr algn="just">
              <a:buNone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6: </a:t>
            </a:r>
            <a:r>
              <a:rPr lang="pt-BR" sz="2400" dirty="0" smtClean="0"/>
              <a:t>Implantar programa de saúde bucal do idoso</a:t>
            </a:r>
          </a:p>
          <a:p>
            <a:pPr algn="just">
              <a:buNone/>
            </a:pPr>
            <a:r>
              <a:rPr lang="pt-BR" sz="2400" dirty="0" smtClean="0"/>
              <a:t>                         para 50% dos idosos cadastrados.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93840"/>
          </a:xfrm>
        </p:spPr>
        <p:txBody>
          <a:bodyPr numCol="1">
            <a:noAutofit/>
          </a:bodyPr>
          <a:lstStyle/>
          <a:p>
            <a:pPr algn="just">
              <a:buNone/>
            </a:pPr>
            <a:r>
              <a:rPr lang="pt-BR" sz="2400" dirty="0" smtClean="0"/>
              <a:t>Realizado intervenção no período de meses entre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 de</a:t>
            </a:r>
          </a:p>
          <a:p>
            <a:pPr algn="just">
              <a:buNone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 e janeiro de 2013</a:t>
            </a:r>
            <a:r>
              <a:rPr lang="pt-BR" sz="2400" dirty="0" smtClean="0"/>
              <a:t> com as seguintes ações: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7706" y="2468090"/>
            <a:ext cx="8328543" cy="397031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 smtClean="0"/>
              <a:t>Cadastro </a:t>
            </a:r>
            <a:r>
              <a:rPr lang="pt-BR" sz="2050" dirty="0"/>
              <a:t>dos idosos;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Rastreamento dos acamados, hipertensos e diabéticos;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Capacitação da equipe de atendimento da saúde do idoso;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Avaliação geriátrica global com equipe  multiprofissional, realização de exames complementares, atualização das vacinas  e distribuição da carteira do idoso;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Registro e distribuição de carteira do idoso;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Administração do programa do idoso;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Organizado grupo para conhecimento das principais doenças e fatores de risco que afetam os idosos;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050" dirty="0"/>
              <a:t>Implantado grupo para conhecimento das principais doenças e fatores de risco que afetam os idosos.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 Logística utilizada foi:</a:t>
            </a:r>
          </a:p>
          <a:p>
            <a:pPr>
              <a:buNone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Protocolo de atendimento do idoso.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Indicadores de saúde do idoso.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Planilha eletrônica para coleta dos dados.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Cronograma de atividades.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6438408"/>
            <a:ext cx="720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UFPEL – ESPECIALIZAÇÃO EM SAÚDE DA FAMÍLIA  2013</a:t>
            </a:r>
            <a:endParaRPr lang="pt-BR" sz="9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30" y="409030"/>
            <a:ext cx="1019150" cy="71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735</TotalTime>
  <Words>1296</Words>
  <Application>Microsoft Office PowerPoint</Application>
  <PresentationFormat>Apresentação na tela (4:3)</PresentationFormat>
  <Paragraphs>177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Cívico</vt:lpstr>
      <vt:lpstr>UNIVERSIDADE FEDERAL DE PELOTAS ESPECIALIZAÇÃO EM SAÚDE DA FAMÍLIA  CAMPO MAGRO/PR 2013</vt:lpstr>
      <vt:lpstr>Introdução</vt:lpstr>
      <vt:lpstr>Objetivos</vt:lpstr>
      <vt:lpstr>Metas</vt:lpstr>
      <vt:lpstr>Metas</vt:lpstr>
      <vt:lpstr>Metas</vt:lpstr>
      <vt:lpstr>Metas</vt:lpstr>
      <vt:lpstr>Metodologia</vt:lpstr>
      <vt:lpstr>Metodologia</vt:lpstr>
      <vt:lpstr>Resultados</vt:lpstr>
      <vt:lpstr>Resultados</vt:lpstr>
      <vt:lpstr>Resultados</vt:lpstr>
      <vt:lpstr>Resultados </vt:lpstr>
      <vt:lpstr>Resultados </vt:lpstr>
      <vt:lpstr>Resultados </vt:lpstr>
      <vt:lpstr>Resultados </vt:lpstr>
      <vt:lpstr>Resultados </vt:lpstr>
      <vt:lpstr>Resultados </vt:lpstr>
      <vt:lpstr>Resultados</vt:lpstr>
      <vt:lpstr>Resultados </vt:lpstr>
      <vt:lpstr>Resultados </vt:lpstr>
      <vt:lpstr>Resultados</vt:lpstr>
      <vt:lpstr>Resultados </vt:lpstr>
      <vt:lpstr>Resultados</vt:lpstr>
      <vt:lpstr>Resultados</vt:lpstr>
      <vt:lpstr> Discussão</vt:lpstr>
      <vt:lpstr>Discussão</vt:lpstr>
      <vt:lpstr>Apresentação do PowerPoint</vt:lpstr>
      <vt:lpstr>Reflexão crítica sobre a aprendizagem e  implementação da intervenção</vt:lpstr>
      <vt:lpstr>Bibliografia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Implantação do Programa de Saúde do Idoso na Unidade de Saúde Boa Vista de Campo Magro/PR</dc:title>
  <dc:creator>windows</dc:creator>
  <cp:lastModifiedBy>USER</cp:lastModifiedBy>
  <cp:revision>50</cp:revision>
  <dcterms:created xsi:type="dcterms:W3CDTF">2013-08-25T14:40:20Z</dcterms:created>
  <dcterms:modified xsi:type="dcterms:W3CDTF">2013-09-04T01:29:51Z</dcterms:modified>
</cp:coreProperties>
</file>