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76" r:id="rId3"/>
    <p:sldId id="257" r:id="rId4"/>
    <p:sldId id="258" r:id="rId5"/>
    <p:sldId id="280" r:id="rId6"/>
    <p:sldId id="259" r:id="rId7"/>
    <p:sldId id="260" r:id="rId8"/>
    <p:sldId id="281" r:id="rId9"/>
    <p:sldId id="282" r:id="rId10"/>
    <p:sldId id="263" r:id="rId11"/>
    <p:sldId id="283" r:id="rId12"/>
    <p:sldId id="268" r:id="rId13"/>
    <p:sldId id="272" r:id="rId14"/>
    <p:sldId id="274" r:id="rId15"/>
    <p:sldId id="275" r:id="rId16"/>
    <p:sldId id="278" r:id="rId17"/>
    <p:sldId id="27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Irigonhé" initials="CI" lastIdx="8" clrIdx="0">
    <p:extLst>
      <p:ext uri="{19B8F6BF-5375-455C-9EA6-DF929625EA0E}">
        <p15:presenceInfo xmlns="" xmlns:p15="http://schemas.microsoft.com/office/powerpoint/2012/main" userId="126e3a4d963224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\Downloads\Planilha%20alterada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a\Downloads\Planilha%20alterada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466698856365299"/>
          <c:y val="5.7170893171150372E-2"/>
          <c:w val="0.82632491883034653"/>
          <c:h val="0.8716370843968323"/>
        </c:manualLayout>
      </c:layout>
      <c:barChart>
        <c:barDir val="col"/>
        <c:grouping val="clustered"/>
        <c:ser>
          <c:idx val="0"/>
          <c:order val="0"/>
          <c:tx>
            <c:strRef>
              <c:f>'[Planilha alterada (1).xls]Indicadores'!$C$5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alterada (1).xls]Indicadores'!$D$4:$G$4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alterada (1).xls]Indicadores'!$D$5:$G$5</c:f>
              <c:numCache>
                <c:formatCode>0.0%</c:formatCode>
                <c:ptCount val="4"/>
                <c:pt idx="0">
                  <c:v>5.9245960502692957E-2</c:v>
                </c:pt>
                <c:pt idx="1">
                  <c:v>0.1490125673249551</c:v>
                </c:pt>
                <c:pt idx="2">
                  <c:v>0.1741472172351885</c:v>
                </c:pt>
                <c:pt idx="3">
                  <c:v>0.19389587073608641</c:v>
                </c:pt>
              </c:numCache>
            </c:numRef>
          </c:val>
        </c:ser>
        <c:axId val="63944960"/>
        <c:axId val="65064960"/>
      </c:barChart>
      <c:catAx>
        <c:axId val="63944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64960"/>
        <c:crosses val="autoZero"/>
        <c:auto val="1"/>
        <c:lblAlgn val="ctr"/>
        <c:lblOffset val="100"/>
      </c:catAx>
      <c:valAx>
        <c:axId val="650649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449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'[Planilha alterada (1).xls]Indicadores'!$C$10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alterada (1).xls]Indicadores'!$D$9:$G$9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alterada (1).xls]Indicadores'!$D$10:$G$10</c:f>
              <c:numCache>
                <c:formatCode>0.0%</c:formatCode>
                <c:ptCount val="4"/>
                <c:pt idx="0">
                  <c:v>1.3793103448276021E-2</c:v>
                </c:pt>
                <c:pt idx="1">
                  <c:v>6.2068965517241934E-2</c:v>
                </c:pt>
                <c:pt idx="2">
                  <c:v>6.2068965517241934E-2</c:v>
                </c:pt>
                <c:pt idx="3">
                  <c:v>6.8965517241379309E-2</c:v>
                </c:pt>
              </c:numCache>
            </c:numRef>
          </c:val>
        </c:ser>
        <c:axId val="65110016"/>
        <c:axId val="65111552"/>
      </c:barChart>
      <c:catAx>
        <c:axId val="65110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11552"/>
        <c:crosses val="autoZero"/>
        <c:auto val="1"/>
        <c:lblAlgn val="ctr"/>
        <c:lblOffset val="100"/>
      </c:catAx>
      <c:valAx>
        <c:axId val="65111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1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BCCE2D-3E94-443E-9ED5-CF662A1F1639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0CA5D3-5B53-47AF-8540-DE9FC11147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nca.gov.br/wps/wcm/connect/tiposdecancer/site/home/colo_utero/definicao" TargetMode="External"/><Relationship Id="rId2" Type="http://schemas.openxmlformats.org/officeDocument/2006/relationships/hyperlink" Target="http://www2.inca.gov.br/wps/wcm/connect/acoes_programas/site/home/nobrasil/programa_nacional_controle_cancer_colo_utero/deteccao_preco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dades.ibge.gov.br/xtras/perfil.php?lang=&amp;codmun=293360&amp;search=bahia|xique-xique" TargetMode="External"/><Relationship Id="rId4" Type="http://schemas.openxmlformats.org/officeDocument/2006/relationships/hyperlink" Target="http://www2.inca.gov.br/wps/wcm/connect/tiposdecancer/site/home/ma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3" y="506869"/>
            <a:ext cx="8712967" cy="62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/>
              <a:t> </a:t>
            </a:r>
          </a:p>
          <a:p>
            <a:pPr algn="ctr"/>
            <a:r>
              <a:rPr lang="pt-BR" sz="2400" dirty="0" smtClean="0"/>
              <a:t>MELHORIA DA DETECÇÃO DE CÂNCER DE COLO DO ÚTERO E DE MAMA NA USF ANTÔNIO LUIS CAMANDAROBA, XIQUE-XIQUE/BAHIA</a:t>
            </a:r>
          </a:p>
          <a:p>
            <a:pPr algn="ctr"/>
            <a:endParaRPr lang="pt-BR" sz="2400" b="1" dirty="0" smtClean="0">
              <a:latin typeface="+mj-lt"/>
              <a:cs typeface="Arial" pitchFamily="34" charset="0"/>
            </a:endParaRPr>
          </a:p>
          <a:p>
            <a:pPr algn="ctr"/>
            <a:endParaRPr lang="pt-BR" sz="2000" b="1" dirty="0" smtClean="0">
              <a:latin typeface="+mj-lt"/>
              <a:cs typeface="Arial" pitchFamily="34" charset="0"/>
            </a:endParaRPr>
          </a:p>
          <a:p>
            <a:pPr algn="ctr"/>
            <a:endParaRPr lang="pt-BR" sz="2000" b="1" dirty="0">
              <a:latin typeface="+mj-lt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+mj-lt"/>
                <a:cs typeface="Arial" pitchFamily="34" charset="0"/>
              </a:rPr>
              <a:t>               Aluna</a:t>
            </a:r>
            <a:r>
              <a:rPr lang="pt-BR" sz="2000" dirty="0">
                <a:latin typeface="+mj-lt"/>
                <a:cs typeface="Arial" pitchFamily="34" charset="0"/>
              </a:rPr>
              <a:t>: </a:t>
            </a:r>
            <a:r>
              <a:rPr lang="pt-BR" sz="2000" dirty="0" err="1" smtClean="0">
                <a:latin typeface="+mj-lt"/>
                <a:cs typeface="Arial" pitchFamily="34" charset="0"/>
              </a:rPr>
              <a:t>Gilvanda</a:t>
            </a:r>
            <a:r>
              <a:rPr lang="pt-BR" sz="2000" dirty="0" smtClean="0">
                <a:latin typeface="+mj-lt"/>
                <a:cs typeface="Arial" pitchFamily="34" charset="0"/>
              </a:rPr>
              <a:t> Pereira de Oliveira</a:t>
            </a:r>
          </a:p>
          <a:p>
            <a:r>
              <a:rPr lang="pt-BR" sz="2000" dirty="0" smtClean="0">
                <a:latin typeface="+mj-lt"/>
                <a:cs typeface="Arial" pitchFamily="34" charset="0"/>
              </a:rPr>
              <a:t>		              Orientadora</a:t>
            </a:r>
            <a:r>
              <a:rPr lang="pt-BR" sz="2000" dirty="0">
                <a:latin typeface="+mj-lt"/>
                <a:cs typeface="Arial" pitchFamily="34" charset="0"/>
              </a:rPr>
              <a:t>: Camila Irigonhé Ramos</a:t>
            </a:r>
          </a:p>
          <a:p>
            <a:pPr algn="ctr"/>
            <a:endParaRPr lang="pt-BR" sz="2000" b="1" dirty="0" smtClean="0"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+mj-lt"/>
                <a:cs typeface="Arial" pitchFamily="34" charset="0"/>
              </a:rPr>
              <a:t>Pelotas, 2014</a:t>
            </a:r>
            <a:endParaRPr kumimoji="0" lang="pt-B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89988" y="574676"/>
            <a:ext cx="5546508" cy="571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8" y="191110"/>
            <a:ext cx="1417017" cy="8651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1" y="303674"/>
            <a:ext cx="735854" cy="6563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98" y="256469"/>
            <a:ext cx="795518" cy="6364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20" y="268216"/>
            <a:ext cx="1036674" cy="727219"/>
          </a:xfrm>
          <a:prstGeom prst="rect">
            <a:avLst/>
          </a:prstGeom>
        </p:spPr>
      </p:pic>
      <p:pic>
        <p:nvPicPr>
          <p:cNvPr id="11" name="Imagem 10" descr="Pos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33" y="211817"/>
            <a:ext cx="713613" cy="783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11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O</a:t>
            </a:r>
            <a:r>
              <a:rPr lang="pt-BR" b="1" dirty="0" smtClean="0"/>
              <a:t>bjetivo </a:t>
            </a:r>
            <a:r>
              <a:rPr lang="pt-BR" b="1" dirty="0"/>
              <a:t>2</a:t>
            </a:r>
            <a:r>
              <a:rPr lang="pt-BR" dirty="0"/>
              <a:t>: Melhorar a adesão das mulheres à realização de exame </a:t>
            </a:r>
            <a:r>
              <a:rPr lang="pt-BR" dirty="0" err="1"/>
              <a:t>citopatológico</a:t>
            </a:r>
            <a:r>
              <a:rPr lang="pt-BR" dirty="0"/>
              <a:t> de colo uterino e </a:t>
            </a:r>
            <a:r>
              <a:rPr lang="pt-BR" dirty="0" smtClean="0"/>
              <a:t>mamografia.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Meta: Buscar </a:t>
            </a:r>
            <a:r>
              <a:rPr lang="pt-BR" dirty="0"/>
              <a:t>100% das mulheres que tiveram exame alterado e que não </a:t>
            </a:r>
            <a:r>
              <a:rPr lang="pt-BR" dirty="0" smtClean="0"/>
              <a:t>retornaram </a:t>
            </a:r>
            <a:r>
              <a:rPr lang="pt-BR" dirty="0"/>
              <a:t>a unidade de </a:t>
            </a:r>
            <a:r>
              <a:rPr lang="pt-BR" dirty="0" smtClean="0"/>
              <a:t>saúde. Meta alcançada em 100%.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Objetivo 3</a:t>
            </a:r>
            <a:r>
              <a:rPr lang="pt-BR" dirty="0"/>
              <a:t>: Melhorar a qualidade do atendimento das mulheres que realizam detecção precoce de câncer de colo de útero e de mama na unidade de saúde;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Meta: Obter 100% de coleta de amostras satisfatórias do exame </a:t>
            </a:r>
            <a:r>
              <a:rPr lang="pt-BR" dirty="0" err="1"/>
              <a:t>citopatológico</a:t>
            </a:r>
            <a:r>
              <a:rPr lang="pt-BR" dirty="0"/>
              <a:t> de colo uterino. Meta Alcançada em 100%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58204" cy="59739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4</a:t>
            </a:r>
            <a:r>
              <a:rPr lang="pt-BR" dirty="0" smtClean="0"/>
              <a:t>: Melhorar registros das informações.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Meta: Manter registro da coleta de exame </a:t>
            </a:r>
            <a:r>
              <a:rPr lang="pt-BR" dirty="0" err="1" smtClean="0"/>
              <a:t>citopatológico</a:t>
            </a:r>
            <a:r>
              <a:rPr lang="pt-BR" dirty="0" smtClean="0"/>
              <a:t> de colo uterino e realização da mamografia em registro específico em 100% das mulheres cadastradas nos programas da unidade de saúde. Meta alcançada em 100%.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Objetivo 5</a:t>
            </a:r>
            <a:r>
              <a:rPr lang="pt-BR" dirty="0"/>
              <a:t>: Mapear as mulheres de risco para câncer de colo de útero e de mama.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Meta: </a:t>
            </a:r>
            <a:r>
              <a:rPr lang="pt-BR" dirty="0"/>
              <a:t>Realizar avaliação de risco (ou pesquisar sinais de alerta para identificação de câncer de colo de útero e de mama) em 100% das mulheres nas faixas etárias-alvo. Meta alcançada em 100%.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just"/>
            <a:r>
              <a:rPr lang="pt-BR" b="1" dirty="0" smtClean="0"/>
              <a:t>Objetivo 6</a:t>
            </a:r>
            <a:r>
              <a:rPr lang="pt-BR" dirty="0" smtClean="0"/>
              <a:t>: Promover </a:t>
            </a:r>
            <a:r>
              <a:rPr lang="pt-BR" dirty="0"/>
              <a:t>a saúde das mulheres que realizam detecção precoce de câncer de colo de útero e de mama na unidade de </a:t>
            </a:r>
            <a:r>
              <a:rPr lang="pt-BR" dirty="0" smtClean="0"/>
              <a:t>saúde.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Meta: Orientar 100% das mulheres cadastradas sobre doenças sexualmente transmissíveis (DST) e fatores de risco para câncer de colo de útero e de mama. Meta alcançada em 100%.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Discussão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</a:t>
            </a:r>
            <a:r>
              <a:rPr lang="pt-BR" dirty="0" smtClean="0"/>
              <a:t>intervenção </a:t>
            </a:r>
            <a:r>
              <a:rPr lang="pt-BR" dirty="0"/>
              <a:t>em minha unidade básica de saúde, propiciou a uma atenção maior à saúde da </a:t>
            </a:r>
            <a:r>
              <a:rPr lang="pt-BR" dirty="0" smtClean="0"/>
              <a:t>mulher.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Por motivos da ação da natureza (muitas chuvas), algumas metas não foram </a:t>
            </a:r>
            <a:r>
              <a:rPr lang="pt-BR" dirty="0" smtClean="0"/>
              <a:t>alcançadas.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equipe passou a dar mais importância à saúde da mulher depois da intervenção;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/>
              <a:t>A comunidade percebeu a </a:t>
            </a:r>
            <a:r>
              <a:rPr lang="pt-BR" dirty="0" smtClean="0"/>
              <a:t>importância da ação, pois a procura pelo serviço aumentou gradativamente.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Conseguimos melhorar os registros, bem como a ampliação do exame clínico das mamas, algo que não era realizado com tanta </a:t>
            </a:r>
            <a:r>
              <a:rPr lang="pt-BR" dirty="0" smtClean="0"/>
              <a:t>frequência.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equipe foi mobilizada </a:t>
            </a:r>
            <a:r>
              <a:rPr lang="pt-BR" dirty="0" smtClean="0"/>
              <a:t>e continuaremos </a:t>
            </a:r>
            <a:r>
              <a:rPr lang="pt-BR" dirty="0"/>
              <a:t>fazendo salas de espera, palestras e melhorando ainda mais os registros.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Discussão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Reflexão crítica sobre o processo pessoal de aprendizagem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  Aprendi bastante com a intervenção</a:t>
            </a:r>
            <a:r>
              <a:rPr lang="pt-BR" dirty="0"/>
              <a:t> </a:t>
            </a:r>
            <a:r>
              <a:rPr lang="pt-BR" dirty="0" smtClean="0"/>
              <a:t>que </a:t>
            </a:r>
            <a:r>
              <a:rPr lang="pt-BR" dirty="0"/>
              <a:t>veio num momento muito oportuno, pois foi no meu primeiro ano de trabalho como </a:t>
            </a:r>
            <a:r>
              <a:rPr lang="pt-BR" dirty="0" smtClean="0"/>
              <a:t>enfermeira.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  O curso ampliou os meus </a:t>
            </a:r>
            <a:r>
              <a:rPr lang="pt-BR" dirty="0"/>
              <a:t>conhecimentos.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  Não foi como eu esperava, pois ouve muitas dificuldades para realização da intervenção relacionada a chuvas e a não realização de mamografias pelo SUS, mas valeu o empenho. 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3" descr="Descrição: 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" y="272852"/>
            <a:ext cx="140775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7380312" y="228600"/>
            <a:ext cx="1389089" cy="942938"/>
            <a:chOff x="0" y="720"/>
            <a:chExt cx="3120" cy="177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20"/>
              <a:ext cx="3120" cy="1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720"/>
              <a:ext cx="2555" cy="1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23628" y="2136055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Contatos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vanda_xique@hotmail.com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Telefones: (74) 36612753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(74)99330241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(74)91202105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2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 Referências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29684" cy="4973778"/>
          </a:xfrm>
        </p:spPr>
        <p:txBody>
          <a:bodyPr>
            <a:normAutofit fontScale="55000" lnSpcReduction="20000"/>
          </a:bodyPr>
          <a:lstStyle/>
          <a:p>
            <a:pPr marL="360363" indent="0">
              <a:buNone/>
            </a:pPr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Controle dos cânceres do colo do útero e da mama</a:t>
            </a:r>
            <a:r>
              <a:rPr lang="pt-BR" dirty="0" smtClean="0"/>
              <a:t>. 1. Ed. Brasília: Ministério da Saúde, 2006.</a:t>
            </a:r>
          </a:p>
          <a:p>
            <a:pPr marL="360363" indent="0">
              <a:buNone/>
            </a:pPr>
            <a:r>
              <a:rPr lang="pt-BR" dirty="0" smtClean="0"/>
              <a:t> </a:t>
            </a:r>
          </a:p>
          <a:p>
            <a:pPr marL="360363" indent="0">
              <a:buNone/>
            </a:pPr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Controle dos cânceres do colo do útero e da mama</a:t>
            </a:r>
            <a:r>
              <a:rPr lang="pt-BR" dirty="0" smtClean="0"/>
              <a:t>. 2. Ed. Brasília: Ministério da Saúde, 2013.</a:t>
            </a:r>
          </a:p>
          <a:p>
            <a:pPr marL="360363" indent="0">
              <a:buNone/>
            </a:pPr>
            <a:r>
              <a:rPr lang="pt-BR" dirty="0" smtClean="0"/>
              <a:t>  </a:t>
            </a:r>
          </a:p>
          <a:p>
            <a:pPr marL="360363" indent="0">
              <a:buNone/>
            </a:pPr>
            <a:r>
              <a:rPr lang="pt-BR" b="1" dirty="0" smtClean="0"/>
              <a:t>INCA</a:t>
            </a:r>
            <a:r>
              <a:rPr lang="pt-BR" dirty="0" smtClean="0"/>
              <a:t>. Controle do câncer do colo do útero. Disponível em:&lt;</a:t>
            </a:r>
            <a:r>
              <a:rPr lang="pt-BR" u="sng" dirty="0" smtClean="0">
                <a:hlinkClick r:id="rId2"/>
              </a:rPr>
              <a:t>http://www2.inca.gov.br/wps/wcm/connect/acoes_programas/site/home/nobrasil/programa_nacional_controle_cancer_colo_utero/deteccao_precoce</a:t>
            </a:r>
            <a:r>
              <a:rPr lang="pt-BR" dirty="0" smtClean="0"/>
              <a:t>&gt;. Acesso em: 29 de dez. 2013</a:t>
            </a:r>
          </a:p>
          <a:p>
            <a:pPr marL="360363" indent="0">
              <a:buNone/>
            </a:pPr>
            <a:r>
              <a:rPr lang="pt-BR" dirty="0" smtClean="0"/>
              <a:t> </a:t>
            </a:r>
          </a:p>
          <a:p>
            <a:pPr marL="360363" indent="0">
              <a:buNone/>
            </a:pPr>
            <a:r>
              <a:rPr lang="pt-BR" b="1" dirty="0" smtClean="0"/>
              <a:t>INCA</a:t>
            </a:r>
            <a:r>
              <a:rPr lang="pt-BR" dirty="0" smtClean="0"/>
              <a:t>.Colo do Útero. Disponível em:&lt;</a:t>
            </a:r>
            <a:r>
              <a:rPr lang="pt-BR" u="sng" dirty="0" smtClean="0">
                <a:hlinkClick r:id="rId3"/>
              </a:rPr>
              <a:t>http://www2.inca.gov.br/wps/wcm/connect/tiposdecancer/site/home/colo_utero/definicao</a:t>
            </a:r>
            <a:r>
              <a:rPr lang="pt-BR" dirty="0" smtClean="0"/>
              <a:t>&gt;. Acesso em: 06 de ago. 2014.</a:t>
            </a:r>
          </a:p>
          <a:p>
            <a:pPr marL="360363" indent="0">
              <a:buNone/>
            </a:pPr>
            <a:r>
              <a:rPr lang="pt-BR" dirty="0" smtClean="0"/>
              <a:t> </a:t>
            </a:r>
          </a:p>
          <a:p>
            <a:pPr marL="360363" indent="0">
              <a:buNone/>
            </a:pPr>
            <a:r>
              <a:rPr lang="pt-BR" b="1" dirty="0" smtClean="0"/>
              <a:t>INCA</a:t>
            </a:r>
            <a:r>
              <a:rPr lang="pt-BR" dirty="0" smtClean="0"/>
              <a:t>. Câncer de Mama. Disponível em: &lt;</a:t>
            </a:r>
            <a:r>
              <a:rPr lang="pt-BR" u="sng" dirty="0" smtClean="0">
                <a:hlinkClick r:id="rId4"/>
              </a:rPr>
              <a:t>http://www2.inca.gov.br/wps/wcm/connect/tiposdecancer/site/home/mama</a:t>
            </a:r>
            <a:r>
              <a:rPr lang="pt-BR" dirty="0" smtClean="0"/>
              <a:t>&gt;. Acesso em: 06 de ago. 2014.</a:t>
            </a:r>
          </a:p>
          <a:p>
            <a:pPr marL="360363" indent="0">
              <a:buNone/>
            </a:pPr>
            <a:r>
              <a:rPr lang="pt-BR" dirty="0" smtClean="0"/>
              <a:t> </a:t>
            </a:r>
          </a:p>
          <a:p>
            <a:pPr marL="360363" indent="0">
              <a:buNone/>
            </a:pPr>
            <a:r>
              <a:rPr lang="pt-BR" b="1" dirty="0" smtClean="0"/>
              <a:t> IBGE</a:t>
            </a:r>
            <a:r>
              <a:rPr lang="pt-BR" dirty="0" smtClean="0"/>
              <a:t>. Infográficos Cidades@. </a:t>
            </a:r>
            <a:r>
              <a:rPr lang="pt-BR" dirty="0" err="1" smtClean="0"/>
              <a:t>Xique-Xique</a:t>
            </a:r>
            <a:r>
              <a:rPr lang="pt-BR" dirty="0" smtClean="0"/>
              <a:t> – BA. Disponível em: &lt;</a:t>
            </a:r>
            <a:r>
              <a:rPr lang="pt-BR" u="sng" dirty="0" smtClean="0">
                <a:hlinkClick r:id="rId5"/>
              </a:rPr>
              <a:t>http://www.cidades.ibge.gov.br/xtras/perfil.</a:t>
            </a:r>
            <a:r>
              <a:rPr lang="pt-BR" u="sng" dirty="0" err="1" smtClean="0">
                <a:hlinkClick r:id="rId5"/>
              </a:rPr>
              <a:t>php</a:t>
            </a:r>
            <a:r>
              <a:rPr lang="pt-BR" u="sng" dirty="0" smtClean="0">
                <a:hlinkClick r:id="rId5"/>
              </a:rPr>
              <a:t>?</a:t>
            </a:r>
            <a:r>
              <a:rPr lang="pt-BR" u="sng" dirty="0" err="1" smtClean="0">
                <a:hlinkClick r:id="rId5"/>
              </a:rPr>
              <a:t>lang</a:t>
            </a:r>
            <a:r>
              <a:rPr lang="pt-BR" u="sng" dirty="0" smtClean="0">
                <a:hlinkClick r:id="rId5"/>
              </a:rPr>
              <a:t>=&amp;</a:t>
            </a:r>
            <a:r>
              <a:rPr lang="pt-BR" u="sng" dirty="0" err="1" smtClean="0">
                <a:hlinkClick r:id="rId5"/>
              </a:rPr>
              <a:t>codmun</a:t>
            </a:r>
            <a:r>
              <a:rPr lang="pt-BR" u="sng" dirty="0" smtClean="0">
                <a:hlinkClick r:id="rId5"/>
              </a:rPr>
              <a:t>=293360&amp;search=</a:t>
            </a:r>
            <a:r>
              <a:rPr lang="pt-BR" u="sng" dirty="0" err="1" smtClean="0">
                <a:hlinkClick r:id="rId5"/>
              </a:rPr>
              <a:t>bahia|xique-xique</a:t>
            </a:r>
            <a:r>
              <a:rPr lang="pt-BR" dirty="0" smtClean="0"/>
              <a:t>&gt;. Acesso em 15 de mai. 2014.</a:t>
            </a:r>
          </a:p>
          <a:p>
            <a:pPr marL="360363" indent="-360363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76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pt-BR" dirty="0" smtClean="0">
                <a:latin typeface="+mj-lt"/>
              </a:rPr>
              <a:t>Importância da ação programática;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dirty="0">
              <a:latin typeface="+mj-lt"/>
              <a:cs typeface="Arial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dirty="0" smtClean="0">
                <a:latin typeface="+mj-lt"/>
                <a:cs typeface="Arial" pitchFamily="34" charset="0"/>
              </a:rPr>
              <a:t>Município de Xique-Xique-Ba;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dirty="0" smtClean="0">
              <a:latin typeface="+mj-lt"/>
              <a:cs typeface="Arial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dirty="0" smtClean="0">
                <a:latin typeface="+mj-lt"/>
                <a:cs typeface="Arial" pitchFamily="34" charset="0"/>
              </a:rPr>
              <a:t>Unidade de Saúde da Família: Antônio Luis </a:t>
            </a:r>
            <a:r>
              <a:rPr lang="pt-BR" dirty="0" err="1" smtClean="0">
                <a:latin typeface="+mj-lt"/>
                <a:cs typeface="Arial" pitchFamily="34" charset="0"/>
              </a:rPr>
              <a:t>Camandaroba</a:t>
            </a:r>
            <a:r>
              <a:rPr lang="pt-BR" dirty="0" smtClean="0">
                <a:latin typeface="+mj-lt"/>
                <a:cs typeface="Arial" pitchFamily="34" charset="0"/>
              </a:rPr>
              <a:t>;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dirty="0" smtClean="0">
              <a:latin typeface="+mj-lt"/>
              <a:cs typeface="Arial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dirty="0" smtClean="0">
                <a:latin typeface="+mj-lt"/>
                <a:cs typeface="Arial" pitchFamily="34" charset="0"/>
              </a:rPr>
              <a:t>Situação da ação programática na Unidade antes da intervenção.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Objetivo Geral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algn="just"/>
            <a:r>
              <a:rPr lang="pt-BR" dirty="0"/>
              <a:t>Melhorar a detecção de câncer de colo do útero e de mama na USF Antônio Luis </a:t>
            </a:r>
            <a:r>
              <a:rPr lang="pt-BR" dirty="0" err="1"/>
              <a:t>Camandaroba</a:t>
            </a:r>
            <a:r>
              <a:rPr lang="pt-BR" dirty="0"/>
              <a:t>, </a:t>
            </a:r>
            <a:r>
              <a:rPr lang="pt-BR" dirty="0" err="1"/>
              <a:t>Xique-Xique</a:t>
            </a:r>
            <a:r>
              <a:rPr lang="pt-BR" dirty="0"/>
              <a:t>/Bahia.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Metodologia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 </a:t>
            </a:r>
            <a:r>
              <a:rPr lang="pt-BR" dirty="0" smtClean="0"/>
              <a:t>Eixo </a:t>
            </a:r>
            <a:r>
              <a:rPr lang="pt-BR" dirty="0"/>
              <a:t>monitoramento e </a:t>
            </a:r>
            <a:r>
              <a:rPr lang="pt-BR" dirty="0" smtClean="0"/>
              <a:t>avaliação: Monitoramento e avaliação do serviço; monitoramento  e avaliação mensal dos resultados.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dirty="0"/>
              <a:t> </a:t>
            </a:r>
            <a:r>
              <a:rPr lang="pt-BR" dirty="0" smtClean="0"/>
              <a:t>Eixo </a:t>
            </a:r>
            <a:r>
              <a:rPr lang="pt-BR" dirty="0"/>
              <a:t>organização e Gestão do </a:t>
            </a:r>
            <a:r>
              <a:rPr lang="pt-BR" dirty="0" smtClean="0"/>
              <a:t>serviço: Agendamento com os ACS, cada segunda-feira um povoado, </a:t>
            </a:r>
            <a:r>
              <a:rPr lang="pt-BR" dirty="0" err="1" smtClean="0"/>
              <a:t>reagendamento</a:t>
            </a:r>
            <a:r>
              <a:rPr lang="pt-BR" dirty="0" smtClean="0"/>
              <a:t> às faltosas, realizado avaliação de risco pelo médico e enfermeira.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29642" cy="5473844"/>
          </a:xfrm>
        </p:spPr>
        <p:txBody>
          <a:bodyPr/>
          <a:lstStyle/>
          <a:p>
            <a:pPr algn="just"/>
            <a:r>
              <a:rPr lang="pt-BR" dirty="0" smtClean="0"/>
              <a:t>Eixo Engajamento Público: Devido a dinâmica dos povoados não foi possível formar grupos, nesse caso as palestras pontuais se tornaram mais efetivas.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 Eixo Qualificação da Prática Clínica: Capacitações na unidade com a equipe.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Logística: Foi usado o manual técnico Controle dos Cânceres do Colo do Útero e da Mama, Ministério da Saúde, 2013; revisado os cadernos de registros semanalmente; reuniões quinzenalmente.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795" y="0"/>
            <a:ext cx="7467600" cy="1143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Objetivo </a:t>
            </a:r>
            <a:r>
              <a:rPr lang="pt-BR" dirty="0"/>
              <a:t>1</a:t>
            </a:r>
            <a:r>
              <a:rPr lang="pt-BR" dirty="0" smtClean="0"/>
              <a:t>: Ampliar </a:t>
            </a:r>
            <a:r>
              <a:rPr lang="pt-BR" dirty="0"/>
              <a:t>a cobertura de detecção precoce do câncer de colo e do câncer de </a:t>
            </a:r>
            <a:r>
              <a:rPr lang="pt-BR" dirty="0" smtClean="0"/>
              <a:t>mama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Meta</a:t>
            </a:r>
            <a:r>
              <a:rPr lang="pt-BR" b="1" dirty="0" smtClean="0"/>
              <a:t>: </a:t>
            </a:r>
            <a:r>
              <a:rPr lang="pt-BR" dirty="0"/>
              <a:t>Ampliar a cobertura de detecção precoce do câncer de colo uterino das mulheres na faixa etária entre 25 e 64 anos de idade para 50</a:t>
            </a:r>
            <a:r>
              <a:rPr lang="pt-BR" dirty="0" smtClean="0"/>
              <a:t>%.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790693340"/>
              </p:ext>
            </p:extLst>
          </p:nvPr>
        </p:nvGraphicFramePr>
        <p:xfrm>
          <a:off x="4023012" y="1707647"/>
          <a:ext cx="4581435" cy="378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95935" y="5504165"/>
            <a:ext cx="45024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Figura 1 - Gráfico da proporção de mulheres entre 25 e 64 anos com exame </a:t>
            </a:r>
            <a:r>
              <a:rPr lang="pt-BR" sz="1100" dirty="0" smtClean="0"/>
              <a:t>em dia </a:t>
            </a:r>
            <a:r>
              <a:rPr lang="pt-BR" sz="1100" dirty="0"/>
              <a:t>para detecção precoce do câncer de colo de útero</a:t>
            </a:r>
            <a:r>
              <a:rPr lang="pt-BR" sz="1100" dirty="0" smtClean="0"/>
              <a:t>. </a:t>
            </a:r>
            <a:r>
              <a:rPr lang="pt-BR" sz="1100" dirty="0"/>
              <a:t>Antônio </a:t>
            </a:r>
            <a:r>
              <a:rPr lang="pt-BR" sz="1100" dirty="0" err="1" smtClean="0"/>
              <a:t>Luis</a:t>
            </a:r>
            <a:r>
              <a:rPr lang="pt-BR" sz="1100" dirty="0" smtClean="0"/>
              <a:t> </a:t>
            </a:r>
            <a:r>
              <a:rPr lang="pt-BR" sz="1100" dirty="0" err="1" smtClean="0"/>
              <a:t>Camandaroba</a:t>
            </a:r>
            <a:r>
              <a:rPr lang="pt-BR" sz="1100" dirty="0"/>
              <a:t>, Xique-Xique, 2013/2014.</a:t>
            </a:r>
            <a:endParaRPr lang="pt-BR" sz="1100" b="1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3610744" cy="371477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Objetivo 1</a:t>
            </a:r>
            <a:r>
              <a:rPr lang="pt-BR" dirty="0"/>
              <a:t>: Ampliar a cobertura de detecção precoce do câncer de colo e do câncer de </a:t>
            </a:r>
            <a:r>
              <a:rPr lang="pt-BR" dirty="0" smtClean="0"/>
              <a:t>mama</a:t>
            </a:r>
          </a:p>
          <a:p>
            <a:endParaRPr lang="pt-BR" dirty="0"/>
          </a:p>
          <a:p>
            <a:r>
              <a:rPr lang="pt-BR" dirty="0" smtClean="0"/>
              <a:t>Meta: Ampliar a cobertura de detecção precoce do câncer de mama das mulheres na faixa etária entre 50 a 69 anos de idade para 50%. </a:t>
            </a:r>
          </a:p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2083227"/>
              </p:ext>
            </p:extLst>
          </p:nvPr>
        </p:nvGraphicFramePr>
        <p:xfrm>
          <a:off x="3635896" y="1340769"/>
          <a:ext cx="4968552" cy="40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635896" y="5399359"/>
            <a:ext cx="461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Figura 2 - Gráfico da proporção de mulheres entre 50 e 69 anos com exame em </a:t>
            </a:r>
            <a:r>
              <a:rPr lang="pt-BR" sz="1100" dirty="0" smtClean="0"/>
              <a:t>dia para </a:t>
            </a:r>
            <a:r>
              <a:rPr lang="pt-BR" sz="1100" dirty="0"/>
              <a:t>detecção precoce do câncer de mama.  Antônio </a:t>
            </a:r>
            <a:r>
              <a:rPr lang="pt-BR" sz="1100" dirty="0" err="1" smtClean="0"/>
              <a:t>Luis</a:t>
            </a:r>
            <a:r>
              <a:rPr lang="pt-BR" sz="1100" dirty="0" smtClean="0"/>
              <a:t> </a:t>
            </a:r>
            <a:r>
              <a:rPr lang="pt-BR" sz="1100" dirty="0" err="1" smtClean="0"/>
              <a:t>Camandaroba</a:t>
            </a:r>
            <a:r>
              <a:rPr lang="pt-BR" sz="1100" dirty="0"/>
              <a:t>, Xique-Xique, 2013/2014.</a:t>
            </a:r>
            <a:endParaRPr lang="pt-BR" sz="1100" b="1" dirty="0"/>
          </a:p>
          <a:p>
            <a:pPr algn="just"/>
            <a:endParaRPr lang="pt-BR" sz="11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3795" y="0"/>
            <a:ext cx="7467600" cy="1143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Objetivos, Metas e Resultados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Estrada no período das chuvas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Espaço Reservado para Conteúdo 6" descr="CAM008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4252914" cy="3987135"/>
          </a:xfrm>
        </p:spPr>
      </p:pic>
      <p:pic>
        <p:nvPicPr>
          <p:cNvPr id="8" name="Espaço Reservado para Conteúdo 7" descr="C:\Users\Vanda\Pictures\Ivoneide\fotos Utinga\DSC0160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Estrada no período das chuvas</a:t>
            </a:r>
            <a:endParaRPr lang="pt-BR" dirty="0"/>
          </a:p>
        </p:txBody>
      </p:sp>
      <p:pic>
        <p:nvPicPr>
          <p:cNvPr id="5" name="Espaço Reservado para Conteúdo 4" descr="C:\Users\Vanda\Pictures\Ivoneide\fotos Utinga\DSC016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ço Reservado para Conteúdo 5" descr="C:\Users\Vanda\Pictures\Ivoneide\fotos Utinga\DSC01604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753</Words>
  <Application>Microsoft Office PowerPoint</Application>
  <PresentationFormat>Apresentação na tela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Balcão Envidraçado</vt:lpstr>
      <vt:lpstr>Slide 1</vt:lpstr>
      <vt:lpstr>Introdução</vt:lpstr>
      <vt:lpstr>Objetivo Geral</vt:lpstr>
      <vt:lpstr>Metodologia</vt:lpstr>
      <vt:lpstr>Slide 5</vt:lpstr>
      <vt:lpstr>Objetivos, Metas e Resultados</vt:lpstr>
      <vt:lpstr>Objetivos, Metas e Resultados</vt:lpstr>
      <vt:lpstr>Estrada no período das chuvas</vt:lpstr>
      <vt:lpstr>Estrada no período das chuvas</vt:lpstr>
      <vt:lpstr>Slide 10</vt:lpstr>
      <vt:lpstr>Slide 11</vt:lpstr>
      <vt:lpstr>Slide 12</vt:lpstr>
      <vt:lpstr>Discussão</vt:lpstr>
      <vt:lpstr>Discussão</vt:lpstr>
      <vt:lpstr>Reflexão crítica sobre o processo pessoal de aprendizagem</vt:lpstr>
      <vt:lpstr>Slide 16</vt:lpstr>
      <vt:lpstr>  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Vanda</dc:creator>
  <cp:lastModifiedBy>Vanda</cp:lastModifiedBy>
  <cp:revision>37</cp:revision>
  <dcterms:created xsi:type="dcterms:W3CDTF">2014-08-20T00:31:13Z</dcterms:created>
  <dcterms:modified xsi:type="dcterms:W3CDTF">2014-08-22T01:12:53Z</dcterms:modified>
</cp:coreProperties>
</file>