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media/image31.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4.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8.png" ContentType="image/png"/>
  <Override PartName="/ppt/media/image7.png" ContentType="image/png"/>
  <Override PartName="/ppt/media/image29.png" ContentType="image/png"/>
  <Override PartName="/ppt/media/image6.png" ContentType="image/png"/>
  <Override PartName="/ppt/media/image5.png" ContentType="image/png"/>
  <Override PartName="/ppt/media/image30.jpeg" ContentType="image/jpeg"/>
  <Override PartName="/ppt/media/image27.png" ContentType="image/png"/>
  <Override PartName="/ppt/media/image4.png" ContentType="image/png"/>
  <Override PartName="/ppt/media/image17.png" ContentType="image/png"/>
  <Override PartName="/ppt/media/image26.png" ContentType="image/png"/>
  <Override PartName="/ppt/media/image3.png" ContentType="image/png"/>
  <Override PartName="/ppt/media/image16.png" ContentType="image/png"/>
  <Override PartName="/ppt/media/image25.png" ContentType="image/png"/>
  <Override PartName="/ppt/media/image2.png" ContentType="image/png"/>
  <Override PartName="/ppt/media/image28.jpeg" ContentType="image/jpeg"/>
  <Override PartName="/ppt/media/image15.png" ContentType="image/png"/>
  <Override PartName="/ppt/media/image24.png" ContentType="image/png"/>
  <Override PartName="/ppt/media/image1.png" ContentType="image/pn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30"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1"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3"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4"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5" name="" descr=""/>
          <p:cNvPicPr/>
          <p:nvPr/>
        </p:nvPicPr>
        <p:blipFill>
          <a:blip r:embed="rId2"/>
          <a:stretch/>
        </p:blipFill>
        <p:spPr>
          <a:xfrm>
            <a:off x="2292480" y="1768680"/>
            <a:ext cx="5494680" cy="4384080"/>
          </a:xfrm>
          <a:prstGeom prst="rect">
            <a:avLst/>
          </a:prstGeom>
          <a:ln>
            <a:noFill/>
          </a:ln>
        </p:spPr>
      </p:pic>
      <p:pic>
        <p:nvPicPr>
          <p:cNvPr id="36"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1"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3"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5"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46"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1"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52"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4"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55"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6"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9"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0"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2"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63"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5"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66"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7"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68"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0"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71"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72" name="" descr=""/>
          <p:cNvPicPr/>
          <p:nvPr/>
        </p:nvPicPr>
        <p:blipFill>
          <a:blip r:embed="rId2"/>
          <a:stretch/>
        </p:blipFill>
        <p:spPr>
          <a:xfrm>
            <a:off x="2292480" y="1768680"/>
            <a:ext cx="5494680" cy="4384080"/>
          </a:xfrm>
          <a:prstGeom prst="rect">
            <a:avLst/>
          </a:prstGeom>
          <a:ln>
            <a:noFill/>
          </a:ln>
        </p:spPr>
      </p:pic>
      <p:pic>
        <p:nvPicPr>
          <p:cNvPr id="73" name="" descr=""/>
          <p:cNvPicPr/>
          <p:nvPr/>
        </p:nvPicPr>
        <p:blipFill>
          <a:blip r:embed="rId3"/>
          <a:stretch/>
        </p:blipFill>
        <p:spPr>
          <a:xfrm>
            <a:off x="2292480" y="1768680"/>
            <a:ext cx="5494680" cy="4384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8"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0"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3"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88"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89"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1"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92"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93"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5"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96"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97"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9"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100"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0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0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04"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105"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07"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108"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109" name="" descr=""/>
          <p:cNvPicPr/>
          <p:nvPr/>
        </p:nvPicPr>
        <p:blipFill>
          <a:blip r:embed="rId2"/>
          <a:stretch/>
        </p:blipFill>
        <p:spPr>
          <a:xfrm>
            <a:off x="2292480" y="1768680"/>
            <a:ext cx="5494680" cy="4384080"/>
          </a:xfrm>
          <a:prstGeom prst="rect">
            <a:avLst/>
          </a:prstGeom>
          <a:ln>
            <a:noFill/>
          </a:ln>
        </p:spPr>
      </p:pic>
      <p:pic>
        <p:nvPicPr>
          <p:cNvPr id="110" name="" descr=""/>
          <p:cNvPicPr/>
          <p:nvPr/>
        </p:nvPicPr>
        <p:blipFill>
          <a:blip r:embed="rId3"/>
          <a:stretch/>
        </p:blipFill>
        <p:spPr>
          <a:xfrm>
            <a:off x="2292480" y="1768680"/>
            <a:ext cx="5494680" cy="43840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4"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5"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82880" cy="7557120"/>
          </a:xfrm>
          <a:prstGeom prst="rect">
            <a:avLst/>
          </a:prstGeom>
          <a:ln>
            <a:noFill/>
          </a:ln>
        </p:spPr>
      </p:pic>
      <p:sp>
        <p:nvSpPr>
          <p:cNvPr id="1"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 name="" descr=""/>
          <p:cNvPicPr/>
          <p:nvPr/>
        </p:nvPicPr>
        <p:blipFill>
          <a:blip r:embed="rId2"/>
          <a:stretch/>
        </p:blipFill>
        <p:spPr>
          <a:xfrm>
            <a:off x="0" y="0"/>
            <a:ext cx="10082880" cy="7557120"/>
          </a:xfrm>
          <a:prstGeom prst="rect">
            <a:avLst/>
          </a:prstGeom>
          <a:ln>
            <a:noFill/>
          </a:ln>
        </p:spPr>
      </p:pic>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39"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4" name="" descr=""/>
          <p:cNvPicPr/>
          <p:nvPr/>
        </p:nvPicPr>
        <p:blipFill>
          <a:blip r:embed="rId2"/>
          <a:stretch/>
        </p:blipFill>
        <p:spPr>
          <a:xfrm>
            <a:off x="0" y="0"/>
            <a:ext cx="10082880" cy="7557120"/>
          </a:xfrm>
          <a:prstGeom prst="rect">
            <a:avLst/>
          </a:prstGeom>
          <a:ln>
            <a:noFill/>
          </a:ln>
        </p:spPr>
      </p:pic>
      <p:sp>
        <p:nvSpPr>
          <p:cNvPr id="75"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76"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2520000" y="691920"/>
            <a:ext cx="5720760" cy="1827360"/>
          </a:xfrm>
          <a:prstGeom prst="rect">
            <a:avLst/>
          </a:prstGeom>
          <a:noFill/>
          <a:ln>
            <a:noFill/>
          </a:ln>
        </p:spPr>
        <p:style>
          <a:lnRef idx="0"/>
          <a:fillRef idx="0"/>
          <a:effectRef idx="0"/>
          <a:fontRef idx="minor"/>
        </p:style>
        <p:txBody>
          <a:bodyPr lIns="0" rIns="0" tIns="0" bIns="0" anchor="ctr"/>
          <a:p>
            <a:r>
              <a:rPr lang="en-US" sz="2000" strike="noStrike">
                <a:solidFill>
                  <a:srgbClr val="050505"/>
                </a:solidFill>
                <a:latin typeface="Times New Roman"/>
                <a:ea typeface="DejaVu Sans"/>
              </a:rPr>
              <a:t>Universidade Aberta do SUS – UNASUS</a:t>
            </a:r>
            <a:endParaRPr/>
          </a:p>
          <a:p>
            <a:r>
              <a:rPr lang="en-US" sz="2000" strike="noStrike">
                <a:solidFill>
                  <a:srgbClr val="050505"/>
                </a:solidFill>
                <a:latin typeface="Times New Roman"/>
                <a:ea typeface="DejaVu Sans"/>
              </a:rPr>
              <a:t>Universidade Federal de Pelotas</a:t>
            </a:r>
            <a:endParaRPr/>
          </a:p>
          <a:p>
            <a:r>
              <a:rPr lang="en-US" sz="2000" strike="noStrike">
                <a:solidFill>
                  <a:srgbClr val="050505"/>
                </a:solidFill>
                <a:latin typeface="Times New Roman"/>
                <a:ea typeface="DejaVu Sans"/>
              </a:rPr>
              <a:t>Especialização em Saúde da Família</a:t>
            </a:r>
            <a:endParaRPr/>
          </a:p>
          <a:p>
            <a:r>
              <a:rPr lang="en-US" sz="2000" strike="noStrike">
                <a:solidFill>
                  <a:srgbClr val="050505"/>
                </a:solidFill>
                <a:latin typeface="Times New Roman"/>
                <a:ea typeface="DejaVu Sans"/>
              </a:rPr>
              <a:t>Modalidade à Distância</a:t>
            </a:r>
            <a:endParaRPr/>
          </a:p>
          <a:p>
            <a:r>
              <a:rPr lang="en-US" sz="2000" strike="noStrike">
                <a:solidFill>
                  <a:srgbClr val="050505"/>
                </a:solidFill>
                <a:latin typeface="Times New Roman"/>
                <a:ea typeface="DejaVu Sans"/>
              </a:rPr>
              <a:t>Programa Mais Médicos para o Brasil</a:t>
            </a:r>
            <a:endParaRPr/>
          </a:p>
          <a:p>
            <a:pPr>
              <a:lnSpc>
                <a:spcPct val="100000"/>
              </a:lnSpc>
            </a:pPr>
            <a:r>
              <a:rPr lang="en-US" sz="2000" strike="noStrike">
                <a:solidFill>
                  <a:srgbClr val="050505"/>
                </a:solidFill>
                <a:latin typeface="Times New Roman"/>
                <a:ea typeface="DejaVu Sans"/>
              </a:rPr>
              <a:t>Turma 5</a:t>
            </a:r>
            <a:endParaRPr/>
          </a:p>
        </p:txBody>
      </p:sp>
      <p:sp>
        <p:nvSpPr>
          <p:cNvPr id="112" name="CustomShape 2"/>
          <p:cNvSpPr/>
          <p:nvPr/>
        </p:nvSpPr>
        <p:spPr>
          <a:xfrm>
            <a:off x="1152000" y="3001680"/>
            <a:ext cx="8639640" cy="4381920"/>
          </a:xfrm>
          <a:prstGeom prst="rect">
            <a:avLst/>
          </a:prstGeom>
          <a:noFill/>
          <a:ln>
            <a:noFill/>
          </a:ln>
        </p:spPr>
        <p:style>
          <a:lnRef idx="0"/>
          <a:fillRef idx="0"/>
          <a:effectRef idx="0"/>
          <a:fontRef idx="minor"/>
        </p:style>
        <p:txBody>
          <a:bodyPr lIns="0" rIns="0" tIns="0" bIns="0" anchor="ctr"/>
          <a:p>
            <a:pPr algn="ctr">
              <a:lnSpc>
                <a:spcPct val="100000"/>
              </a:lnSpc>
            </a:pPr>
            <a:r>
              <a:rPr b="1" lang="en-US" sz="2800" strike="noStrike">
                <a:solidFill>
                  <a:srgbClr val="000000"/>
                </a:solidFill>
                <a:latin typeface="Arial Black"/>
                <a:ea typeface="Droid Sans Fallback"/>
              </a:rPr>
              <a:t>Melhoria da Atenção aos usuários com Hipertensão arterial Sistémica e/ou Diabetes Mellitus da ESF Pompéia, Natal / RN.</a:t>
            </a:r>
            <a:endParaRPr/>
          </a:p>
          <a:p>
            <a:pPr algn="ctr">
              <a:lnSpc>
                <a:spcPct val="100000"/>
              </a:lnSpc>
            </a:pPr>
            <a:r>
              <a:rPr lang="en-US" sz="2400" strike="noStrike">
                <a:solidFill>
                  <a:srgbClr val="000000"/>
                </a:solidFill>
                <a:latin typeface="Calibri"/>
                <a:ea typeface="Droid Sans Fallback"/>
              </a:rPr>
              <a:t>Giordana Leite De Lucena</a:t>
            </a:r>
            <a:endParaRPr/>
          </a:p>
          <a:p>
            <a:pPr algn="ctr">
              <a:lnSpc>
                <a:spcPct val="100000"/>
              </a:lnSpc>
            </a:pPr>
            <a:endParaRPr/>
          </a:p>
          <a:p>
            <a:pPr algn="ctr">
              <a:lnSpc>
                <a:spcPct val="100000"/>
              </a:lnSpc>
            </a:pPr>
            <a:r>
              <a:rPr lang="en-US" strike="noStrike">
                <a:solidFill>
                  <a:srgbClr val="000000"/>
                </a:solidFill>
                <a:latin typeface="Calibri"/>
                <a:ea typeface="Droid Sans Fallback"/>
              </a:rPr>
              <a:t>Orientador: </a:t>
            </a:r>
            <a:r>
              <a:rPr lang="en-US" strike="noStrike">
                <a:solidFill>
                  <a:srgbClr val="00000a"/>
                </a:solidFill>
                <a:latin typeface="Arial"/>
                <a:ea typeface="Droid Sans Fallback"/>
              </a:rPr>
              <a:t>Mateus Casanova dos Santos</a:t>
            </a:r>
            <a:endParaRPr/>
          </a:p>
          <a:p>
            <a:pPr algn="ctr">
              <a:lnSpc>
                <a:spcPct val="100000"/>
              </a:lnSpc>
            </a:pPr>
            <a:endParaRPr/>
          </a:p>
          <a:p>
            <a:pPr algn="ctr">
              <a:lnSpc>
                <a:spcPct val="100000"/>
              </a:lnSpc>
            </a:pPr>
            <a:endParaRPr/>
          </a:p>
          <a:p>
            <a:pPr algn="ctr">
              <a:lnSpc>
                <a:spcPct val="100000"/>
              </a:lnSpc>
            </a:pPr>
            <a:r>
              <a:rPr i="1" lang="en-US" strike="noStrike">
                <a:solidFill>
                  <a:srgbClr val="000000"/>
                </a:solidFill>
                <a:latin typeface="Calibri"/>
                <a:ea typeface="Droid Sans Fallback"/>
              </a:rPr>
              <a:t>2015</a:t>
            </a:r>
            <a:endParaRPr/>
          </a:p>
        </p:txBody>
      </p:sp>
      <p:pic>
        <p:nvPicPr>
          <p:cNvPr id="113" name="Imagem 1" descr=""/>
          <p:cNvPicPr/>
          <p:nvPr/>
        </p:nvPicPr>
        <p:blipFill>
          <a:blip r:embed="rId1"/>
          <a:stretch/>
        </p:blipFill>
        <p:spPr>
          <a:xfrm>
            <a:off x="578880" y="755640"/>
            <a:ext cx="778320" cy="844920"/>
          </a:xfrm>
          <a:prstGeom prst="rect">
            <a:avLst/>
          </a:prstGeom>
          <a:ln w="9360">
            <a:noFill/>
          </a:ln>
        </p:spPr>
      </p:pic>
      <p:pic>
        <p:nvPicPr>
          <p:cNvPr id="114" name="Picture 7" descr=""/>
          <p:cNvPicPr/>
          <p:nvPr/>
        </p:nvPicPr>
        <p:blipFill>
          <a:blip r:embed="rId2"/>
          <a:stretch/>
        </p:blipFill>
        <p:spPr>
          <a:xfrm>
            <a:off x="6912360" y="6876360"/>
            <a:ext cx="2845080" cy="54000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OBJETIVO GERAL</a:t>
            </a:r>
            <a:endParaRPr/>
          </a:p>
        </p:txBody>
      </p:sp>
      <p:sp>
        <p:nvSpPr>
          <p:cNvPr id="133"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3200" strike="noStrike">
                <a:solidFill>
                  <a:srgbClr val="000000"/>
                </a:solidFill>
                <a:latin typeface="Arial"/>
                <a:ea typeface="Droid Sans Fallback"/>
              </a:rPr>
              <a:t>Ampliar a cobertura e a qualidade da atenção</a:t>
            </a:r>
            <a:r>
              <a:rPr lang="en-US" sz="3200" strike="noStrike">
                <a:solidFill>
                  <a:srgbClr val="050505"/>
                </a:solidFill>
                <a:latin typeface="Arial"/>
                <a:ea typeface="Droid Sans Fallback"/>
              </a:rPr>
              <a:t> aos hipertensos e diabéticos na ESF Pompéia, Zona Norte 1, município de Natal/RN.</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METODOLOGIA</a:t>
            </a:r>
            <a:endParaRPr/>
          </a:p>
        </p:txBody>
      </p:sp>
      <p:sp>
        <p:nvSpPr>
          <p:cNvPr id="135"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As ações necessárias para alcançar os objetivos propostos nesta intervenção foram organizadas a seguir em quatro eixos estruturantes: monitoramento e avaliação, organização e gestão do serviço, engajamento público e qualificação da prática clínica.</a:t>
            </a:r>
            <a:endParaRPr/>
          </a:p>
          <a:p>
            <a:pPr>
              <a:lnSpc>
                <a:spcPct val="100000"/>
              </a:lnSpc>
              <a:buSzPct val="25000"/>
              <a:buFont typeface="StarSymbol"/>
              <a:buChar char="l"/>
            </a:pPr>
            <a:r>
              <a:rPr lang="en-US" sz="2400" strike="noStrike">
                <a:solidFill>
                  <a:srgbClr val="000000"/>
                </a:solidFill>
                <a:latin typeface="Arial"/>
                <a:ea typeface="Droid Sans Fallback"/>
              </a:rPr>
              <a:t>A logística utilizada foi baseada no protocolo dos Cadernos de Atenção Básica nº36 e nº37, referências para este trabalho de intervenção. São recursos disponíveis pelo Ministério de Saúde de excelência científica para consolidar práticas seguras em Atenção Básica nesta interface de atendimento.</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METODOLOGIA</a:t>
            </a:r>
            <a:endParaRPr/>
          </a:p>
        </p:txBody>
      </p:sp>
      <p:sp>
        <p:nvSpPr>
          <p:cNvPr id="137"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3200" strike="noStrike">
                <a:solidFill>
                  <a:srgbClr val="000000"/>
                </a:solidFill>
                <a:latin typeface="Arial"/>
                <a:ea typeface="Droid Sans Fallback"/>
              </a:rPr>
              <a:t>Com esta intervenção pretendo alcançar 60% de indicador de cobertura em usuários hipertensos e diabéticos com 20 ou mais anos de idade e tentar melhorar a qualidade de serviço e a prevenção destas patologias.</a:t>
            </a:r>
            <a:endParaRPr/>
          </a:p>
          <a:p>
            <a:pPr>
              <a:lnSpc>
                <a:spcPct val="100000"/>
              </a:lnSpc>
            </a:pP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00000"/>
              </a:lnSpc>
            </a:pPr>
            <a:r>
              <a:rPr lang="en-US" sz="4000" strike="noStrike">
                <a:solidFill>
                  <a:srgbClr val="0084d1"/>
                </a:solidFill>
                <a:latin typeface="Arial"/>
                <a:ea typeface="DejaVu Sans"/>
              </a:rPr>
              <a:t>OBJETIVOS ESPECÍFICOS</a:t>
            </a:r>
            <a:endParaRPr/>
          </a:p>
        </p:txBody>
      </p:sp>
      <p:sp>
        <p:nvSpPr>
          <p:cNvPr id="139"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gn="just">
              <a:lnSpc>
                <a:spcPct val="150000"/>
              </a:lnSpc>
            </a:pPr>
            <a:r>
              <a:rPr lang="en-US" sz="2400" strike="noStrike">
                <a:solidFill>
                  <a:srgbClr val="000000"/>
                </a:solidFill>
                <a:latin typeface="Arial"/>
                <a:ea typeface="Droid Sans Fallback"/>
              </a:rPr>
              <a:t>1.  Ampliar a cobertura aos hipertensos e/ou aos </a:t>
            </a:r>
            <a:endParaRPr/>
          </a:p>
          <a:p>
            <a:pPr algn="just">
              <a:lnSpc>
                <a:spcPct val="150000"/>
              </a:lnSpc>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diabéticos.</a:t>
            </a:r>
            <a:endParaRPr/>
          </a:p>
          <a:p>
            <a:pPr algn="just">
              <a:lnSpc>
                <a:spcPct val="150000"/>
              </a:lnSpc>
            </a:pPr>
            <a:r>
              <a:rPr lang="en-US" sz="2400" strike="noStrike">
                <a:solidFill>
                  <a:srgbClr val="000000"/>
                </a:solidFill>
                <a:latin typeface="Arial"/>
                <a:ea typeface="Droid Sans Fallback"/>
              </a:rPr>
              <a:t>2. Melhorar a qualidade da atenção a hipertensos e/ou</a:t>
            </a:r>
            <a:endParaRPr/>
          </a:p>
          <a:p>
            <a:pPr algn="just">
              <a:lnSpc>
                <a:spcPct val="150000"/>
              </a:lnSpc>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diabéticos.</a:t>
            </a:r>
            <a:endParaRPr/>
          </a:p>
          <a:p>
            <a:pPr algn="just">
              <a:lnSpc>
                <a:spcPct val="150000"/>
              </a:lnSpc>
            </a:pPr>
            <a:r>
              <a:rPr lang="en-US" sz="2400" strike="noStrike">
                <a:solidFill>
                  <a:srgbClr val="000000"/>
                </a:solidFill>
                <a:latin typeface="Arial"/>
                <a:ea typeface="Droid Sans Fallback"/>
              </a:rPr>
              <a:t>3. Melhorar a adesão de hipertensos e/ou diabéticos ao</a:t>
            </a:r>
            <a:endParaRPr/>
          </a:p>
          <a:p>
            <a:pPr algn="just">
              <a:lnSpc>
                <a:spcPct val="150000"/>
              </a:lnSpc>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programa.</a:t>
            </a:r>
            <a:endParaRPr/>
          </a:p>
          <a:p>
            <a:pPr algn="just">
              <a:lnSpc>
                <a:spcPct val="150000"/>
              </a:lnSpc>
            </a:pP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00000"/>
              </a:lnSpc>
            </a:pPr>
            <a:r>
              <a:rPr lang="en-US" sz="4000" strike="noStrike">
                <a:solidFill>
                  <a:srgbClr val="0084d1"/>
                </a:solidFill>
                <a:latin typeface="Arial"/>
                <a:ea typeface="DejaVu Sans"/>
              </a:rPr>
              <a:t>OBJETIVOS ESPECÍFICOS</a:t>
            </a:r>
            <a:endParaRPr/>
          </a:p>
        </p:txBody>
      </p:sp>
      <p:sp>
        <p:nvSpPr>
          <p:cNvPr id="141"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endParaRPr/>
          </a:p>
          <a:p>
            <a:pPr algn="just">
              <a:lnSpc>
                <a:spcPct val="150000"/>
              </a:lnSpc>
            </a:pPr>
            <a:r>
              <a:rPr lang="en-US" sz="2400" strike="noStrike">
                <a:solidFill>
                  <a:srgbClr val="000000"/>
                </a:solidFill>
                <a:latin typeface="Arial"/>
                <a:ea typeface="Droid Sans Fallback"/>
              </a:rPr>
              <a:t>4.  Melhorar o registro das informações</a:t>
            </a:r>
            <a:endParaRPr/>
          </a:p>
          <a:p>
            <a:pPr algn="just">
              <a:lnSpc>
                <a:spcPct val="150000"/>
              </a:lnSpc>
            </a:pPr>
            <a:r>
              <a:rPr lang="en-US" sz="2400" strike="noStrike">
                <a:solidFill>
                  <a:srgbClr val="000000"/>
                </a:solidFill>
                <a:latin typeface="Arial"/>
                <a:ea typeface="Droid Sans Fallback"/>
              </a:rPr>
              <a:t>5.  Mapear hipertensos e diabéticos de risco para doença</a:t>
            </a:r>
            <a:endParaRPr/>
          </a:p>
          <a:p>
            <a:pPr algn="just">
              <a:lnSpc>
                <a:spcPct val="150000"/>
              </a:lnSpc>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cardiovascular</a:t>
            </a:r>
            <a:endParaRPr/>
          </a:p>
          <a:p>
            <a:pPr algn="just">
              <a:lnSpc>
                <a:spcPct val="150000"/>
              </a:lnSpc>
            </a:pPr>
            <a:r>
              <a:rPr lang="en-US" sz="2400" strike="noStrike">
                <a:solidFill>
                  <a:srgbClr val="000000"/>
                </a:solidFill>
                <a:latin typeface="Arial"/>
                <a:ea typeface="Droid Sans Fallback"/>
              </a:rPr>
              <a:t>6.  Promover a saúde de hipertensos e diabéticos</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CustomShape 1"/>
          <p:cNvSpPr/>
          <p:nvPr/>
        </p:nvSpPr>
        <p:spPr>
          <a:xfrm>
            <a:off x="1620000" y="138600"/>
            <a:ext cx="8097120" cy="154440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METAS RELACIONADAS AOS OBJETIVOS</a:t>
            </a:r>
            <a:endParaRPr/>
          </a:p>
        </p:txBody>
      </p:sp>
      <p:sp>
        <p:nvSpPr>
          <p:cNvPr id="143"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endParaRPr/>
          </a:p>
          <a:p>
            <a:pPr algn="just">
              <a:lnSpc>
                <a:spcPct val="150000"/>
              </a:lnSpc>
            </a:pPr>
            <a:r>
              <a:rPr lang="en-US" sz="2400" strike="noStrike">
                <a:solidFill>
                  <a:srgbClr val="050505"/>
                </a:solidFill>
                <a:latin typeface="Arial"/>
                <a:ea typeface="Droid Sans Fallback"/>
              </a:rPr>
              <a:t>1.  </a:t>
            </a:r>
            <a:r>
              <a:rPr lang="en-US" sz="2400" strike="noStrike">
                <a:solidFill>
                  <a:srgbClr val="000000"/>
                </a:solidFill>
                <a:latin typeface="Arial"/>
                <a:ea typeface="Droid Sans Fallback"/>
              </a:rPr>
              <a:t>Cadastrar</a:t>
            </a:r>
            <a:r>
              <a:rPr lang="en-US" sz="2400" strike="noStrike">
                <a:solidFill>
                  <a:srgbClr val="ff0000"/>
                </a:solidFill>
                <a:latin typeface="Arial"/>
                <a:ea typeface="Droid Sans Fallback"/>
              </a:rPr>
              <a:t> </a:t>
            </a:r>
            <a:r>
              <a:rPr lang="en-US" sz="2400" strike="noStrike">
                <a:solidFill>
                  <a:srgbClr val="050505"/>
                </a:solidFill>
                <a:latin typeface="Arial"/>
                <a:ea typeface="Droid Sans Fallback"/>
              </a:rPr>
              <a:t>60% dos Hipertensos e Diabéticos da área de abrangência</a:t>
            </a:r>
            <a:endParaRPr/>
          </a:p>
          <a:p>
            <a:pPr algn="just">
              <a:lnSpc>
                <a:spcPct val="150000"/>
              </a:lnSpc>
            </a:pPr>
            <a:r>
              <a:rPr lang="en-US" sz="2400" strike="noStrike">
                <a:solidFill>
                  <a:srgbClr val="000000"/>
                </a:solidFill>
                <a:latin typeface="Arial"/>
                <a:ea typeface="Droid Sans Fallback"/>
              </a:rPr>
              <a:t>2. Realizar exames clínicos, exames complementares, assim como priorizar a prescrição de medicamentos da farmácia popular e avaliar a necessidade de atendimento odontológico a 100% dos Hipertensos e Diabéticos da área de abrangência.</a:t>
            </a:r>
            <a:endParaRPr/>
          </a:p>
          <a:p>
            <a:pPr algn="just">
              <a:lnSpc>
                <a:spcPct val="150000"/>
              </a:lnSpc>
            </a:pP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1620000" y="138600"/>
            <a:ext cx="8097120" cy="154440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METAS REALACIONADAS AOS OBJETIVOS</a:t>
            </a:r>
            <a:endParaRPr/>
          </a:p>
        </p:txBody>
      </p:sp>
      <p:sp>
        <p:nvSpPr>
          <p:cNvPr id="145"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endParaRPr/>
          </a:p>
          <a:p>
            <a:pPr algn="just">
              <a:lnSpc>
                <a:spcPct val="150000"/>
              </a:lnSpc>
            </a:pPr>
            <a:r>
              <a:rPr lang="en-US" sz="2400" strike="noStrike">
                <a:solidFill>
                  <a:srgbClr val="000000"/>
                </a:solidFill>
                <a:latin typeface="Arial"/>
                <a:ea typeface="Droid Sans Fallback"/>
              </a:rPr>
              <a:t>3.  Buscar 100% dos Hipertensos e Diabéticos faltosos ás consultas na unidade de saúde conforme a periodicidade recomendada.</a:t>
            </a:r>
            <a:endParaRPr/>
          </a:p>
          <a:p>
            <a:pPr algn="just">
              <a:lnSpc>
                <a:spcPct val="150000"/>
              </a:lnSpc>
            </a:pPr>
            <a:r>
              <a:rPr lang="en-US" sz="2400" strike="noStrike">
                <a:solidFill>
                  <a:srgbClr val="000000"/>
                </a:solidFill>
                <a:latin typeface="Arial"/>
                <a:ea typeface="Droid Sans Fallback"/>
              </a:rPr>
              <a:t>4. Manter ficha de acompanhamento de 100% dos Hipertensos e Diabéticos cadastrados na unidade de saúde.</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1620000" y="138600"/>
            <a:ext cx="8097120" cy="154440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METAS REALACIONADAS AOS OBJETIVOS</a:t>
            </a:r>
            <a:endParaRPr/>
          </a:p>
        </p:txBody>
      </p:sp>
      <p:sp>
        <p:nvSpPr>
          <p:cNvPr id="147"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r>
              <a:rPr lang="en-US" sz="2400" strike="noStrike">
                <a:solidFill>
                  <a:srgbClr val="000000"/>
                </a:solidFill>
                <a:latin typeface="Arial"/>
                <a:ea typeface="Droid Sans Fallback"/>
              </a:rPr>
              <a:t>5. Realizar a estratificação do risco cardiovascular em 100% dos Hipertensos e Diabéticos cadastrados na unidade de saúde.</a:t>
            </a:r>
            <a:endParaRPr/>
          </a:p>
          <a:p>
            <a:pPr algn="just">
              <a:lnSpc>
                <a:spcPct val="150000"/>
              </a:lnSpc>
            </a:pPr>
            <a:r>
              <a:rPr lang="en-US" sz="2400" strike="noStrike">
                <a:solidFill>
                  <a:srgbClr val="000000"/>
                </a:solidFill>
                <a:latin typeface="Arial"/>
                <a:ea typeface="Droid Sans Fallback"/>
              </a:rPr>
              <a:t>6. Garantir orientação nutricional, orientação á prática regular de atividade física, orientação sobre os riscos de tabagismo, e  Higiene bucal  a 100% dos Hipertensos e Diabéticos.</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 ALCANÇADOS REFERENTES A CADA META</a:t>
            </a:r>
            <a:endParaRPr/>
          </a:p>
        </p:txBody>
      </p:sp>
      <p:sp>
        <p:nvSpPr>
          <p:cNvPr id="149"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r>
              <a:rPr b="1" lang="en-US" sz="2400" strike="noStrike" u="sng">
                <a:solidFill>
                  <a:srgbClr val="000000"/>
                </a:solidFill>
                <a:latin typeface="Arial"/>
                <a:ea typeface="Droid Sans Fallback"/>
              </a:rPr>
              <a:t>1.  Ampliação da cobertura:</a:t>
            </a:r>
            <a:r>
              <a:rPr lang="en-US" sz="2400" strike="noStrike">
                <a:solidFill>
                  <a:srgbClr val="000000"/>
                </a:solidFill>
                <a:latin typeface="Arial"/>
                <a:ea typeface="Droid Sans Fallback"/>
              </a:rPr>
              <a:t> alcançamos as metas de</a:t>
            </a:r>
            <a:endParaRPr/>
          </a:p>
          <a:p>
            <a:pPr algn="just">
              <a:lnSpc>
                <a:spcPct val="150000"/>
              </a:lnSpc>
            </a:pPr>
            <a:r>
              <a:rPr lang="en-US" sz="2400" strike="noStrike">
                <a:solidFill>
                  <a:srgbClr val="000000"/>
                </a:solidFill>
                <a:latin typeface="Arial"/>
                <a:ea typeface="Droid Sans Fallback"/>
              </a:rPr>
              <a:t>82% de diabéticos cadastrados e 65,8% de Hipertensos cadastrados.</a:t>
            </a:r>
            <a:endParaRPr/>
          </a:p>
          <a:p>
            <a:pPr algn="just">
              <a:lnSpc>
                <a:spcPct val="150000"/>
              </a:lnSpc>
            </a:pPr>
            <a:r>
              <a:rPr b="1" lang="en-US" sz="2400" strike="noStrike" u="sng">
                <a:solidFill>
                  <a:srgbClr val="000000"/>
                </a:solidFill>
                <a:latin typeface="Arial"/>
                <a:ea typeface="Droid Sans Fallback"/>
              </a:rPr>
              <a:t>2. Melhoria da qualidade:</a:t>
            </a:r>
            <a:r>
              <a:rPr lang="en-US" sz="2400" strike="noStrike">
                <a:solidFill>
                  <a:srgbClr val="000000"/>
                </a:solidFill>
                <a:latin typeface="Arial"/>
                <a:ea typeface="Droid Sans Fallback"/>
              </a:rPr>
              <a:t> se conseguiram atingir a maioria das metas a 100% com a excesão da priorização da prescrição de medicamentos da farmácia popular para Hipertensos atingindo 98,6% e a avaliação da necessidade de atendimento odontológico para Hipertensos atingindo 99,3%.</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3312000" y="179280"/>
            <a:ext cx="1797480" cy="573120"/>
          </a:xfrm>
          <a:prstGeom prst="ellipse">
            <a:avLst/>
          </a:prstGeom>
          <a:ln>
            <a:round/>
          </a:ln>
        </p:spPr>
        <p:style>
          <a:lnRef idx="2">
            <a:schemeClr val="accent1">
              <a:shade val="50000"/>
            </a:schemeClr>
          </a:lnRef>
          <a:fillRef idx="1">
            <a:schemeClr val="accent1"/>
          </a:fillRef>
          <a:effectRef idx="0">
            <a:schemeClr val="accent1"/>
          </a:effectRef>
          <a:fontRef idx="minor"/>
        </p:style>
      </p:sp>
      <p:pic>
        <p:nvPicPr>
          <p:cNvPr id="151" name="Picture 2" descr=""/>
          <p:cNvPicPr/>
          <p:nvPr/>
        </p:nvPicPr>
        <p:blipFill>
          <a:blip r:embed="rId1"/>
          <a:stretch/>
        </p:blipFill>
        <p:spPr>
          <a:xfrm>
            <a:off x="931320" y="899640"/>
            <a:ext cx="8791200" cy="2360520"/>
          </a:xfrm>
          <a:prstGeom prst="rect">
            <a:avLst/>
          </a:prstGeom>
          <a:ln>
            <a:noFill/>
          </a:ln>
        </p:spPr>
      </p:pic>
      <p:pic>
        <p:nvPicPr>
          <p:cNvPr id="152" name="Picture 2" descr=""/>
          <p:cNvPicPr/>
          <p:nvPr/>
        </p:nvPicPr>
        <p:blipFill>
          <a:blip r:embed="rId2"/>
          <a:stretch/>
        </p:blipFill>
        <p:spPr>
          <a:xfrm>
            <a:off x="931320" y="3678840"/>
            <a:ext cx="8791200" cy="2618280"/>
          </a:xfrm>
          <a:prstGeom prst="rect">
            <a:avLst/>
          </a:prstGeom>
          <a:ln>
            <a:noFill/>
          </a:ln>
        </p:spPr>
      </p:pic>
      <p:sp>
        <p:nvSpPr>
          <p:cNvPr id="153" name="CustomShape 2"/>
          <p:cNvSpPr/>
          <p:nvPr/>
        </p:nvSpPr>
        <p:spPr>
          <a:xfrm>
            <a:off x="3672000" y="3060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ffffff"/>
                </a:solidFill>
                <a:latin typeface="Calibri"/>
                <a:ea typeface="DejaVu Sans"/>
              </a:rPr>
              <a:t>Cobertura</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Times New Roman"/>
                <a:ea typeface="DejaVu Sans"/>
              </a:rPr>
              <a:t>CARACTERIZAÇÃO DO MUNICÍPIO DE NATAL</a:t>
            </a:r>
            <a:endParaRPr/>
          </a:p>
        </p:txBody>
      </p:sp>
      <p:sp>
        <p:nvSpPr>
          <p:cNvPr id="116"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2400" strike="noStrike">
                <a:solidFill>
                  <a:srgbClr val="050505"/>
                </a:solidFill>
                <a:latin typeface="Arial"/>
                <a:ea typeface="Droid Sans Fallback"/>
              </a:rPr>
              <a:t>O município de Natal, Estado do Rio Grande do Norte, tem uma população de 853.929 habitantes (IBGE, 2010), conta com 18 unidades básicas de saúde (UBS), sendo 3 delas unidades mistas, 38 unidades de saúde da família (USF), 2  centros  de especialidades odontológicas (CEO), 1  núcleo de apoio á saúde da família (NASF), 11 Hospitais gerais (1 público federal, 4 públicos estaduais, 1 público municipal, 1 filantrópico, 4 privados), 1 Hospital de urgências e emergências, 1 Hospital de Maternidade, 5 CAPS (centro de atenção psicossocial), 5 UPAS (unidade de pronto atendimento).</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936000" y="179280"/>
            <a:ext cx="2661480" cy="573120"/>
          </a:xfrm>
          <a:prstGeom prst="ellipse">
            <a:avLst/>
          </a:prstGeom>
          <a:ln>
            <a:round/>
          </a:ln>
        </p:spPr>
        <p:style>
          <a:lnRef idx="2">
            <a:schemeClr val="accent1">
              <a:shade val="50000"/>
            </a:schemeClr>
          </a:lnRef>
          <a:fillRef idx="1">
            <a:schemeClr val="accent1"/>
          </a:fillRef>
          <a:effectRef idx="0">
            <a:schemeClr val="accent1"/>
          </a:effectRef>
          <a:fontRef idx="minor"/>
        </p:style>
      </p:sp>
      <p:pic>
        <p:nvPicPr>
          <p:cNvPr id="155" name="Picture 2" descr=""/>
          <p:cNvPicPr/>
          <p:nvPr/>
        </p:nvPicPr>
        <p:blipFill>
          <a:blip r:embed="rId1"/>
          <a:stretch/>
        </p:blipFill>
        <p:spPr>
          <a:xfrm>
            <a:off x="839880" y="891000"/>
            <a:ext cx="8705880" cy="2278080"/>
          </a:xfrm>
          <a:prstGeom prst="rect">
            <a:avLst/>
          </a:prstGeom>
          <a:ln>
            <a:noFill/>
          </a:ln>
        </p:spPr>
      </p:pic>
      <p:pic>
        <p:nvPicPr>
          <p:cNvPr id="156" name="Picture 3" descr=""/>
          <p:cNvPicPr/>
          <p:nvPr/>
        </p:nvPicPr>
        <p:blipFill>
          <a:blip r:embed="rId2"/>
          <a:stretch/>
        </p:blipFill>
        <p:spPr>
          <a:xfrm>
            <a:off x="936000" y="3275640"/>
            <a:ext cx="8609760" cy="2373480"/>
          </a:xfrm>
          <a:prstGeom prst="rect">
            <a:avLst/>
          </a:prstGeom>
          <a:ln>
            <a:noFill/>
          </a:ln>
        </p:spPr>
      </p:pic>
      <p:sp>
        <p:nvSpPr>
          <p:cNvPr id="157" name="CustomShape 2"/>
          <p:cNvSpPr/>
          <p:nvPr/>
        </p:nvSpPr>
        <p:spPr>
          <a:xfrm>
            <a:off x="1152000" y="3060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Melhoria da Qualidade</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8" name="Picture 2" descr=""/>
          <p:cNvPicPr/>
          <p:nvPr/>
        </p:nvPicPr>
        <p:blipFill>
          <a:blip r:embed="rId1"/>
          <a:stretch/>
        </p:blipFill>
        <p:spPr>
          <a:xfrm>
            <a:off x="853920" y="1043640"/>
            <a:ext cx="8198280" cy="2378520"/>
          </a:xfrm>
          <a:prstGeom prst="rect">
            <a:avLst/>
          </a:prstGeom>
          <a:ln>
            <a:noFill/>
          </a:ln>
        </p:spPr>
      </p:pic>
      <p:pic>
        <p:nvPicPr>
          <p:cNvPr id="159" name="Picture 3" descr=""/>
          <p:cNvPicPr/>
          <p:nvPr/>
        </p:nvPicPr>
        <p:blipFill>
          <a:blip r:embed="rId2"/>
          <a:stretch/>
        </p:blipFill>
        <p:spPr>
          <a:xfrm>
            <a:off x="939960" y="3852000"/>
            <a:ext cx="8026560" cy="2559240"/>
          </a:xfrm>
          <a:prstGeom prst="rect">
            <a:avLst/>
          </a:prstGeom>
          <a:ln>
            <a:noFill/>
          </a:ln>
        </p:spPr>
      </p:pic>
      <p:sp>
        <p:nvSpPr>
          <p:cNvPr id="160" name="CustomShape 1"/>
          <p:cNvSpPr/>
          <p:nvPr/>
        </p:nvSpPr>
        <p:spPr>
          <a:xfrm>
            <a:off x="936000" y="179280"/>
            <a:ext cx="2661480" cy="57312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61" name="CustomShape 2"/>
          <p:cNvSpPr/>
          <p:nvPr/>
        </p:nvSpPr>
        <p:spPr>
          <a:xfrm>
            <a:off x="1152000" y="3060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Melhoria da Qualidade</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2" name="Picture 2" descr=""/>
          <p:cNvPicPr/>
          <p:nvPr/>
        </p:nvPicPr>
        <p:blipFill>
          <a:blip r:embed="rId1"/>
          <a:stretch/>
        </p:blipFill>
        <p:spPr>
          <a:xfrm>
            <a:off x="930240" y="1043640"/>
            <a:ext cx="8217360" cy="2406960"/>
          </a:xfrm>
          <a:prstGeom prst="rect">
            <a:avLst/>
          </a:prstGeom>
          <a:ln>
            <a:noFill/>
          </a:ln>
        </p:spPr>
      </p:pic>
      <p:pic>
        <p:nvPicPr>
          <p:cNvPr id="163" name="Picture 3" descr=""/>
          <p:cNvPicPr/>
          <p:nvPr/>
        </p:nvPicPr>
        <p:blipFill>
          <a:blip r:embed="rId2"/>
          <a:stretch/>
        </p:blipFill>
        <p:spPr>
          <a:xfrm>
            <a:off x="977760" y="4068000"/>
            <a:ext cx="8169480" cy="2292480"/>
          </a:xfrm>
          <a:prstGeom prst="rect">
            <a:avLst/>
          </a:prstGeom>
          <a:ln>
            <a:noFill/>
          </a:ln>
        </p:spPr>
      </p:pic>
      <p:sp>
        <p:nvSpPr>
          <p:cNvPr id="164" name="CustomShape 1"/>
          <p:cNvSpPr/>
          <p:nvPr/>
        </p:nvSpPr>
        <p:spPr>
          <a:xfrm>
            <a:off x="936000" y="179280"/>
            <a:ext cx="2661480" cy="57312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65" name="CustomShape 2"/>
          <p:cNvSpPr/>
          <p:nvPr/>
        </p:nvSpPr>
        <p:spPr>
          <a:xfrm>
            <a:off x="1152000" y="3060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Melhoria da Qualidade</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6" name="Picture 2" descr=""/>
          <p:cNvPicPr/>
          <p:nvPr/>
        </p:nvPicPr>
        <p:blipFill>
          <a:blip r:embed="rId1"/>
          <a:stretch/>
        </p:blipFill>
        <p:spPr>
          <a:xfrm>
            <a:off x="949320" y="1331640"/>
            <a:ext cx="8179200" cy="2578320"/>
          </a:xfrm>
          <a:prstGeom prst="rect">
            <a:avLst/>
          </a:prstGeom>
          <a:ln>
            <a:noFill/>
          </a:ln>
        </p:spPr>
      </p:pic>
      <p:pic>
        <p:nvPicPr>
          <p:cNvPr id="167" name="Picture 3" descr=""/>
          <p:cNvPicPr/>
          <p:nvPr/>
        </p:nvPicPr>
        <p:blipFill>
          <a:blip r:embed="rId2"/>
          <a:stretch/>
        </p:blipFill>
        <p:spPr>
          <a:xfrm>
            <a:off x="949320" y="4140000"/>
            <a:ext cx="8083800" cy="2445120"/>
          </a:xfrm>
          <a:prstGeom prst="rect">
            <a:avLst/>
          </a:prstGeom>
          <a:ln>
            <a:noFill/>
          </a:ln>
        </p:spPr>
      </p:pic>
      <p:sp>
        <p:nvSpPr>
          <p:cNvPr id="168" name="CustomShape 1"/>
          <p:cNvSpPr/>
          <p:nvPr/>
        </p:nvSpPr>
        <p:spPr>
          <a:xfrm>
            <a:off x="1152000" y="675360"/>
            <a:ext cx="2661480" cy="57312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69" name="CustomShape 2"/>
          <p:cNvSpPr/>
          <p:nvPr/>
        </p:nvSpPr>
        <p:spPr>
          <a:xfrm>
            <a:off x="1368000" y="80172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Melhoria da Qualidade</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 ALCANÇADOS REFERENTES A CADA META</a:t>
            </a:r>
            <a:endParaRPr/>
          </a:p>
        </p:txBody>
      </p:sp>
      <p:sp>
        <p:nvSpPr>
          <p:cNvPr id="171"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gn="just">
              <a:lnSpc>
                <a:spcPct val="150000"/>
              </a:lnSpc>
            </a:pPr>
            <a:r>
              <a:rPr b="1" lang="en-US" sz="2400" strike="noStrike" u="sng">
                <a:solidFill>
                  <a:srgbClr val="000000"/>
                </a:solidFill>
                <a:latin typeface="Arial"/>
                <a:ea typeface="Droid Sans Fallback"/>
              </a:rPr>
              <a:t>3.  Melhoria da adesão:</a:t>
            </a:r>
            <a:r>
              <a:rPr lang="en-US" sz="2400" strike="noStrike">
                <a:solidFill>
                  <a:srgbClr val="000000"/>
                </a:solidFill>
                <a:latin typeface="Arial"/>
                <a:ea typeface="Droid Sans Fallback"/>
              </a:rPr>
              <a:t> se consegiu atingir a 100%, pois a proporção de diabéticos e de hipertensos faltosos a consulta com busca ativa foram de 0%, isto é, nenhum hipertenso e/ou diabético foi identificado como faltoso à consulta.</a:t>
            </a:r>
            <a:endParaRPr/>
          </a:p>
          <a:p>
            <a:pPr>
              <a:lnSpc>
                <a:spcPct val="150000"/>
              </a:lnSpc>
            </a:pPr>
            <a:r>
              <a:rPr b="1" lang="en-US" sz="2400" strike="noStrike" u="sng">
                <a:solidFill>
                  <a:srgbClr val="050505"/>
                </a:solidFill>
                <a:latin typeface="Arial"/>
                <a:ea typeface="Droid Sans Fallback"/>
              </a:rPr>
              <a:t>4.  </a:t>
            </a:r>
            <a:r>
              <a:rPr b="1" lang="en-US" sz="2400" strike="noStrike" u="sng">
                <a:solidFill>
                  <a:srgbClr val="000000"/>
                </a:solidFill>
                <a:latin typeface="Arial"/>
                <a:ea typeface="Droid Sans Fallback"/>
              </a:rPr>
              <a:t>Melhoria do registro das informações:</a:t>
            </a:r>
            <a:r>
              <a:rPr lang="en-US" sz="2400" strike="noStrike">
                <a:solidFill>
                  <a:srgbClr val="000000"/>
                </a:solidFill>
                <a:latin typeface="Arial"/>
                <a:ea typeface="Droid Sans Fallback"/>
              </a:rPr>
              <a:t> se conseguiu atingir 100%, pois a todos os usuários hipertensos e diabéticos que foram cadastros na intervenção realizaram e mantiveram um registro adequado.</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2" name="Picture 2" descr=""/>
          <p:cNvPicPr/>
          <p:nvPr/>
        </p:nvPicPr>
        <p:blipFill>
          <a:blip r:embed="rId1"/>
          <a:stretch/>
        </p:blipFill>
        <p:spPr>
          <a:xfrm>
            <a:off x="2736000" y="1547640"/>
            <a:ext cx="5251320" cy="4963680"/>
          </a:xfrm>
          <a:prstGeom prst="rect">
            <a:avLst/>
          </a:prstGeom>
          <a:ln>
            <a:noFill/>
          </a:ln>
        </p:spPr>
      </p:pic>
      <p:sp>
        <p:nvSpPr>
          <p:cNvPr id="173" name="CustomShape 1"/>
          <p:cNvSpPr/>
          <p:nvPr/>
        </p:nvSpPr>
        <p:spPr>
          <a:xfrm>
            <a:off x="1514160" y="595080"/>
            <a:ext cx="1437120" cy="57312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74" name="CustomShape 2"/>
          <p:cNvSpPr/>
          <p:nvPr/>
        </p:nvSpPr>
        <p:spPr>
          <a:xfrm>
            <a:off x="1872000" y="6984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Adesão</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5" name="Picture 2" descr=""/>
          <p:cNvPicPr/>
          <p:nvPr/>
        </p:nvPicPr>
        <p:blipFill>
          <a:blip r:embed="rId1"/>
          <a:stretch/>
        </p:blipFill>
        <p:spPr>
          <a:xfrm>
            <a:off x="1008000" y="1259640"/>
            <a:ext cx="8312400" cy="2159280"/>
          </a:xfrm>
          <a:prstGeom prst="rect">
            <a:avLst/>
          </a:prstGeom>
          <a:ln>
            <a:noFill/>
          </a:ln>
        </p:spPr>
      </p:pic>
      <p:pic>
        <p:nvPicPr>
          <p:cNvPr id="176" name="Picture 3" descr=""/>
          <p:cNvPicPr/>
          <p:nvPr/>
        </p:nvPicPr>
        <p:blipFill>
          <a:blip r:embed="rId2"/>
          <a:stretch/>
        </p:blipFill>
        <p:spPr>
          <a:xfrm>
            <a:off x="1245960" y="3810240"/>
            <a:ext cx="8074440" cy="2082960"/>
          </a:xfrm>
          <a:prstGeom prst="rect">
            <a:avLst/>
          </a:prstGeom>
          <a:ln>
            <a:noFill/>
          </a:ln>
        </p:spPr>
      </p:pic>
      <p:sp>
        <p:nvSpPr>
          <p:cNvPr id="177" name="CustomShape 1"/>
          <p:cNvSpPr/>
          <p:nvPr/>
        </p:nvSpPr>
        <p:spPr>
          <a:xfrm>
            <a:off x="1514160" y="595080"/>
            <a:ext cx="1437120" cy="57312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78" name="CustomShape 2"/>
          <p:cNvSpPr/>
          <p:nvPr/>
        </p:nvSpPr>
        <p:spPr>
          <a:xfrm>
            <a:off x="1728000" y="6984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Registros</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 ALCANÇADOS REFERENTES A CADA META</a:t>
            </a:r>
            <a:endParaRPr/>
          </a:p>
        </p:txBody>
      </p:sp>
      <p:sp>
        <p:nvSpPr>
          <p:cNvPr id="180" name="CustomShape 2"/>
          <p:cNvSpPr/>
          <p:nvPr/>
        </p:nvSpPr>
        <p:spPr>
          <a:xfrm>
            <a:off x="1584000" y="2483640"/>
            <a:ext cx="8097120" cy="4381560"/>
          </a:xfrm>
          <a:prstGeom prst="rect">
            <a:avLst/>
          </a:prstGeom>
          <a:noFill/>
          <a:ln>
            <a:noFill/>
          </a:ln>
        </p:spPr>
        <p:style>
          <a:lnRef idx="0"/>
          <a:fillRef idx="0"/>
          <a:effectRef idx="0"/>
          <a:fontRef idx="minor"/>
        </p:style>
        <p:txBody>
          <a:bodyPr lIns="0" rIns="0" tIns="0" bIns="0"/>
          <a:p>
            <a:pPr>
              <a:lnSpc>
                <a:spcPct val="150000"/>
              </a:lnSpc>
            </a:pPr>
            <a:r>
              <a:rPr b="1" lang="en-US" sz="2400" strike="noStrike" u="sng">
                <a:solidFill>
                  <a:srgbClr val="000000"/>
                </a:solidFill>
                <a:latin typeface="Arial"/>
                <a:ea typeface="Droid Sans Fallback"/>
              </a:rPr>
              <a:t>5. Mapeamento dos hipertensos e diabéticos de risco para doença cardiovascular:</a:t>
            </a:r>
            <a:r>
              <a:rPr lang="en-US" sz="2400" strike="noStrike">
                <a:solidFill>
                  <a:srgbClr val="000000"/>
                </a:solidFill>
                <a:latin typeface="Arial"/>
                <a:ea typeface="Droid Sans Fallback"/>
              </a:rPr>
              <a:t>  se conseguiu atingir a 100%, pois foram feitas as estratificações do risco cardiovascular em 100% dos hipertensos e dos diabéticos de acordo com o protocolo do MS.</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1" name="Picture 2" descr=""/>
          <p:cNvPicPr/>
          <p:nvPr/>
        </p:nvPicPr>
        <p:blipFill>
          <a:blip r:embed="rId1"/>
          <a:stretch/>
        </p:blipFill>
        <p:spPr>
          <a:xfrm>
            <a:off x="964800" y="1115640"/>
            <a:ext cx="8207640" cy="2264040"/>
          </a:xfrm>
          <a:prstGeom prst="rect">
            <a:avLst/>
          </a:prstGeom>
          <a:ln>
            <a:noFill/>
          </a:ln>
        </p:spPr>
      </p:pic>
      <p:pic>
        <p:nvPicPr>
          <p:cNvPr id="182" name="Picture 3" descr=""/>
          <p:cNvPicPr/>
          <p:nvPr/>
        </p:nvPicPr>
        <p:blipFill>
          <a:blip r:embed="rId2"/>
          <a:stretch/>
        </p:blipFill>
        <p:spPr>
          <a:xfrm>
            <a:off x="964800" y="3780000"/>
            <a:ext cx="8217360" cy="2273760"/>
          </a:xfrm>
          <a:prstGeom prst="rect">
            <a:avLst/>
          </a:prstGeom>
          <a:ln>
            <a:noFill/>
          </a:ln>
        </p:spPr>
      </p:pic>
      <p:sp>
        <p:nvSpPr>
          <p:cNvPr id="183" name="CustomShape 1"/>
          <p:cNvSpPr/>
          <p:nvPr/>
        </p:nvSpPr>
        <p:spPr>
          <a:xfrm>
            <a:off x="1656000" y="513720"/>
            <a:ext cx="2587320" cy="46980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184" name="CustomShape 2"/>
          <p:cNvSpPr/>
          <p:nvPr/>
        </p:nvSpPr>
        <p:spPr>
          <a:xfrm>
            <a:off x="1728000" y="565200"/>
            <a:ext cx="3165480" cy="36216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Calibri"/>
                <a:ea typeface="DejaVu Sans"/>
              </a:rPr>
              <a:t>Mapeamento de risco</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 ALCANÇADOS REFERENTES A CADA META</a:t>
            </a:r>
            <a:endParaRPr/>
          </a:p>
        </p:txBody>
      </p:sp>
      <p:sp>
        <p:nvSpPr>
          <p:cNvPr id="186" name="CustomShape 2"/>
          <p:cNvSpPr/>
          <p:nvPr/>
        </p:nvSpPr>
        <p:spPr>
          <a:xfrm>
            <a:off x="1656000" y="2411640"/>
            <a:ext cx="8097120" cy="4381560"/>
          </a:xfrm>
          <a:prstGeom prst="rect">
            <a:avLst/>
          </a:prstGeom>
          <a:noFill/>
          <a:ln>
            <a:noFill/>
          </a:ln>
        </p:spPr>
        <p:style>
          <a:lnRef idx="0"/>
          <a:fillRef idx="0"/>
          <a:effectRef idx="0"/>
          <a:fontRef idx="minor"/>
        </p:style>
        <p:txBody>
          <a:bodyPr lIns="0" rIns="0" tIns="0" bIns="0"/>
          <a:p>
            <a:pPr>
              <a:lnSpc>
                <a:spcPct val="150000"/>
              </a:lnSpc>
            </a:pPr>
            <a:r>
              <a:rPr b="1" lang="en-US" sz="3200" strike="noStrike" u="sng">
                <a:solidFill>
                  <a:srgbClr val="000000"/>
                </a:solidFill>
                <a:latin typeface="Arial"/>
                <a:ea typeface="Droid Sans Fallback"/>
              </a:rPr>
              <a:t>6. Promoção da saúde:</a:t>
            </a:r>
            <a:r>
              <a:rPr lang="en-US" sz="3200" strike="noStrike">
                <a:solidFill>
                  <a:srgbClr val="000000"/>
                </a:solidFill>
                <a:latin typeface="Arial"/>
                <a:ea typeface="Droid Sans Fallback"/>
              </a:rPr>
              <a:t> esta meta se conseguiu alcançar 100%.</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Times New Roman"/>
                <a:ea typeface="DejaVu Sans"/>
              </a:rPr>
              <a:t>CARACTERIZAÇÃO DA ESF POMPÉIA</a:t>
            </a:r>
            <a:endParaRPr/>
          </a:p>
        </p:txBody>
      </p:sp>
      <p:sp>
        <p:nvSpPr>
          <p:cNvPr id="118"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2400" strike="noStrike">
                <a:solidFill>
                  <a:srgbClr val="050505"/>
                </a:solidFill>
                <a:latin typeface="Arial"/>
                <a:ea typeface="Droid Sans Fallback"/>
              </a:rPr>
              <a:t>Em relação a minha UBS, oferece serviço para  aproximadamente 10.000 usuários, os quais 4984 fazem parte da minha área de abrangência.</a:t>
            </a:r>
            <a:endParaRPr/>
          </a:p>
          <a:p>
            <a:pPr>
              <a:lnSpc>
                <a:spcPct val="100000"/>
              </a:lnSpc>
              <a:buSzPct val="25000"/>
              <a:buFont typeface="StarSymbol"/>
              <a:buChar char="l"/>
            </a:pPr>
            <a:r>
              <a:rPr lang="en-US" sz="2400" strike="noStrike">
                <a:solidFill>
                  <a:srgbClr val="050505"/>
                </a:solidFill>
                <a:latin typeface="Arial"/>
                <a:ea typeface="Droid Sans Fallback"/>
              </a:rPr>
              <a:t>A unidade está formada por duas equipes de estratégia de saúde da família (ESF). Cada equipe é composta por: um médico, uma enfermeira, um dentista, duas técnicas de enfermagem, um Agente de saúde bucal (ASB), seis agentes comunitários (ACS).</a:t>
            </a: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a:t>
            </a:r>
            <a:endParaRPr/>
          </a:p>
        </p:txBody>
      </p:sp>
      <p:sp>
        <p:nvSpPr>
          <p:cNvPr id="188"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2400" strike="noStrike">
                <a:solidFill>
                  <a:srgbClr val="000000"/>
                </a:solidFill>
                <a:latin typeface="Arial"/>
                <a:ea typeface="Droid Sans Fallback"/>
              </a:rPr>
              <a:t>De forma geral a intervenção esta sendo de grande importância, pois ajudou a melhorar a qualidade no serviço como:</a:t>
            </a:r>
            <a:endParaRPr/>
          </a:p>
          <a:p>
            <a:pPr>
              <a:lnSpc>
                <a:spcPct val="100000"/>
              </a:lnSpc>
              <a:buSzPct val="25000"/>
              <a:buFont typeface="StarSymbol"/>
              <a:buChar char="l"/>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 equilibrar a distribuição de trabalho na equipe</a:t>
            </a:r>
            <a:endParaRPr/>
          </a:p>
          <a:p>
            <a:pPr>
              <a:lnSpc>
                <a:spcPct val="100000"/>
              </a:lnSpc>
              <a:buSzPct val="25000"/>
              <a:buFont typeface="StarSymbol"/>
              <a:buChar char="l"/>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 melhoria nos registros e nos agendamentos dos</a:t>
            </a:r>
            <a:endParaRPr/>
          </a:p>
          <a:p>
            <a:pPr>
              <a:lnSpc>
                <a:spcPct val="100000"/>
              </a:lnSpc>
              <a:buSzPct val="25000"/>
              <a:buFont typeface="StarSymbol"/>
              <a:buChar char="l"/>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usuários hipertensos e diabéticos</a:t>
            </a:r>
            <a:endParaRPr/>
          </a:p>
          <a:p>
            <a:pPr>
              <a:lnSpc>
                <a:spcPct val="100000"/>
              </a:lnSpc>
              <a:buSzPct val="25000"/>
              <a:buFont typeface="StarSymbol"/>
              <a:buChar char="l"/>
            </a:pPr>
            <a:r>
              <a:rPr lang="en-US" sz="2400" strike="noStrike">
                <a:solidFill>
                  <a:srgbClr val="000000"/>
                </a:solidFill>
                <a:latin typeface="Arial"/>
                <a:ea typeface="Droid Sans Fallback"/>
              </a:rPr>
              <a:t>    </a:t>
            </a:r>
            <a:r>
              <a:rPr lang="en-US" sz="2400" strike="noStrike">
                <a:solidFill>
                  <a:srgbClr val="000000"/>
                </a:solidFill>
                <a:latin typeface="Arial"/>
                <a:ea typeface="Droid Sans Fallback"/>
              </a:rPr>
              <a:t>- conscientização da população</a:t>
            </a:r>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CustomShape 1"/>
          <p:cNvSpPr/>
          <p:nvPr/>
        </p:nvSpPr>
        <p:spPr>
          <a:xfrm>
            <a:off x="1620000" y="203400"/>
            <a:ext cx="8097120" cy="141480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RESULTADOS</a:t>
            </a:r>
            <a:endParaRPr/>
          </a:p>
        </p:txBody>
      </p:sp>
      <p:sp>
        <p:nvSpPr>
          <p:cNvPr id="190"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Considero que os aspectos qualitativos mais relevantes  é que a intervenção exigiu que a equipe se capacitasse para seguir as recomendações do MS relativas ao rastreamento, diagnóstico, tratamento e monitoramento da hipertensão e diabetes.</a:t>
            </a:r>
            <a:endParaRPr/>
          </a:p>
          <a:p>
            <a:pPr>
              <a:lnSpc>
                <a:spcPct val="100000"/>
              </a:lnSpc>
              <a:buSzPct val="25000"/>
              <a:buFont typeface="StarSymbol"/>
              <a:buChar char="l"/>
            </a:pPr>
            <a:r>
              <a:rPr lang="en-US" sz="2400" strike="noStrike">
                <a:solidFill>
                  <a:srgbClr val="000000"/>
                </a:solidFill>
                <a:latin typeface="Arial"/>
                <a:ea typeface="Droid Sans Fallback"/>
              </a:rPr>
              <a:t>Esta capacitação dos profissionais foi de grande importância para a intervenção já que se conseguiu unificar critérios entre os profissionais sanitários (médicos, dentista, enfermeira), conseguindo, assim, um trabalho em equipe mais dinâmico e fluído que, de forma geral, está sendo muito positivo para minha equipe.</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DISCUSSÃO</a:t>
            </a:r>
            <a:endParaRPr/>
          </a:p>
        </p:txBody>
      </p:sp>
      <p:sp>
        <p:nvSpPr>
          <p:cNvPr id="192"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A importância da intervenção para minha equipe, foi a capacitação dos profissionais de saúde na atualização dos protocolos referêntes a avaliação, monitoramento, rastreamento dos usuários hipertensos e diabéticos.</a:t>
            </a:r>
            <a:endParaRPr/>
          </a:p>
          <a:p>
            <a:pPr>
              <a:lnSpc>
                <a:spcPct val="100000"/>
              </a:lnSpc>
              <a:buSzPct val="25000"/>
              <a:buFont typeface="StarSymbol"/>
              <a:buChar char="l"/>
            </a:pPr>
            <a:r>
              <a:rPr lang="en-US" sz="2400" strike="noStrike">
                <a:solidFill>
                  <a:srgbClr val="000000"/>
                </a:solidFill>
                <a:latin typeface="Arial"/>
                <a:ea typeface="Droid Sans Fallback"/>
              </a:rPr>
              <a:t>Para o serviço a intervenção está sendo de grande importância, pois ajudou a melhorar de forma geral  a qualidade do serviço, onde melhorou o cadastramento, rastreamento, atendimento clínico, buscas ativas dos usuários faltosos.</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DISCUSSÃO</a:t>
            </a:r>
            <a:endParaRPr/>
          </a:p>
        </p:txBody>
      </p:sp>
      <p:sp>
        <p:nvSpPr>
          <p:cNvPr id="194"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A importância da intervenção para a comunidade se conseguiu através das campanhas de saúde, dirigidas aos usuários hipertensos e diabéticos, onde conseguimos conscientizar a comunidade sobre a importância de um estilo de vida saudável (realização de atividades físicas, alimentação saudável, orientação sobre tabagismo) e adesão ao tratamento médico.</a:t>
            </a:r>
            <a:endParaRPr/>
          </a:p>
          <a:p>
            <a:pPr>
              <a:lnSpc>
                <a:spcPct val="100000"/>
              </a:lnSpc>
              <a:buSzPct val="25000"/>
              <a:buFont typeface="StarSymbol"/>
              <a:buChar char="l"/>
            </a:pPr>
            <a:r>
              <a:rPr lang="en-US" sz="2400" strike="noStrike">
                <a:solidFill>
                  <a:srgbClr val="000000"/>
                </a:solidFill>
                <a:latin typeface="Arial"/>
                <a:ea typeface="Droid Sans Fallback"/>
              </a:rPr>
              <a:t>Atualmente me sinto satisfeita de afirmar que as atividades elaboradas durante a intervenção foram incorporadas á rotina do serviço que oferecem a UBS  á seus usuários.</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Arial"/>
                <a:ea typeface="DejaVu Sans"/>
              </a:rPr>
              <a:t>DISCUSSÃO</a:t>
            </a:r>
            <a:endParaRPr/>
          </a:p>
        </p:txBody>
      </p:sp>
      <p:sp>
        <p:nvSpPr>
          <p:cNvPr id="196"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As coisas que eu faria de diferente seriam procurar incorporar as atividades da intervenção em toda a unidade de saúde, a parte da minha equipe, pois em algumas reuniões com representantes da comunidade local, percebi certa insatisfação quanto ao serviço, pois o mesmo não estava sendo implantado na outra equipe, o que implicava que o serviço estava agradando ao público e eles buscavam mais.</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2800" strike="noStrike">
                <a:solidFill>
                  <a:srgbClr val="0084d1"/>
                </a:solidFill>
                <a:latin typeface="Arial"/>
                <a:ea typeface="DejaVu Sans"/>
              </a:rPr>
              <a:t>REFLEXÃO CRÍTICA SOBRE MEU PROCESSO PESSOAL DE APRENDIZAGEM</a:t>
            </a:r>
            <a:endParaRPr/>
          </a:p>
        </p:txBody>
      </p:sp>
      <p:sp>
        <p:nvSpPr>
          <p:cNvPr id="198"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50505"/>
                </a:solidFill>
                <a:latin typeface="Arial"/>
                <a:ea typeface="Droid Sans Fallback"/>
              </a:rPr>
              <a:t>Fazendo uma reflexão sobre as minhas expectativas iniciais em relação ao desenvolvimento do meu trabalho na Atenção Básica, ao princípio do curso, eram pouco otimistas, já que não sabia como ia desenvolver o trabalho, pois faltavam recursos e a Unidade de Saúde apresentava problemas na infraestrutura.</a:t>
            </a:r>
            <a:endParaRPr/>
          </a:p>
          <a:p>
            <a:pPr>
              <a:lnSpc>
                <a:spcPct val="100000"/>
              </a:lnSpc>
              <a:buSzPct val="25000"/>
              <a:buFont typeface="StarSymbol"/>
              <a:buChar char="l"/>
            </a:pPr>
            <a:r>
              <a:rPr lang="en-US" sz="2400" strike="noStrike">
                <a:solidFill>
                  <a:srgbClr val="050505"/>
                </a:solidFill>
                <a:latin typeface="Arial"/>
                <a:ea typeface="Droid Sans Fallback"/>
              </a:rPr>
              <a:t>Apesar destas dificuldades, conseguimos alcançar a maioria dos objetivos, superando, assim, as minhas expectativas.</a:t>
            </a: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2800" strike="noStrike">
                <a:solidFill>
                  <a:srgbClr val="0084d1"/>
                </a:solidFill>
                <a:latin typeface="Arial"/>
                <a:ea typeface="DejaVu Sans"/>
              </a:rPr>
              <a:t>REFLEXÃO CRÍTICA SOBRE MEU PROCESSO PESSOAL DE APRENDIZAGEM</a:t>
            </a:r>
            <a:endParaRPr/>
          </a:p>
        </p:txBody>
      </p:sp>
      <p:sp>
        <p:nvSpPr>
          <p:cNvPr id="200" name="CustomShape 2"/>
          <p:cNvSpPr/>
          <p:nvPr/>
        </p:nvSpPr>
        <p:spPr>
          <a:xfrm>
            <a:off x="1638720" y="183312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200" strike="noStrike">
                <a:solidFill>
                  <a:srgbClr val="050505"/>
                </a:solidFill>
                <a:latin typeface="Arial"/>
                <a:ea typeface="Droid Sans Fallback"/>
              </a:rPr>
              <a:t>Posso dizer, que me sinto orgulhosa e satisfeita com o trabalho realizado pela minha equipe e do grande apoio por parte da gestão e que as dificuldades encontradas ao princípio não foram obstáculos para o projeto em execução por meio da intervenção.</a:t>
            </a:r>
            <a:endParaRPr/>
          </a:p>
          <a:p>
            <a:pPr>
              <a:lnSpc>
                <a:spcPct val="100000"/>
              </a:lnSpc>
              <a:buSzPct val="25000"/>
              <a:buFont typeface="StarSymbol"/>
              <a:buChar char="l"/>
            </a:pPr>
            <a:r>
              <a:rPr lang="en-US" sz="2200" strike="noStrike">
                <a:solidFill>
                  <a:srgbClr val="050505"/>
                </a:solidFill>
                <a:latin typeface="Arial"/>
                <a:ea typeface="Droid Sans Fallback"/>
              </a:rPr>
              <a:t>Aprendi que dá o melhor de si, ser persistente e ter uma boa relação em equipe foi fundamental para alcançar bons resultados. Tem uma frase que me serviu de inspiração quando tive momentos de dificuldades, pois ao querer planejar tudo de uma vez, não via que se eu corrigisse os pequenos erros que iam aparecendo, o todo se resolveria sem desespero. A frase é: “Dê o primeiro passo na fé, você não precisa ver a escada inteira, apenas dê o primeiro passo” (Marthin Luther King Jr).</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2800" strike="noStrike">
                <a:solidFill>
                  <a:srgbClr val="0084d1"/>
                </a:solidFill>
                <a:latin typeface="Arial"/>
                <a:ea typeface="DejaVu Sans"/>
              </a:rPr>
              <a:t>REFLEXÃO CRÍTICA SOBRE MEU PROCESSO PESSOAL DE APRENDIZAGEM</a:t>
            </a:r>
            <a:endParaRPr/>
          </a:p>
        </p:txBody>
      </p:sp>
      <p:sp>
        <p:nvSpPr>
          <p:cNvPr id="202"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50505"/>
                </a:solidFill>
                <a:latin typeface="Arial"/>
                <a:ea typeface="Droid Sans Fallback"/>
              </a:rPr>
              <a:t>Quanto ao significado do curso para mim, em relação a minha prática profissional, posso dizer que foi positivo, pois me fez crescer como profissional e também como pessoa, assim como aprendi a trabalhar melhor em equipe e a ter mais disciplina.</a:t>
            </a:r>
            <a:endParaRPr/>
          </a:p>
          <a:p>
            <a:pPr>
              <a:lnSpc>
                <a:spcPct val="100000"/>
              </a:lnSpc>
              <a:buSzPct val="25000"/>
              <a:buFont typeface="StarSymbol"/>
              <a:buChar char="l"/>
            </a:pPr>
            <a:r>
              <a:rPr lang="en-US" sz="2400" strike="noStrike">
                <a:solidFill>
                  <a:srgbClr val="050505"/>
                </a:solidFill>
                <a:latin typeface="Arial"/>
                <a:ea typeface="Droid Sans Fallback"/>
              </a:rPr>
              <a:t>Outra coisa, que considero um grande pilar na atenção primária é a importância da medicina preventiva na prática clínica diária, pois com a intervenção percebi a importância de todos os objetivos e metas alcançadas na prevenção de comorbidades.</a:t>
            </a:r>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2800" strike="noStrike">
                <a:solidFill>
                  <a:srgbClr val="0084d1"/>
                </a:solidFill>
                <a:latin typeface="Arial"/>
                <a:ea typeface="DejaVu Sans"/>
              </a:rPr>
              <a:t>REFLEXÃO CRÍTICA SOBRE MEU PROCESSO PESSOAL DE APRENDIZAGEM</a:t>
            </a:r>
            <a:endParaRPr/>
          </a:p>
        </p:txBody>
      </p:sp>
      <p:sp>
        <p:nvSpPr>
          <p:cNvPr id="204"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50505"/>
                </a:solidFill>
                <a:latin typeface="Arial"/>
                <a:ea typeface="Droid Sans Fallback"/>
              </a:rPr>
              <a:t>Sobre os aprendizados mais relevantes decorrentes do curso, penso que foram os seguintes:</a:t>
            </a:r>
            <a:endParaRPr/>
          </a:p>
          <a:p>
            <a:pPr>
              <a:lnSpc>
                <a:spcPct val="100000"/>
              </a:lnSpc>
              <a:buSzPct val="25000"/>
              <a:buFont typeface="StarSymbol"/>
              <a:buChar char="l"/>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a) A grande importância da capacitação dos profissionais de saúde da UBS para realizar de forma correta o protocolo de hiperdia.</a:t>
            </a:r>
            <a:endParaRPr/>
          </a:p>
          <a:p>
            <a:pPr>
              <a:lnSpc>
                <a:spcPct val="100000"/>
              </a:lnSpc>
              <a:buSzPct val="25000"/>
              <a:buFont typeface="StarSymbol"/>
              <a:buChar char="l"/>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b) Iniciar o protocolo do Ministério de Saúde na atenção aos hipertensos e aos diabéticos.</a:t>
            </a:r>
            <a:endParaRPr/>
          </a:p>
          <a:p>
            <a:pPr>
              <a:lnSpc>
                <a:spcPct val="100000"/>
              </a:lnSpc>
              <a:buSzPct val="25000"/>
              <a:buFont typeface="StarSymbol"/>
              <a:buChar char="l"/>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c) Melhoria da qualidade no atendimento clínico dos usuários hipertensos e diabéticos.</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5" name="Picture" descr=""/>
          <p:cNvPicPr/>
          <p:nvPr/>
        </p:nvPicPr>
        <p:blipFill>
          <a:blip r:embed="rId1"/>
          <a:stretch/>
        </p:blipFill>
        <p:spPr>
          <a:xfrm>
            <a:off x="2160360" y="1620000"/>
            <a:ext cx="5757120" cy="4317120"/>
          </a:xfrm>
          <a:prstGeom prst="rect">
            <a:avLst/>
          </a:prstGeom>
          <a:ln w="9360">
            <a:noFill/>
          </a:ln>
        </p:spPr>
      </p:pic>
      <p:pic>
        <p:nvPicPr>
          <p:cNvPr id="206" name="Picture 1" descr=""/>
          <p:cNvPicPr/>
          <p:nvPr/>
        </p:nvPicPr>
        <p:blipFill>
          <a:blip r:embed="rId2"/>
          <a:stretch/>
        </p:blipFill>
        <p:spPr>
          <a:xfrm>
            <a:off x="864000" y="6156720"/>
            <a:ext cx="8274240" cy="587520"/>
          </a:xfrm>
          <a:prstGeom prst="rect">
            <a:avLst/>
          </a:prstGeom>
          <a:ln w="9360">
            <a:noFill/>
          </a:ln>
        </p:spPr>
      </p:pic>
      <p:sp>
        <p:nvSpPr>
          <p:cNvPr id="207" name="CustomShape 1"/>
          <p:cNvSpPr/>
          <p:nvPr/>
        </p:nvSpPr>
        <p:spPr>
          <a:xfrm>
            <a:off x="3393000" y="971640"/>
            <a:ext cx="3215880" cy="3621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Arial Black"/>
                <a:ea typeface="DejaVu Sans"/>
              </a:rPr>
              <a:t>ESF Pompéia, Natal / RN</a:t>
            </a:r>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000" strike="noStrike">
                <a:solidFill>
                  <a:srgbClr val="0084d1"/>
                </a:solidFill>
                <a:latin typeface="Times New Roman"/>
                <a:ea typeface="DejaVu Sans"/>
              </a:rPr>
              <a:t>CARACTERIZAÇÃO DA ESF POMPÉIA</a:t>
            </a:r>
            <a:endParaRPr/>
          </a:p>
        </p:txBody>
      </p:sp>
      <p:sp>
        <p:nvSpPr>
          <p:cNvPr id="120"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50505"/>
                </a:solidFill>
                <a:latin typeface="Arial"/>
                <a:ea typeface="Droid Sans Fallback"/>
              </a:rPr>
              <a:t>Além dos profissionais da ESF, a unidade dispõe de: um diretor, um administrador, um auxiliar de farmácia, dois arquivistas, seis vigias, dois auxiliares de serviço geral (ASG) e um digitador em estágio, totalizando 39 profissionais.</a:t>
            </a:r>
            <a:endParaRPr/>
          </a:p>
          <a:p>
            <a:pPr>
              <a:lnSpc>
                <a:spcPct val="100000"/>
              </a:lnSpc>
            </a:pPr>
            <a:endParaRPr/>
          </a:p>
          <a:p>
            <a:pPr>
              <a:lnSpc>
                <a:spcPct val="100000"/>
              </a:lnSpc>
              <a:buSzPct val="25000"/>
              <a:buFont typeface="StarSymbol"/>
              <a:buChar char="l"/>
            </a:pPr>
            <a:r>
              <a:rPr lang="en-US" sz="2400" strike="noStrike">
                <a:solidFill>
                  <a:srgbClr val="050505"/>
                </a:solidFill>
                <a:latin typeface="Arial"/>
                <a:ea typeface="Droid Sans Fallback"/>
              </a:rPr>
              <a:t>Os serviços que oferece a minha unidade são Consultas médicas, Preventivo, Controle de natalidade, Vacina, Curativo, Preparo de usuários e material, Acolhimento, Administração de medicamento injetável, Teste do pezinho, Teste de PPD e Dispensação de medicamentos.</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8" name="Picture" descr=""/>
          <p:cNvPicPr/>
          <p:nvPr/>
        </p:nvPicPr>
        <p:blipFill>
          <a:blip r:embed="rId1"/>
          <a:stretch/>
        </p:blipFill>
        <p:spPr>
          <a:xfrm>
            <a:off x="2160360" y="1620000"/>
            <a:ext cx="5757120" cy="4317120"/>
          </a:xfrm>
          <a:prstGeom prst="rect">
            <a:avLst/>
          </a:prstGeom>
          <a:ln w="9360">
            <a:noFill/>
          </a:ln>
        </p:spPr>
      </p:pic>
      <p:pic>
        <p:nvPicPr>
          <p:cNvPr id="209" name="Picture 1" descr=""/>
          <p:cNvPicPr/>
          <p:nvPr/>
        </p:nvPicPr>
        <p:blipFill>
          <a:blip r:embed="rId2"/>
          <a:stretch/>
        </p:blipFill>
        <p:spPr>
          <a:xfrm>
            <a:off x="864000" y="6156720"/>
            <a:ext cx="8274240" cy="587520"/>
          </a:xfrm>
          <a:prstGeom prst="rect">
            <a:avLst/>
          </a:prstGeom>
          <a:ln w="9360">
            <a:noFill/>
          </a:ln>
        </p:spPr>
      </p:pic>
      <p:sp>
        <p:nvSpPr>
          <p:cNvPr id="210" name="CustomShape 1"/>
          <p:cNvSpPr/>
          <p:nvPr/>
        </p:nvSpPr>
        <p:spPr>
          <a:xfrm>
            <a:off x="3760920" y="899640"/>
            <a:ext cx="3215880" cy="3621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Arial Black"/>
                <a:ea typeface="DejaVu Sans"/>
              </a:rPr>
              <a:t>ESF Pompéia, Natal / RN</a:t>
            </a: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00000"/>
              </a:lnSpc>
            </a:pPr>
            <a:r>
              <a:rPr lang="en-US" sz="4000" strike="noStrike">
                <a:solidFill>
                  <a:srgbClr val="0084d1"/>
                </a:solidFill>
                <a:latin typeface="Arial"/>
                <a:ea typeface="DejaVu Sans"/>
              </a:rPr>
              <a:t>ROTEIRO DA APRESENTAÇÃO</a:t>
            </a:r>
            <a:endParaRPr/>
          </a:p>
        </p:txBody>
      </p:sp>
      <p:sp>
        <p:nvSpPr>
          <p:cNvPr id="122"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Introdução</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Objetivo geral</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Metodologia</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Objetivos (metas e resultado para cada meta)</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Discussão</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 Reflexão crítica sobre meu processo pessoal de</a:t>
            </a:r>
            <a:endParaRPr/>
          </a:p>
          <a:p>
            <a:pPr>
              <a:lnSpc>
                <a:spcPct val="150000"/>
              </a:lnSpc>
            </a:pPr>
            <a:r>
              <a:rPr lang="en-US" sz="2400" strike="noStrike">
                <a:solidFill>
                  <a:srgbClr val="050505"/>
                </a:solidFill>
                <a:latin typeface="Arial"/>
                <a:ea typeface="Droid Sans Fallback"/>
              </a:rPr>
              <a:t>        </a:t>
            </a:r>
            <a:r>
              <a:rPr lang="en-US" sz="2400" strike="noStrike">
                <a:solidFill>
                  <a:srgbClr val="050505"/>
                </a:solidFill>
                <a:latin typeface="Arial"/>
                <a:ea typeface="Droid Sans Fallback"/>
              </a:rPr>
              <a:t>aprendizagem e implementação da intervenção</a:t>
            </a:r>
            <a:endParaRPr/>
          </a:p>
        </p:txBody>
      </p:sp>
      <p:pic>
        <p:nvPicPr>
          <p:cNvPr id="123" name="Picture 1" descr=""/>
          <p:cNvPicPr/>
          <p:nvPr/>
        </p:nvPicPr>
        <p:blipFill>
          <a:blip r:embed="rId1"/>
          <a:stretch/>
        </p:blipFill>
        <p:spPr>
          <a:xfrm>
            <a:off x="864000" y="6156720"/>
            <a:ext cx="8274240" cy="587520"/>
          </a:xfrm>
          <a:prstGeom prst="rect">
            <a:avLst/>
          </a:prstGeom>
          <a:ln w="9360">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INTRODUÇÃO</a:t>
            </a:r>
            <a:endParaRPr/>
          </a:p>
        </p:txBody>
      </p:sp>
      <p:sp>
        <p:nvSpPr>
          <p:cNvPr id="125"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2400" strike="noStrike">
                <a:solidFill>
                  <a:srgbClr val="000000"/>
                </a:solidFill>
                <a:latin typeface="Arial"/>
                <a:ea typeface="Droid Sans Fallback"/>
              </a:rPr>
              <a:t>A hipertensão arterial sistêmica (HAS) é uma condição clínica multifatorial caracterizada por níveis elevados e sustentados de pressão arterial – PA (PA ≥140 x 90mmHg). Associa-se, frequentemente, às alterações funcionais e/ou estruturais dos órgãos-alvo (coração, encéfalo, rins e vasos sanguíneos) e às alterações metabólicas, com aumento do risco de eventos cardiovasculares fatais e não fatais (SOCIEDADE BRASILEIRA DE CARDIOLOGIA, 2010)</a:t>
            </a:r>
            <a:endParaRPr/>
          </a:p>
          <a:p>
            <a:pPr>
              <a:lnSpc>
                <a:spcPct val="100000"/>
              </a:lnSpc>
            </a:pP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INTRODUÇÃO</a:t>
            </a:r>
            <a:endParaRPr/>
          </a:p>
        </p:txBody>
      </p:sp>
      <p:sp>
        <p:nvSpPr>
          <p:cNvPr id="127"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pPr>
            <a:endParaRPr/>
          </a:p>
          <a:p>
            <a:pPr>
              <a:lnSpc>
                <a:spcPct val="100000"/>
              </a:lnSpc>
              <a:buSzPct val="25000"/>
              <a:buFont typeface="StarSymbol"/>
              <a:buChar char="l"/>
            </a:pPr>
            <a:r>
              <a:rPr lang="en-US" sz="2400" strike="noStrike">
                <a:solidFill>
                  <a:srgbClr val="000000"/>
                </a:solidFill>
                <a:latin typeface="Arial"/>
                <a:ea typeface="Droid Sans Fallback"/>
              </a:rPr>
              <a:t>A Diabetes Mellitus é uma doença crônica de grande prevalência mundial, caracterizada como um distúrbio metabólico que eleva a taxa de açúcar na corrente sanguínea(hiperglicemia).</a:t>
            </a:r>
            <a:endParaRPr/>
          </a:p>
          <a:p>
            <a:pPr>
              <a:lnSpc>
                <a:spcPct val="100000"/>
              </a:lnSpc>
              <a:buSzPct val="25000"/>
              <a:buFont typeface="StarSymbol"/>
              <a:buChar char="l"/>
            </a:pPr>
            <a:r>
              <a:rPr lang="en-US" sz="2400" strike="noStrike">
                <a:solidFill>
                  <a:srgbClr val="000000"/>
                </a:solidFill>
                <a:latin typeface="Arial"/>
                <a:ea typeface="Droid Sans Fallback"/>
              </a:rPr>
              <a:t>Atualmente, os maus hábitos alimentares, o  sedentarismo e a hereditariedade, representam alguns fatores de risco para o desenvolvimento da doença. </a:t>
            </a:r>
            <a:endParaRPr/>
          </a:p>
          <a:p>
            <a:pPr>
              <a:lnSpc>
                <a:spcPct val="100000"/>
              </a:lnSpc>
              <a:buSzPct val="25000"/>
              <a:buFont typeface="StarSymbol"/>
              <a:buChar char="l"/>
            </a:pPr>
            <a:r>
              <a:rPr lang="en-US" sz="2400" strike="noStrike">
                <a:solidFill>
                  <a:srgbClr val="000000"/>
                </a:solidFill>
                <a:latin typeface="Arial"/>
                <a:ea typeface="Droid Sans Fallback"/>
              </a:rPr>
              <a:t>(Revista de Epidemiologia e Controle de Infeção, Santa Maria, v.2, n.4, p. 141-143, Jun. 2012.)</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1620000" y="288000"/>
            <a:ext cx="8097120" cy="1245240"/>
          </a:xfrm>
          <a:prstGeom prst="rect">
            <a:avLst/>
          </a:prstGeom>
          <a:noFill/>
          <a:ln>
            <a:noFill/>
          </a:ln>
        </p:spPr>
        <p:style>
          <a:lnRef idx="0"/>
          <a:fillRef idx="0"/>
          <a:effectRef idx="0"/>
          <a:fontRef idx="minor"/>
        </p:style>
        <p:txBody>
          <a:bodyPr lIns="0" rIns="0" tIns="0" bIns="0" anchor="ctr"/>
          <a:p>
            <a:pPr>
              <a:lnSpc>
                <a:spcPct val="150000"/>
              </a:lnSpc>
            </a:pPr>
            <a:r>
              <a:rPr lang="en-US" sz="4400" strike="noStrike">
                <a:solidFill>
                  <a:srgbClr val="0084d1"/>
                </a:solidFill>
                <a:latin typeface="Times New Roman"/>
                <a:ea typeface="DejaVu Sans"/>
              </a:rPr>
              <a:t>INTRODUÇÃO</a:t>
            </a:r>
            <a:endParaRPr/>
          </a:p>
        </p:txBody>
      </p:sp>
      <p:sp>
        <p:nvSpPr>
          <p:cNvPr id="129" name="CustomShape 2"/>
          <p:cNvSpPr/>
          <p:nvPr/>
        </p:nvSpPr>
        <p:spPr>
          <a:xfrm>
            <a:off x="1620000" y="1823760"/>
            <a:ext cx="8097120" cy="4381560"/>
          </a:xfrm>
          <a:prstGeom prst="rect">
            <a:avLst/>
          </a:prstGeom>
          <a:noFill/>
          <a:ln>
            <a:noFill/>
          </a:ln>
        </p:spPr>
        <p:style>
          <a:lnRef idx="0"/>
          <a:fillRef idx="0"/>
          <a:effectRef idx="0"/>
          <a:fontRef idx="minor"/>
        </p:style>
        <p:txBody>
          <a:bodyPr lIns="0" rIns="0" tIns="0" bIns="0"/>
          <a:p>
            <a:pPr>
              <a:lnSpc>
                <a:spcPct val="100000"/>
              </a:lnSpc>
              <a:buSzPct val="25000"/>
              <a:buFont typeface="StarSymbol"/>
              <a:buChar char="l"/>
            </a:pPr>
            <a:r>
              <a:rPr lang="en-US" sz="2400" strike="noStrike">
                <a:solidFill>
                  <a:srgbClr val="000000"/>
                </a:solidFill>
                <a:latin typeface="Arial"/>
                <a:ea typeface="Droid Sans Fallback"/>
              </a:rPr>
              <a:t>A importância da ação programática pelo qual eu escolhi esta intervenção é  porque  estas patologias são os grandes pilares da atenção primária, caracterizadas por uma alta prevalência e baixas taxas de controle, sendo atualmente um grande problema de saúde pública no Brasil e no mundo.</a:t>
            </a:r>
            <a:endParaRPr/>
          </a:p>
          <a:p>
            <a:pPr>
              <a:lnSpc>
                <a:spcPct val="100000"/>
              </a:lnSpc>
              <a:buSzPct val="25000"/>
              <a:buFont typeface="StarSymbol"/>
              <a:buChar char="l"/>
            </a:pPr>
            <a:r>
              <a:rPr lang="en-US" sz="2400" strike="noStrike">
                <a:solidFill>
                  <a:srgbClr val="000000"/>
                </a:solidFill>
                <a:latin typeface="Arial"/>
                <a:ea typeface="Droid Sans Fallback"/>
              </a:rPr>
              <a:t>Também outro motivo pela minha escolha neste foco é porque acredito fortemente que melhorando a prevenção e monitoramento destes usuários ajudarei a melhorar os indicadores de morbimortalidade dos portadores destas doenças.</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504000" y="301320"/>
            <a:ext cx="9071280" cy="1261080"/>
          </a:xfrm>
          <a:prstGeom prst="rect">
            <a:avLst/>
          </a:prstGeom>
          <a:noFill/>
          <a:ln>
            <a:noFill/>
          </a:ln>
        </p:spPr>
        <p:style>
          <a:lnRef idx="0"/>
          <a:fillRef idx="0"/>
          <a:effectRef idx="0"/>
          <a:fontRef idx="minor"/>
        </p:style>
        <p:txBody>
          <a:bodyPr lIns="0" rIns="0" tIns="0" bIns="0" anchor="ctr"/>
          <a:p>
            <a:pPr algn="ctr">
              <a:lnSpc>
                <a:spcPct val="100000"/>
              </a:lnSpc>
            </a:pPr>
            <a:r>
              <a:rPr lang="en-US" sz="4000" strike="noStrike">
                <a:solidFill>
                  <a:srgbClr val="0084d1"/>
                </a:solidFill>
                <a:latin typeface="Arial"/>
                <a:ea typeface="Microsoft YaHei"/>
              </a:rPr>
              <a:t>DADOS ANTES DA INTERVENÇÃO</a:t>
            </a:r>
            <a:endParaRPr/>
          </a:p>
        </p:txBody>
      </p:sp>
      <p:sp>
        <p:nvSpPr>
          <p:cNvPr id="131" name="CustomShape 2"/>
          <p:cNvSpPr/>
          <p:nvPr/>
        </p:nvSpPr>
        <p:spPr>
          <a:xfrm>
            <a:off x="504000" y="1768680"/>
            <a:ext cx="9071280" cy="4383360"/>
          </a:xfrm>
          <a:prstGeom prst="rect">
            <a:avLst/>
          </a:prstGeom>
          <a:noFill/>
          <a:ln>
            <a:noFill/>
          </a:ln>
        </p:spPr>
        <p:style>
          <a:lnRef idx="0"/>
          <a:fillRef idx="0"/>
          <a:effectRef idx="0"/>
          <a:fontRef idx="minor"/>
        </p:style>
        <p:txBody>
          <a:bodyPr lIns="0" rIns="0" tIns="0" bIns="0"/>
          <a:p>
            <a:pPr>
              <a:lnSpc>
                <a:spcPct val="100000"/>
              </a:lnSpc>
              <a:buSzPct val="45000"/>
              <a:buFont typeface="StarSymbol"/>
              <a:buChar char="l"/>
            </a:pPr>
            <a:r>
              <a:rPr lang="en-US" sz="2400" strike="noStrike">
                <a:solidFill>
                  <a:srgbClr val="000000"/>
                </a:solidFill>
                <a:latin typeface="Arial"/>
                <a:ea typeface="Microsoft YaHei"/>
              </a:rPr>
              <a:t>Antes da intervenção os agendamentos de hiperdia eram por livre procura, sem busca ativa, e com uma estimativa de cadastramento de 22% (219) para hipertensos e 17% (50) para diabéticos.</a:t>
            </a:r>
            <a:endParaRPr/>
          </a:p>
          <a:p>
            <a:pPr>
              <a:lnSpc>
                <a:spcPct val="100000"/>
              </a:lnSpc>
              <a:buSzPct val="45000"/>
              <a:buFont typeface="StarSymbol"/>
              <a:buChar char="l"/>
            </a:pPr>
            <a:r>
              <a:rPr lang="en-US" sz="2400" strike="noStrike">
                <a:solidFill>
                  <a:srgbClr val="000000"/>
                </a:solidFill>
                <a:latin typeface="Arial"/>
                <a:ea typeface="Microsoft YaHei"/>
              </a:rPr>
              <a:t>Os índices de qualidade respectivamente eram de 68% para exames complementares periódicos em dia e de 50% para avaliação de saúde bucal.</a:t>
            </a:r>
            <a:endParaRPr/>
          </a:p>
          <a:p>
            <a:pPr>
              <a:lnSpc>
                <a:spcPct val="100000"/>
              </a:lnSpc>
              <a:buSzPct val="45000"/>
              <a:buFont typeface="StarSymbol"/>
              <a:buChar char="l"/>
            </a:pPr>
            <a:r>
              <a:rPr lang="en-US" sz="2400" strike="noStrike">
                <a:solidFill>
                  <a:srgbClr val="000000"/>
                </a:solidFill>
                <a:latin typeface="Arial"/>
                <a:ea typeface="Microsoft YaHei"/>
              </a:rPr>
              <a:t>Também existia um alto índice de falta de adesão ao tratamento médico, e não se acostumava a realizar palestras preventivas para estes grupos de usuários.</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