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notesSlides/notesSlide13.xml" ContentType="application/vnd.openxmlformats-officedocument.presentationml.notesSlide+xml"/>
  <Override PartName="/ppt/charts/chart6.xml" ContentType="application/vnd.openxmlformats-officedocument.drawingml.chart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0"/>
  </p:notesMasterIdLst>
  <p:sldIdLst>
    <p:sldId id="256" r:id="rId2"/>
    <p:sldId id="267" r:id="rId3"/>
    <p:sldId id="258" r:id="rId4"/>
    <p:sldId id="270" r:id="rId5"/>
    <p:sldId id="271" r:id="rId6"/>
    <p:sldId id="272" r:id="rId7"/>
    <p:sldId id="262" r:id="rId8"/>
    <p:sldId id="273" r:id="rId9"/>
    <p:sldId id="274" r:id="rId10"/>
    <p:sldId id="275" r:id="rId11"/>
    <p:sldId id="276" r:id="rId12"/>
    <p:sldId id="279" r:id="rId13"/>
    <p:sldId id="280" r:id="rId14"/>
    <p:sldId id="281" r:id="rId15"/>
    <p:sldId id="299" r:id="rId16"/>
    <p:sldId id="304" r:id="rId17"/>
    <p:sldId id="305" r:id="rId18"/>
    <p:sldId id="264" r:id="rId19"/>
  </p:sldIdLst>
  <p:sldSz cx="9144000" cy="5143500" type="screen16x9"/>
  <p:notesSz cx="6858000" cy="9144000"/>
  <p:defaultTextStyle>
    <a:lvl1pPr marL="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pt-BR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0" autoAdjust="0"/>
    <p:restoredTop sz="87621" autoAdjust="0"/>
  </p:normalViewPr>
  <p:slideViewPr>
    <p:cSldViewPr>
      <p:cViewPr>
        <p:scale>
          <a:sx n="67" d="100"/>
          <a:sy n="67" d="100"/>
        </p:scale>
        <p:origin x="-1368" y="-3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rdano%20Bruno\Downloads\UNASUS\Coleta%20de%20dados%20Pr&#233;-Natal%20%20(Final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rdano%20Bruno\Downloads\UNASUS\Coleta%20de%20dados%20Pr&#233;-Natal%20%20(Final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rdano%20Bruno\Downloads\UNASUS\Coleta%20de%20dados%20Pr&#233;-Natal%20%20(Final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rdano%20Bruno\Downloads\UNASUS\Coleta%20de%20dados%20Pr&#233;-Natal%20%20(Final)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rdano%20Bruno\Downloads\UNASUS\Coleta%20de%20dados%20Pr&#233;-Natal%20%20(Final)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rdano%20Bruno\Downloads\UNASUS\Coleta%20de%20dados%20Pr&#233;-Natal%20%20(Final)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ordano%20Bruno\Downloads\UNASUS\Coleta%20de%20dados%20Pr&#233;-Natal%20%20(Final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 e Puerpério.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0.47619047619047616</c:v>
                </c:pt>
                <c:pt idx="1">
                  <c:v>0.7142857142857143</c:v>
                </c:pt>
                <c:pt idx="2">
                  <c:v>0.76190476190476186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864576"/>
        <c:axId val="37866112"/>
      </c:barChart>
      <c:catAx>
        <c:axId val="37864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7866112"/>
        <c:crosses val="autoZero"/>
        <c:auto val="1"/>
        <c:lblAlgn val="ctr"/>
        <c:lblOffset val="100"/>
        <c:noMultiLvlLbl val="0"/>
      </c:catAx>
      <c:valAx>
        <c:axId val="37866112"/>
        <c:scaling>
          <c:orientation val="minMax"/>
          <c:max val="1"/>
          <c:min val="0.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7864576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captadas no primeiro trimestre de gestação.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cat>
            <c:strRef>
              <c:f>Indicadores!$D$10:$G$10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Indicadores!$D$11:$G$11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168064"/>
        <c:axId val="36169984"/>
      </c:barChart>
      <c:catAx>
        <c:axId val="36168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6169984"/>
        <c:crosses val="autoZero"/>
        <c:auto val="1"/>
        <c:lblAlgn val="ctr"/>
        <c:lblOffset val="100"/>
        <c:noMultiLvlLbl val="0"/>
      </c:catAx>
      <c:valAx>
        <c:axId val="36169984"/>
        <c:scaling>
          <c:orientation val="minMax"/>
          <c:max val="1"/>
          <c:min val="0.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6168064"/>
        <c:crosses val="autoZero"/>
        <c:crossBetween val="between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primeira consulta odontológica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Indicadores!$D$17:$G$17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958336"/>
        <c:axId val="34961280"/>
      </c:barChart>
      <c:catAx>
        <c:axId val="34958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4961280"/>
        <c:crosses val="autoZero"/>
        <c:auto val="1"/>
        <c:lblAlgn val="ctr"/>
        <c:lblOffset val="100"/>
        <c:noMultiLvlLbl val="0"/>
      </c:catAx>
      <c:valAx>
        <c:axId val="34961280"/>
        <c:scaling>
          <c:orientation val="minMax"/>
          <c:max val="1"/>
          <c:min val="0.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4958336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Indicadores!$C$22</c:f>
              <c:strCache>
                <c:ptCount val="1"/>
                <c:pt idx="0">
                  <c:v>Proporção de gestantes de alto risco com primeira consulta odontológica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Indicadores!$D$21:$G$21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Indicadores!$D$22:$G$22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960128"/>
        <c:axId val="34973568"/>
      </c:barChart>
      <c:catAx>
        <c:axId val="34960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4973568"/>
        <c:crosses val="autoZero"/>
        <c:auto val="1"/>
        <c:lblAlgn val="ctr"/>
        <c:lblOffset val="100"/>
        <c:noMultiLvlLbl val="0"/>
      </c:catAx>
      <c:valAx>
        <c:axId val="34973568"/>
        <c:scaling>
          <c:orientation val="minMax"/>
          <c:max val="1"/>
          <c:min val="0.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4960128"/>
        <c:crosses val="autoZero"/>
        <c:crossBetween val="between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Indicadores!$C$38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Indicadores!$D$37:$G$37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Indicadores!$D$38:$G$38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175872"/>
        <c:axId val="36177408"/>
      </c:barChart>
      <c:catAx>
        <c:axId val="36175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6177408"/>
        <c:crosses val="autoZero"/>
        <c:auto val="1"/>
        <c:lblAlgn val="ctr"/>
        <c:lblOffset val="100"/>
        <c:noMultiLvlLbl val="0"/>
      </c:catAx>
      <c:valAx>
        <c:axId val="36177408"/>
        <c:scaling>
          <c:orientation val="minMax"/>
          <c:max val="1"/>
          <c:min val="0.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6175872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Indicadores!$C$38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Indicadores!$D$37:$G$37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Indicadores!$D$38:$G$38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648448"/>
        <c:axId val="39641856"/>
      </c:barChart>
      <c:catAx>
        <c:axId val="38648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9641856"/>
        <c:crosses val="autoZero"/>
        <c:auto val="1"/>
        <c:lblAlgn val="ctr"/>
        <c:lblOffset val="100"/>
        <c:noMultiLvlLbl val="0"/>
      </c:catAx>
      <c:valAx>
        <c:axId val="39641856"/>
        <c:scaling>
          <c:orientation val="minMax"/>
          <c:max val="1"/>
          <c:min val="0.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8648448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Indicadores!$C$38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Indicadores!$D$37:$G$37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Indicadores!$D$38:$G$38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643968"/>
        <c:axId val="81810560"/>
      </c:barChart>
      <c:catAx>
        <c:axId val="80643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1810560"/>
        <c:crosses val="autoZero"/>
        <c:auto val="1"/>
        <c:lblAlgn val="ctr"/>
        <c:lblOffset val="100"/>
        <c:noMultiLvlLbl val="0"/>
      </c:catAx>
      <c:valAx>
        <c:axId val="81810560"/>
        <c:scaling>
          <c:orientation val="minMax"/>
          <c:max val="1"/>
          <c:min val="0.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80643968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pt-BR" sz="1200"/>
            </a:lvl1pPr>
            <a:extLst/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pt-BR" sz="1200"/>
            </a:lvl1pPr>
            <a:extLst/>
          </a:lstStyle>
          <a:p>
            <a:fld id="{A8ADFD5B-A66C-449C-B6E8-FB716D07777D}" type="datetimeFigureOut">
              <a:pPr/>
              <a:t>6/30/2006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pt-BR" sz="1200"/>
            </a:lvl1pPr>
            <a:extLst/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pt-BR" sz="1200"/>
            </a:lvl1pPr>
            <a:extLst/>
          </a:lstStyle>
          <a:p>
            <a:fld id="{CA5D3BF3-D352-46FC-8343-31F56E6730EA}" type="slidenum"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6221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 eaLnBrk="1" latinLnBrk="0" hangingPunct="1">
              <a:buNone/>
              <a:defRPr kumimoji="0" lang="pt-BR" sz="2800">
                <a:solidFill>
                  <a:srgbClr val="FFFFFF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pt-BR" smtClean="0"/>
              <a:t>Clique para editar o estilo do subtítulo mestre</a:t>
            </a:r>
            <a:endParaRPr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 eaLnBrk="1" latinLnBrk="0" hangingPunct="1">
              <a:defRPr kumimoji="0" lang="pt-BR"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kumimoji="0" lang="pt-BR">
                <a:solidFill>
                  <a:srgbClr val="FFFFFF"/>
                </a:solidFill>
              </a:rPr>
              <a:pPr algn="ctr"/>
              <a:t>01/03/2014</a:t>
            </a:fld>
            <a:endParaRPr kumimoji="0" lang="pt-BR" sz="200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 eaLnBrk="1" latinLnBrk="0" hangingPunct="1">
              <a:defRPr kumimoji="0" lang="pt-BR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pt-BR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 eaLnBrk="1" latinLnBrk="0" hangingPunct="1">
              <a:defRPr kumimoji="0" lang="pt-BR"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kumimoji="0" lang="pt-BR">
                <a:solidFill>
                  <a:schemeClr val="tx2"/>
                </a:solidFill>
              </a:rPr>
              <a:pPr/>
              <a:t>‹nº›</a:t>
            </a:fld>
            <a:endParaRPr kumimoji="0" lang="pt-BR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 eaLnBrk="1" latinLnBrk="0" hangingPunct="1">
              <a:defRPr kumimoji="0" lang="pt-BR" cap="all" baseline="0"/>
            </a:lvl1pPr>
            <a:extLst/>
          </a:lstStyle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pPr/>
              <a:t>6/30/2006</a:t>
            </a:fld>
            <a:endParaRPr kumimoji="0" lang="pt-BR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kumimoji="0" lang="pt-BR" sz="1400" b="1">
                <a:solidFill>
                  <a:srgbClr val="FFFFFF"/>
                </a:solidFill>
              </a:rPr>
              <a:pPr algn="ctr"/>
              <a:t>‹nº›</a:t>
            </a:fld>
            <a:endParaRPr kumimoji="0" lang="pt-BR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 eaLnBrk="1" latinLnBrk="0" hangingPunct="1">
              <a:buNone/>
              <a:defRPr kumimoji="0" lang="pt-BR" sz="28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pt-BR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pt-BR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pt-BR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pt-BR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 eaLnBrk="1" latinLnBrk="0" hangingPunct="1">
              <a:buNone/>
              <a:defRPr kumimoji="0" lang="pt-BR"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kumimoji="0" lang="pt-BR"/>
              <a:t>Clique para editar o título Mestre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pPr/>
              <a:t>6/30/2006</a:t>
            </a:fld>
            <a:endParaRPr kumimoji="0" lang="pt-B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 eaLnBrk="1" latinLnBrk="0" hangingPunct="1">
              <a:defRPr kumimoji="0" lang="pt-BR"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pt-BR" sz="2400" b="1">
                <a:solidFill>
                  <a:srgbClr val="FFFFFF"/>
                </a:solidFill>
              </a:rPr>
              <a:pPr algn="ctr"/>
              <a:t>‹nº›</a:t>
            </a:fld>
            <a:endParaRPr kumimoji="0" lang="pt-BR" sz="240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pPr/>
              <a:t>6/30/2006</a:t>
            </a:fld>
            <a:endParaRPr kumimoji="0"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pt-BR" sz="1400" b="1">
                <a:solidFill>
                  <a:srgbClr val="FFFFFF"/>
                </a:solidFill>
              </a:rPr>
              <a:pPr algn="ctr"/>
              <a:t>‹nº›</a:t>
            </a:fld>
            <a:endParaRPr kumimoji="0" lang="pt-B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 eaLnBrk="1" latinLnBrk="0" hangingPunct="1">
              <a:defRPr kumimoji="0" lang="pt-BR"/>
            </a:lvl1pPr>
            <a:extLst/>
          </a:lstStyle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pPr/>
              <a:t>6/30/2006</a:t>
            </a:fld>
            <a:endParaRPr kumimoji="0" lang="pt-B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pt-BR" sz="1400" b="1">
                <a:solidFill>
                  <a:srgbClr val="FFFFFF"/>
                </a:solidFill>
              </a:rPr>
              <a:pPr algn="ctr"/>
              <a:t>‹nº›</a:t>
            </a:fld>
            <a:endParaRPr kumimoji="0" lang="pt-B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pt-B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pt-BR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pt-BR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pPr/>
              <a:t>6/30/2006</a:t>
            </a:fld>
            <a:endParaRPr kumimoji="0"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pt-BR">
                <a:solidFill>
                  <a:srgbClr val="FFFFFF"/>
                </a:solidFill>
              </a:rPr>
              <a:pPr/>
              <a:t>‹nº›</a:t>
            </a:fld>
            <a:endParaRPr kumimoji="0" lang="pt-BR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pPr/>
              <a:t>6/30/2006</a:t>
            </a:fld>
            <a:endParaRPr kumimoji="0"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 eaLnBrk="1" latinLnBrk="0" hangingPunct="1">
              <a:defRPr kumimoji="0" lang="pt-BR"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kumimoji="0" lang="pt-BR">
                <a:solidFill>
                  <a:schemeClr val="tx2"/>
                </a:solidFill>
              </a:rPr>
              <a:pPr/>
              <a:t>‹nº›</a:t>
            </a:fld>
            <a:endParaRPr kumimoji="0" lang="pt-BR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 eaLnBrk="1" latinLnBrk="0" hangingPunct="1">
              <a:buNone/>
              <a:defRPr kumimoji="0" lang="pt-BR" sz="4200" b="0"/>
            </a:lvl1pPr>
            <a:extLst/>
          </a:lstStyle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pPr/>
              <a:t>6/30/2006</a:t>
            </a:fld>
            <a:endParaRPr kumimoji="0"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t-BR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pt-BR">
                <a:solidFill>
                  <a:srgbClr val="FFFFFF"/>
                </a:solidFill>
              </a:rPr>
              <a:pPr/>
              <a:t>‹nº›</a:t>
            </a:fld>
            <a:endParaRPr kumimoji="0" lang="pt-BR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eaLnBrk="1" latinLnBrk="0" hangingPunct="1">
              <a:spcAft>
                <a:spcPts val="1000"/>
              </a:spcAft>
              <a:buNone/>
              <a:defRPr kumimoji="0" lang="pt-BR" sz="1800"/>
            </a:lvl1pPr>
            <a:lvl2pPr eaLnBrk="1" latinLnBrk="0" hangingPunct="1">
              <a:buNone/>
              <a:defRPr kumimoji="0" lang="pt-BR" sz="1200"/>
            </a:lvl2pPr>
            <a:lvl3pPr eaLnBrk="1" latinLnBrk="0" hangingPunct="1">
              <a:buNone/>
              <a:defRPr kumimoji="0" lang="pt-BR" sz="1000"/>
            </a:lvl3pPr>
            <a:lvl4pPr eaLnBrk="1" latinLnBrk="0" hangingPunct="1">
              <a:buNone/>
              <a:defRPr kumimoji="0" lang="pt-BR" sz="900"/>
            </a:lvl4pPr>
            <a:lvl5pPr eaLnBrk="1" latinLnBrk="0" hangingPunct="1">
              <a:buNone/>
              <a:defRPr kumimoji="0" lang="pt-BR" sz="9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 eaLnBrk="1" latinLnBrk="0" hangingPunct="1">
              <a:buNone/>
              <a:defRPr kumimoji="0" lang="pt-BR"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pt-BR" sz="1700"/>
            </a:lvl1pPr>
            <a:lvl2pPr eaLnBrk="1" latinLnBrk="0" hangingPunct="1">
              <a:buFontTx/>
              <a:buNone/>
              <a:defRPr kumimoji="0" lang="pt-BR" sz="1200"/>
            </a:lvl2pPr>
            <a:lvl3pPr eaLnBrk="1" latinLnBrk="0" hangingPunct="1">
              <a:buFontTx/>
              <a:buNone/>
              <a:defRPr kumimoji="0" lang="pt-BR" sz="1000"/>
            </a:lvl3pPr>
            <a:lvl4pPr eaLnBrk="1" latinLnBrk="0" hangingPunct="1">
              <a:buFontTx/>
              <a:buNone/>
              <a:defRPr kumimoji="0" lang="pt-BR" sz="900"/>
            </a:lvl4pPr>
            <a:lvl5pPr eaLnBrk="1" latinLnBrk="0" hangingPunct="1">
              <a:buFontTx/>
              <a:buNone/>
              <a:defRPr kumimoji="0" lang="pt-BR" sz="9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 eaLnBrk="1" latinLnBrk="0" hangingPunct="1">
              <a:buNone/>
              <a:defRPr kumimoji="0" lang="pt-BR" sz="2800" b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r>
              <a:rPr lang="pt-BR" smtClean="0"/>
              <a:t>Clique para editar o título mestre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pPr/>
              <a:t>6/30/2006</a:t>
            </a:fld>
            <a:endParaRPr kumimoji="0" lang="pt-B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 eaLnBrk="1" latinLnBrk="0" hangingPunct="1">
              <a:defRPr kumimoji="0" lang="pt-BR" sz="2800"/>
            </a:lvl1pPr>
            <a:extLst/>
          </a:lstStyle>
          <a:p>
            <a:pPr algn="ctr"/>
            <a:fld id="{8F82E0A0-C266-4798-8C8F-B9F91E9DA37E}" type="slidenum">
              <a:rPr kumimoji="0" lang="pt-BR" sz="2800" b="1">
                <a:solidFill>
                  <a:srgbClr val="FFFFFF"/>
                </a:solidFill>
              </a:rPr>
              <a:pPr algn="ctr"/>
              <a:t>‹nº›</a:t>
            </a:fld>
            <a:endParaRPr kumimoji="0" lang="pt-BR" sz="280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kumimoji="0"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lang="pt-BR"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pPr/>
              <a:t>6/30/2006</a:t>
            </a:fld>
            <a:endParaRPr kumimoji="0" lang="pt-BR" sz="14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pt-BR"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pt-BR" sz="14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t-B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lang="pt-BR"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pt-BR" sz="1400" b="1">
                <a:solidFill>
                  <a:srgbClr val="FFFFFF"/>
                </a:solidFill>
              </a:rPr>
              <a:pPr algn="ctr"/>
              <a:t>‹nº›</a:t>
            </a:fld>
            <a:endParaRPr kumimoji="0" lang="pt-BR" sz="1400" b="1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pt-BR" smtClean="0"/>
              <a:t>Clique para editar o título mestre</a:t>
            </a:r>
            <a:endParaRPr kumimoji="0"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0" lang="pt-BR"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lang="pt-BR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pt-BR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lang="pt-BR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lang="pt-B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lang="pt-BR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lang="pt-BR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lang="pt-BR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lang="pt-BR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pt-BR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2627784" y="596139"/>
            <a:ext cx="6260976" cy="3284339"/>
          </a:xfrm>
        </p:spPr>
        <p:txBody>
          <a:bodyPr>
            <a:normAutofit fontScale="90000"/>
          </a:bodyPr>
          <a:lstStyle>
            <a:extLst/>
          </a:lstStyle>
          <a:p>
            <a:pPr algn="ctr"/>
            <a:r>
              <a:rPr lang="pt-BR" b="1" dirty="0">
                <a:latin typeface="Times New Roman" pitchFamily="18" charset="0"/>
                <a:cs typeface="Times New Roman" pitchFamily="18" charset="0"/>
              </a:rPr>
              <a:t>Pré-Natal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pt-BR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dirty="0">
                <a:latin typeface="Times New Roman" pitchFamily="18" charset="0"/>
                <a:cs typeface="Times New Roman" pitchFamily="18" charset="0"/>
              </a:rPr>
            </a:b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Qualificação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da assistência ao Pré-Natal e Puerpério na Estratégia de Saúde da Família II no Município de </a:t>
            </a:r>
            <a:r>
              <a:rPr lang="pt-BR" sz="2800" dirty="0" err="1">
                <a:latin typeface="Times New Roman" pitchFamily="18" charset="0"/>
                <a:cs typeface="Times New Roman" pitchFamily="18" charset="0"/>
              </a:rPr>
              <a:t>Florânia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/RN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800" dirty="0">
                <a:latin typeface="Times New Roman" pitchFamily="18" charset="0"/>
                <a:cs typeface="Times New Roman" pitchFamily="18" charset="0"/>
              </a:rPr>
            </a:b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81800" cy="514350"/>
          </a:xfrm>
        </p:spPr>
        <p:txBody>
          <a:bodyPr>
            <a:normAutofit fontScale="62500" lnSpcReduction="20000"/>
          </a:bodyPr>
          <a:lstStyle>
            <a:extLst/>
          </a:lstStyle>
          <a:p>
            <a:pPr algn="ctr"/>
            <a:r>
              <a:rPr lang="pt-BR" dirty="0" smtClean="0"/>
              <a:t>Especializando: Giordano Santos / Orientadora: Simone Damásio</a:t>
            </a:r>
            <a:endParaRPr lang="pt-BR" dirty="0"/>
          </a:p>
        </p:txBody>
      </p:sp>
      <p:sp>
        <p:nvSpPr>
          <p:cNvPr id="2" name="AutoShape 2" descr="http://s3.amazonaws.com/magoo/ABAAABHQwAK-1.png"/>
          <p:cNvSpPr>
            <a:spLocks noChangeAspect="1" noChangeArrowheads="1"/>
          </p:cNvSpPr>
          <p:nvPr/>
        </p:nvSpPr>
        <p:spPr bwMode="auto">
          <a:xfrm>
            <a:off x="63500" y="-136525"/>
            <a:ext cx="6858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Rectangle 4"/>
          <p:cNvSpPr txBox="1">
            <a:spLocks/>
          </p:cNvSpPr>
          <p:nvPr/>
        </p:nvSpPr>
        <p:spPr>
          <a:xfrm>
            <a:off x="0" y="4584844"/>
            <a:ext cx="2160240" cy="422131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lang="pt-BR" sz="2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lang="pt-BR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lang="pt-BR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lang="pt-B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lang="pt-B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lang="pt-B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lang="pt-B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lang="pt-B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lang="pt-B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pt-BR" dirty="0" smtClean="0"/>
              <a:t>UNASUS - UFPEL</a:t>
            </a:r>
            <a:endParaRPr lang="pt-BR" dirty="0"/>
          </a:p>
        </p:txBody>
      </p:sp>
      <p:pic>
        <p:nvPicPr>
          <p:cNvPr id="1026" name="Picture 2" descr="http://www.canalminassaude.com.br/workspace/uploads/noticias_eventos/gestante_1-4fa944ecd29a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27784" cy="4476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512" y="195486"/>
            <a:ext cx="8784976" cy="1005840"/>
          </a:xfrm>
        </p:spPr>
        <p:txBody>
          <a:bodyPr>
            <a:normAutofit fontScale="90000"/>
          </a:bodyPr>
          <a:lstStyle>
            <a:extLst/>
          </a:lstStyle>
          <a:p>
            <a:pPr lvl="0" algn="ctr"/>
            <a:r>
              <a:rPr lang="pt-BR" b="1" dirty="0" smtClean="0"/>
              <a:t>OBJETIVO: </a:t>
            </a:r>
            <a:br>
              <a:rPr lang="pt-BR" b="1" dirty="0" smtClean="0"/>
            </a:br>
            <a:r>
              <a:rPr lang="pt-BR" dirty="0" smtClean="0"/>
              <a:t>Ampliar </a:t>
            </a:r>
            <a:r>
              <a:rPr lang="pt-BR" dirty="0"/>
              <a:t>a cobertura do pré-natal.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13"/>
          </p:nvPr>
        </p:nvSpPr>
        <p:spPr>
          <a:xfrm>
            <a:off x="323528" y="1635646"/>
            <a:ext cx="3672408" cy="2880320"/>
          </a:xfrm>
        </p:spPr>
        <p:txBody>
          <a:bodyPr>
            <a:noAutofit/>
          </a:bodyPr>
          <a:lstStyle>
            <a:extLst/>
          </a:lstStyle>
          <a:p>
            <a:r>
              <a:rPr lang="pt-BR" sz="2400" dirty="0" smtClean="0"/>
              <a:t>Meta: </a:t>
            </a:r>
            <a:br>
              <a:rPr lang="pt-BR" sz="2400" dirty="0" smtClean="0"/>
            </a:br>
            <a:r>
              <a:rPr lang="pt-BR" sz="2400" dirty="0"/>
              <a:t>Ampliar a cobertura de primeira consulta odontológica, com plano de tratamento, para 100% das gestantes cadastradas.</a:t>
            </a:r>
          </a:p>
        </p:txBody>
      </p:sp>
      <p:sp>
        <p:nvSpPr>
          <p:cNvPr id="3" name="Retângulo 2"/>
          <p:cNvSpPr/>
          <p:nvPr/>
        </p:nvSpPr>
        <p:spPr>
          <a:xfrm>
            <a:off x="4067944" y="422793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1200" b="1" dirty="0" smtClean="0"/>
              <a:t>Gráfico 3: </a:t>
            </a:r>
            <a:r>
              <a:rPr lang="pt-BR" sz="1200" b="1" dirty="0"/>
              <a:t>Proporção de gestantes com primeira consulta odontológica da UBS II, no Município de </a:t>
            </a:r>
            <a:r>
              <a:rPr lang="pt-BR" sz="1200" b="1" dirty="0" err="1"/>
              <a:t>Florânia</a:t>
            </a:r>
            <a:r>
              <a:rPr lang="pt-BR" sz="1200" b="1" dirty="0"/>
              <a:t>/RN</a:t>
            </a:r>
            <a:r>
              <a:rPr lang="pt-BR" sz="1200" b="1" dirty="0" smtClean="0"/>
              <a:t>.</a:t>
            </a:r>
            <a:endParaRPr lang="pt-BR" sz="1200" i="1" dirty="0"/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1906664807"/>
              </p:ext>
            </p:extLst>
          </p:nvPr>
        </p:nvGraphicFramePr>
        <p:xfrm>
          <a:off x="3923928" y="1707654"/>
          <a:ext cx="4733925" cy="2457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7859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512" y="195486"/>
            <a:ext cx="8784976" cy="1005840"/>
          </a:xfrm>
        </p:spPr>
        <p:txBody>
          <a:bodyPr>
            <a:normAutofit fontScale="90000"/>
          </a:bodyPr>
          <a:lstStyle>
            <a:extLst/>
          </a:lstStyle>
          <a:p>
            <a:pPr lvl="0" algn="ctr"/>
            <a:r>
              <a:rPr lang="pt-BR" b="1" dirty="0" smtClean="0"/>
              <a:t>OBJETIVO: </a:t>
            </a:r>
            <a:br>
              <a:rPr lang="pt-BR" b="1" dirty="0" smtClean="0"/>
            </a:br>
            <a:r>
              <a:rPr lang="pt-BR" dirty="0" smtClean="0"/>
              <a:t>Ampliar </a:t>
            </a:r>
            <a:r>
              <a:rPr lang="pt-BR" dirty="0"/>
              <a:t>a cobertura do pré-natal.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13"/>
          </p:nvPr>
        </p:nvSpPr>
        <p:spPr>
          <a:xfrm>
            <a:off x="323528" y="1635646"/>
            <a:ext cx="3672408" cy="2880320"/>
          </a:xfrm>
        </p:spPr>
        <p:txBody>
          <a:bodyPr>
            <a:noAutofit/>
          </a:bodyPr>
          <a:lstStyle>
            <a:extLst/>
          </a:lstStyle>
          <a:p>
            <a:r>
              <a:rPr lang="pt-BR" sz="2400" dirty="0" smtClean="0"/>
              <a:t>Meta: </a:t>
            </a:r>
            <a:br>
              <a:rPr lang="pt-BR" sz="2400" dirty="0" smtClean="0"/>
            </a:br>
            <a:r>
              <a:rPr lang="pt-BR" sz="2400" dirty="0"/>
              <a:t>Realizar primeira consulta odontológica em 100% das gestantes classificadas como alto risco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sp>
        <p:nvSpPr>
          <p:cNvPr id="3" name="Retângulo 2"/>
          <p:cNvSpPr/>
          <p:nvPr/>
        </p:nvSpPr>
        <p:spPr>
          <a:xfrm>
            <a:off x="4211960" y="422793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1200" b="1" dirty="0" smtClean="0"/>
              <a:t>Gráfico 4: </a:t>
            </a:r>
            <a:r>
              <a:rPr lang="pt-BR" sz="1200" b="1" dirty="0"/>
              <a:t>Proporção de gestantes de alto risco com primeira consulta odontológica da UBS II, no Município de </a:t>
            </a:r>
            <a:r>
              <a:rPr lang="pt-BR" sz="1200" b="1" dirty="0" err="1"/>
              <a:t>Florânia</a:t>
            </a:r>
            <a:r>
              <a:rPr lang="pt-BR" sz="1200" b="1" dirty="0"/>
              <a:t>/RN, 2014.</a:t>
            </a:r>
            <a:endParaRPr lang="pt-BR" sz="1200" i="1" dirty="0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567064962"/>
              </p:ext>
            </p:extLst>
          </p:nvPr>
        </p:nvGraphicFramePr>
        <p:xfrm>
          <a:off x="4067944" y="1635646"/>
          <a:ext cx="4733925" cy="249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8449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512" y="195486"/>
            <a:ext cx="8784976" cy="1005840"/>
          </a:xfrm>
        </p:spPr>
        <p:txBody>
          <a:bodyPr>
            <a:normAutofit fontScale="90000"/>
          </a:bodyPr>
          <a:lstStyle>
            <a:extLst/>
          </a:lstStyle>
          <a:p>
            <a:pPr lvl="0" algn="ctr"/>
            <a:r>
              <a:rPr lang="pt-BR" b="1" dirty="0" smtClean="0"/>
              <a:t>OBJETIVO: </a:t>
            </a:r>
            <a:r>
              <a:rPr lang="pt-BR" dirty="0" smtClean="0"/>
              <a:t>Melhorar </a:t>
            </a:r>
            <a:r>
              <a:rPr lang="pt-BR" dirty="0"/>
              <a:t>a qualidade da atenção ao pré-natal e puerpério 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13"/>
          </p:nvPr>
        </p:nvSpPr>
        <p:spPr>
          <a:xfrm>
            <a:off x="323528" y="1635646"/>
            <a:ext cx="3672408" cy="2880320"/>
          </a:xfrm>
        </p:spPr>
        <p:txBody>
          <a:bodyPr>
            <a:noAutofit/>
          </a:bodyPr>
          <a:lstStyle>
            <a:extLst/>
          </a:lstStyle>
          <a:p>
            <a:r>
              <a:rPr lang="pt-BR" sz="2400" dirty="0" smtClean="0"/>
              <a:t>Meta: </a:t>
            </a:r>
            <a:br>
              <a:rPr lang="pt-BR" sz="2400" dirty="0" smtClean="0"/>
            </a:br>
            <a:r>
              <a:rPr lang="pt-BR" sz="2400" dirty="0"/>
              <a:t>Realizar, pelo menos, um exame ginecológico, por trimestre, em 100% das gestantes durante o pré-natal.</a:t>
            </a:r>
          </a:p>
        </p:txBody>
      </p:sp>
      <p:sp>
        <p:nvSpPr>
          <p:cNvPr id="3" name="Retângulo 2"/>
          <p:cNvSpPr/>
          <p:nvPr/>
        </p:nvSpPr>
        <p:spPr>
          <a:xfrm>
            <a:off x="4211960" y="427032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1200" b="1" dirty="0" smtClean="0"/>
              <a:t>Gráfico 7: </a:t>
            </a:r>
            <a:r>
              <a:rPr lang="pt-BR" sz="1200" b="1" dirty="0"/>
              <a:t>Proporção de gestantes com, pelo menos, um exame ginecológico, por trimestre da UBS II, no Município de </a:t>
            </a:r>
            <a:r>
              <a:rPr lang="pt-BR" sz="1200" b="1" dirty="0" err="1"/>
              <a:t>Florânia</a:t>
            </a:r>
            <a:r>
              <a:rPr lang="pt-BR" sz="1200" b="1" dirty="0"/>
              <a:t>/RN, 2014.</a:t>
            </a:r>
            <a:endParaRPr lang="pt-BR" sz="1200" i="1" dirty="0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2769278971"/>
              </p:ext>
            </p:extLst>
          </p:nvPr>
        </p:nvGraphicFramePr>
        <p:xfrm>
          <a:off x="4000673" y="1590352"/>
          <a:ext cx="4810125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0866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512" y="195486"/>
            <a:ext cx="8784976" cy="1005840"/>
          </a:xfrm>
        </p:spPr>
        <p:txBody>
          <a:bodyPr>
            <a:normAutofit fontScale="90000"/>
          </a:bodyPr>
          <a:lstStyle>
            <a:extLst/>
          </a:lstStyle>
          <a:p>
            <a:pPr lvl="0" algn="ctr"/>
            <a:r>
              <a:rPr lang="pt-BR" b="1" dirty="0" smtClean="0"/>
              <a:t>OBJETIVO: </a:t>
            </a:r>
            <a:r>
              <a:rPr lang="pt-BR" dirty="0" smtClean="0"/>
              <a:t>Melhorar </a:t>
            </a:r>
            <a:r>
              <a:rPr lang="pt-BR" dirty="0"/>
              <a:t>a qualidade da atenção ao pré-natal e puerpério 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13"/>
          </p:nvPr>
        </p:nvSpPr>
        <p:spPr>
          <a:xfrm>
            <a:off x="323528" y="1635646"/>
            <a:ext cx="3672408" cy="2880320"/>
          </a:xfrm>
        </p:spPr>
        <p:txBody>
          <a:bodyPr>
            <a:noAutofit/>
          </a:bodyPr>
          <a:lstStyle>
            <a:extLst/>
          </a:lstStyle>
          <a:p>
            <a:r>
              <a:rPr lang="pt-BR" sz="2400" dirty="0" smtClean="0"/>
              <a:t>Meta: </a:t>
            </a:r>
            <a:br>
              <a:rPr lang="pt-BR" sz="2400" dirty="0" smtClean="0"/>
            </a:br>
            <a:r>
              <a:rPr lang="pt-BR" sz="2400" dirty="0"/>
              <a:t>Realizar pelo menos um exame de mamas em 100% das gestantes, durante o pré-natal.</a:t>
            </a:r>
          </a:p>
        </p:txBody>
      </p:sp>
      <p:sp>
        <p:nvSpPr>
          <p:cNvPr id="3" name="Retângulo 2"/>
          <p:cNvSpPr/>
          <p:nvPr/>
        </p:nvSpPr>
        <p:spPr>
          <a:xfrm>
            <a:off x="4211960" y="427032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1200" b="1" dirty="0" smtClean="0"/>
              <a:t>Gráfico 8: </a:t>
            </a:r>
            <a:r>
              <a:rPr lang="pt-BR" sz="1200" b="1" dirty="0"/>
              <a:t>Proporção de gestantes com, pelo menos, um exame das mamas, durante o pré-natal da UBS II, no Município de </a:t>
            </a:r>
            <a:r>
              <a:rPr lang="pt-BR" sz="1200" b="1" dirty="0" err="1"/>
              <a:t>Florânia</a:t>
            </a:r>
            <a:r>
              <a:rPr lang="pt-BR" sz="1200" b="1" dirty="0"/>
              <a:t>/RN, 2014.</a:t>
            </a:r>
            <a:endParaRPr lang="pt-BR" sz="1200" i="1" dirty="0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2620712507"/>
              </p:ext>
            </p:extLst>
          </p:nvPr>
        </p:nvGraphicFramePr>
        <p:xfrm>
          <a:off x="4000673" y="1590352"/>
          <a:ext cx="4810125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2179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512" y="195486"/>
            <a:ext cx="8784976" cy="1005840"/>
          </a:xfrm>
        </p:spPr>
        <p:txBody>
          <a:bodyPr>
            <a:normAutofit fontScale="90000"/>
          </a:bodyPr>
          <a:lstStyle>
            <a:extLst/>
          </a:lstStyle>
          <a:p>
            <a:pPr lvl="0" algn="ctr"/>
            <a:r>
              <a:rPr lang="pt-BR" b="1" dirty="0" smtClean="0"/>
              <a:t>OBJETIVO: </a:t>
            </a:r>
            <a:r>
              <a:rPr lang="pt-BR" dirty="0" smtClean="0"/>
              <a:t>Melhorar </a:t>
            </a:r>
            <a:r>
              <a:rPr lang="pt-BR" dirty="0"/>
              <a:t>a qualidade da atenção ao pré-natal e puerpério 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13"/>
          </p:nvPr>
        </p:nvSpPr>
        <p:spPr>
          <a:xfrm>
            <a:off x="323528" y="1635646"/>
            <a:ext cx="3528392" cy="2880320"/>
          </a:xfrm>
        </p:spPr>
        <p:txBody>
          <a:bodyPr>
            <a:noAutofit/>
          </a:bodyPr>
          <a:lstStyle>
            <a:extLst/>
          </a:lstStyle>
          <a:p>
            <a:r>
              <a:rPr lang="pt-BR" sz="2400" dirty="0" smtClean="0"/>
              <a:t>Meta: </a:t>
            </a:r>
            <a:br>
              <a:rPr lang="pt-BR" sz="2400" dirty="0" smtClean="0"/>
            </a:br>
            <a:r>
              <a:rPr lang="pt-BR" sz="2400" dirty="0"/>
              <a:t>Garantir, a 100% das gestantes, a prescrição de suplementação de sulfato ferroso e ácido fólico conforme protocolo.</a:t>
            </a:r>
          </a:p>
        </p:txBody>
      </p:sp>
      <p:sp>
        <p:nvSpPr>
          <p:cNvPr id="3" name="Retângulo 2"/>
          <p:cNvSpPr/>
          <p:nvPr/>
        </p:nvSpPr>
        <p:spPr>
          <a:xfrm>
            <a:off x="4211960" y="427032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1200" b="1" dirty="0" smtClean="0"/>
              <a:t>Gráfico 9: </a:t>
            </a:r>
            <a:r>
              <a:rPr lang="pt-BR" sz="1200" b="1" dirty="0"/>
              <a:t>Proporção de gestantes com prescrição de suplementação de sulfato ferroso e ácido fólico da UBS II, no Município de </a:t>
            </a:r>
            <a:r>
              <a:rPr lang="pt-BR" sz="1200" b="1" dirty="0" err="1"/>
              <a:t>Florânia</a:t>
            </a:r>
            <a:r>
              <a:rPr lang="pt-BR" sz="1200" b="1" dirty="0"/>
              <a:t>/RN, 2014.</a:t>
            </a:r>
            <a:endParaRPr lang="pt-BR" sz="1200" i="1" dirty="0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2179568411"/>
              </p:ext>
            </p:extLst>
          </p:nvPr>
        </p:nvGraphicFramePr>
        <p:xfrm>
          <a:off x="4000673" y="1590352"/>
          <a:ext cx="4810125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0538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512" y="195486"/>
            <a:ext cx="8784976" cy="1005840"/>
          </a:xfrm>
        </p:spPr>
        <p:txBody>
          <a:bodyPr>
            <a:normAutofit fontScale="90000"/>
          </a:bodyPr>
          <a:lstStyle>
            <a:extLst/>
          </a:lstStyle>
          <a:p>
            <a:pPr lvl="0" algn="ctr"/>
            <a:r>
              <a:rPr lang="pt-BR" b="1" dirty="0" smtClean="0"/>
              <a:t>OBJETIVO: 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Promover a Saúde no pré-natal.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13"/>
          </p:nvPr>
        </p:nvSpPr>
        <p:spPr>
          <a:xfrm>
            <a:off x="323528" y="1635646"/>
            <a:ext cx="8352928" cy="1008112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pt-BR" sz="2400" b="1" dirty="0" smtClean="0"/>
              <a:t>Todos os indicadores relativos a promoção de saúde tiveram 100% de cobertura durante os 4 meses da intervenção.</a:t>
            </a:r>
            <a:endParaRPr lang="pt-BR" sz="2400" b="1" dirty="0"/>
          </a:p>
        </p:txBody>
      </p:sp>
      <p:pic>
        <p:nvPicPr>
          <p:cNvPr id="1026" name="Picture 2" descr="http://www.goodlife.com.br/images/promoca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787774"/>
            <a:ext cx="3960440" cy="202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376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pt-BR" b="1" dirty="0" smtClean="0"/>
              <a:t>DISCUSSÃO</a:t>
            </a:r>
            <a:endParaRPr lang="pt-BR" b="1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11560" y="1491630"/>
            <a:ext cx="8208912" cy="3384376"/>
          </a:xfrm>
        </p:spPr>
        <p:txBody>
          <a:bodyPr anchor="ctr">
            <a:normAutofit fontScale="92500" lnSpcReduction="10000"/>
          </a:bodyPr>
          <a:lstStyle>
            <a:extLst/>
          </a:lstStyle>
          <a:p>
            <a:pPr marL="274320" lvl="1" algn="just"/>
            <a:r>
              <a:rPr lang="pt-BR" dirty="0" smtClean="0"/>
              <a:t>Objetivos alcançados;</a:t>
            </a:r>
          </a:p>
          <a:p>
            <a:pPr marL="0" lvl="1" indent="0" algn="just">
              <a:buNone/>
            </a:pPr>
            <a:endParaRPr lang="pt-BR" dirty="0" smtClean="0"/>
          </a:p>
          <a:p>
            <a:pPr marL="274320" lvl="1" algn="just"/>
            <a:r>
              <a:rPr lang="pt-BR" dirty="0" smtClean="0"/>
              <a:t>Intervenção será modelo para demais UBS;</a:t>
            </a:r>
          </a:p>
          <a:p>
            <a:pPr marL="274320" lvl="1" algn="just"/>
            <a:endParaRPr lang="pt-BR" dirty="0" smtClean="0"/>
          </a:p>
          <a:p>
            <a:pPr marL="274320" lvl="1" algn="just"/>
            <a:r>
              <a:rPr lang="pt-BR" dirty="0" smtClean="0"/>
              <a:t>Grande entrosamento da equipe, gestão e comunidade em pró do SUS;</a:t>
            </a:r>
          </a:p>
          <a:p>
            <a:pPr marL="0" lvl="1" indent="0" algn="just">
              <a:buNone/>
            </a:pPr>
            <a:endParaRPr lang="pt-BR" dirty="0" smtClean="0"/>
          </a:p>
          <a:p>
            <a:pPr marL="274320" lvl="1" algn="just"/>
            <a:r>
              <a:rPr lang="pt-BR" dirty="0" smtClean="0"/>
              <a:t>Incorporação da intervenção a rotina da equipe.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32634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pt-BR" b="1" dirty="0" smtClean="0"/>
              <a:t>CONCLUSÕES</a:t>
            </a:r>
            <a:endParaRPr lang="pt-BR" b="1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11560" y="1491630"/>
            <a:ext cx="8208912" cy="3384376"/>
          </a:xfrm>
        </p:spPr>
        <p:txBody>
          <a:bodyPr anchor="ctr">
            <a:normAutofit/>
          </a:bodyPr>
          <a:lstStyle>
            <a:extLst/>
          </a:lstStyle>
          <a:p>
            <a:pPr marL="274320" lvl="1" algn="just"/>
            <a:r>
              <a:rPr lang="pt-BR" dirty="0" smtClean="0"/>
              <a:t>Grande satisfação pelos ganhos para a ESF - II;</a:t>
            </a:r>
          </a:p>
          <a:p>
            <a:pPr marL="0" lvl="1" indent="0" algn="just">
              <a:buNone/>
            </a:pPr>
            <a:endParaRPr lang="pt-BR" dirty="0" smtClean="0"/>
          </a:p>
          <a:p>
            <a:pPr marL="274320" lvl="1" algn="just"/>
            <a:r>
              <a:rPr lang="pt-BR" dirty="0" smtClean="0"/>
              <a:t>Aperfeiçoamento clínico e como gestor;</a:t>
            </a:r>
          </a:p>
          <a:p>
            <a:pPr marL="0" lvl="1" indent="0" algn="just">
              <a:buNone/>
            </a:pPr>
            <a:endParaRPr lang="pt-BR" dirty="0" smtClean="0"/>
          </a:p>
          <a:p>
            <a:pPr marL="274320" lvl="1" algn="just"/>
            <a:r>
              <a:rPr lang="pt-BR" dirty="0" smtClean="0"/>
              <a:t>Ascensão profissional;</a:t>
            </a:r>
          </a:p>
          <a:p>
            <a:pPr marL="0" lvl="1" indent="0" algn="just">
              <a:buNone/>
            </a:pPr>
            <a:endParaRPr lang="pt-BR" dirty="0" smtClean="0"/>
          </a:p>
          <a:p>
            <a:pPr marL="274320" lvl="1" algn="just"/>
            <a:r>
              <a:rPr lang="pt-BR" dirty="0" smtClean="0"/>
              <a:t>Realização pessoal.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78885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noFill/>
          <a:ln w="76200" cap="flat" cmpd="sng" algn="ctr">
            <a:solidFill>
              <a:schemeClr val="accent4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>
            <a:extLst/>
          </a:lstStyle>
          <a:p>
            <a:endParaRPr lang="pt-BR"/>
          </a:p>
        </p:txBody>
      </p:sp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1143000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pt-B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001000" y="0"/>
            <a:ext cx="0" cy="5143500"/>
          </a:xfrm>
          <a:prstGeom prst="line">
            <a:avLst/>
          </a:prstGeom>
          <a:noFill/>
          <a:ln w="12700" cap="flat" cmpd="sng" algn="ctr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pt-BR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0" y="4780298"/>
            <a:ext cx="9144000" cy="0"/>
          </a:xfrm>
          <a:prstGeom prst="line">
            <a:avLst/>
          </a:prstGeom>
          <a:noFill/>
          <a:ln w="28575" cap="flat" cmpd="sng" algn="ctr">
            <a:solidFill>
              <a:schemeClr val="accent4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pt-B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1143000" y="4399651"/>
            <a:ext cx="6858000" cy="0"/>
          </a:xfrm>
          <a:prstGeom prst="line">
            <a:avLst/>
          </a:prstGeom>
          <a:noFill/>
          <a:ln w="28575" cap="flat" cmpd="sng" algn="ctr">
            <a:solidFill>
              <a:schemeClr val="accent4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pt-BR"/>
          </a:p>
        </p:txBody>
      </p:sp>
      <p:pic>
        <p:nvPicPr>
          <p:cNvPr id="7170" name="Picture 2" descr="http://lh4.ggpht.com/-jhhzXP6dfSY/UKo3eQxMKvI/AAAAAAAATcE/05uTOt3ZriI/cart%2525C3%2525A3o%252520do%252520sus%25255B3%25255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176665"/>
            <a:ext cx="3672408" cy="2790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pt-BR" b="1" dirty="0" smtClean="0"/>
              <a:t>INTRODUÇÃO</a:t>
            </a:r>
            <a:endParaRPr lang="pt-BR" b="1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539552" y="1419622"/>
            <a:ext cx="4392488" cy="3456384"/>
          </a:xfrm>
        </p:spPr>
        <p:txBody>
          <a:bodyPr anchor="ctr">
            <a:normAutofit fontScale="92500" lnSpcReduction="20000"/>
          </a:bodyPr>
          <a:lstStyle>
            <a:extLst/>
          </a:lstStyle>
          <a:p>
            <a:pPr marL="274320" lvl="1" algn="just"/>
            <a:r>
              <a:rPr lang="pt-BR" dirty="0" smtClean="0"/>
              <a:t>Engajamento público;</a:t>
            </a:r>
          </a:p>
          <a:p>
            <a:pPr marL="0" lvl="1" indent="0" algn="just">
              <a:buNone/>
            </a:pPr>
            <a:endParaRPr lang="pt-BR" dirty="0" smtClean="0"/>
          </a:p>
          <a:p>
            <a:pPr marL="274320" lvl="1" algn="just"/>
            <a:r>
              <a:rPr lang="pt-BR" dirty="0" smtClean="0"/>
              <a:t>Melhorar a assistência materno-infantil;</a:t>
            </a:r>
          </a:p>
          <a:p>
            <a:pPr marL="0" lvl="1" indent="0" algn="just">
              <a:buNone/>
            </a:pPr>
            <a:endParaRPr lang="pt-BR" dirty="0" smtClean="0"/>
          </a:p>
          <a:p>
            <a:pPr marL="274320" lvl="1" algn="just"/>
            <a:r>
              <a:rPr lang="pt-BR" dirty="0" smtClean="0"/>
              <a:t>Fortalecimento da equipe;</a:t>
            </a:r>
          </a:p>
          <a:p>
            <a:pPr marL="0" lvl="1" indent="0" algn="just">
              <a:buNone/>
            </a:pPr>
            <a:endParaRPr lang="pt-BR" dirty="0" smtClean="0"/>
          </a:p>
          <a:p>
            <a:pPr marL="274320" lvl="1" algn="just"/>
            <a:r>
              <a:rPr lang="pt-BR" dirty="0" smtClean="0"/>
              <a:t>Conscientizar sobre a importância do Pré-Natal.</a:t>
            </a:r>
          </a:p>
          <a:p>
            <a:pPr marL="274320" lvl="1" algn="just"/>
            <a:endParaRPr lang="pt-BR" dirty="0" smtClean="0"/>
          </a:p>
        </p:txBody>
      </p:sp>
      <p:sp>
        <p:nvSpPr>
          <p:cNvPr id="4" name="AutoShape 2" descr="data:image/jpeg;base64,/9j/4AAQSkZJRgABAQAAAQABAAD/2wCEAAkGBhESEBUUExMVFBQUEBQSEhcVEhAVFBQXFBAWFRQQFRcYGyYeFxojGRQUHy8gIycpLCwsFR4xNTAqNSYrLCkBCQoKDgwOGg8PGi0lHyQwLCwsLTQtLS0yMDUsLCwsLCw0LC8pLCwsLCwsLCwsLCwsLCwpLCwsLywsLCwsLCwtLP/AABEIAMsA+AMBIgACEQEDEQH/xAAcAAEAAwEBAQEBAAAAAAAAAAAABAUGBwMBAgj/xABCEAABAwIDBQYEAgcHBAMAAAABAAIDBBEFEiEGMUFRYQcTInGBkTJCocFSsRQjM3KC0fAWU5KisuHxYrPC0iQ0Y//EABsBAQACAwEBAAAAAAAAAAAAAAAEBQIDBgEH/8QAMxEAAgIBAgUBBwIFBQAAAAAAAAECAxEEIQUSMUFRYRMicYGhsfCR0RQVIzLBBkJD4fH/2gAMAwEAAhEDEQA/AO4oiIAiIgCIiAIiIAiIgCIiAIiIAiIgCIiAIiIAiIgCIiAIiIAiIgCIiAIiIAiIgCIiAIiIAiIgCIoFbjcMRs5/i/C3xO9hu9V42luzGU4wWZPBPRZup2jmd+yjDR+J5ufYaD3KqajGph8c5H7uVv5BR5amK6bkCziNcOib/PU3SLnX9prH/wCw/wDxlWFDtjJmDdJeelj7jd6rz+Kit5bGFfE65vGH9/tubVFUux8WGVpvbjYW6ab1+BjDjxaPT+ahWca0kHyqWfh+/Qu46exrODw2g22p6OQRyB7nuZnswDQEkAkkjiD7Kvj7TqU/JKPSM/8AkvmP4JTVuUzAFzRZr2ktdbfluN4vrYqhf2ZUx+CWZv8AGxw+rVLo43w2SSmpZ/PDIF+l13M3W1g1VP2g0bt5ezq6N1v8t1d0WJwzC8UjX88rgSPMbx6rmMnZxMz9lVej4/u132UCpp6mjc104yjNlZNE42B4A7iL9QrOm/h+qfLRb73h7fdIhSt1tC5roJryv/WdnRZPZba8yERTEZz+zkFg2ToeTvz/AD1ixtqlVLlkTqL4Xw5oBERajeEREAREQBERAEREAREQBERAEREAXwlfVice2jMzzHGf1YNiR85/9fzUPV6uGlhzS69l5NtVTseETtp9pD3T2UxJkNhmA0Av4sp4m19Vm8JmcBpE4u3kkHU8ySptMwWXvPXNjaS42AXNPil1j3S9D3UcJrvnGXM1jb826nnNC9wLpJMjeTbfUlVAmY4lscTHg/PK3OfNoOnuPRectU+oNz4YxqB9ylNI6Q5YgGtGheRv8uamQcq17W+WPT86lvp+DaWiOZxTfrv+fBHtFg8Xesa5jHl5sRlGgO9wtutv0Wpp8OihZla1rRyAA/5UXB8PEVyPE8jV7vi8hyC+4yHiN7icrWRueTxOVpOVo5nmfqqjV3PV2KNafhZ6fEwv9jGXNFJJLdpJZ/Qqsc2jZGcrdXchw8+SrqOaebXNYHgFkoJS51ybkm5W3wKUZQrPTcOppjuk35ZwWp4tqNVdyxk4w7JPD+bW/wDg+VOG1DW3a8332J0P8lQx7Y1THFroJLg2Ni0/ddAkmGRc+2pxVsUl27yLWUj+W03TUVDd+Njb/NNXpsRhPmz53+vX6lrT7dv+aOQfwj+a89oNo2VdOYNW5nNJcbaZXBw0v0WQjqpJTcn0GgVpS4WXBXlH+lFVKNqniS3XXBqv45qrIuuSjv4W/wByxwvCC1gAmzWILTYXBG4jVdWwbEe9jbmI7wNGcdeLh0P3XCsRfNSkOBOW+vT+YWu2U2q7y3is4bitmpu1MJcl++Ph9zRotR7GXM1s9vzwzq6KFhmJCVvJw+IfcdFNSLUllHUQmprmiERF6ZBERAEREAREQBERAEREAX5Ll9JUKsqLBAV21uL91TOsbOf+rHTNvPsCsDSSqdtjiJdkbyJP0A+6psLgfK/Kz1PABclxeTnc14x+5aaVYhnyaWlmvuWcxau76YRg+Fh16lXePuFJSnL8RFutzxWR2duSXkXHP7rDhumlZJzSzgtNHFOTm+xYYxiIYGQtNi/4ugG/+uq0OBNGUeSxeN0nj77iCB6f8q/wHEhlGq08UzNrHY8vs5pteDfUoGilTwNc0ggEEEEHcQRqCqKlxiMb3tHmQrSOva8aEHyIK0VS5Ye8iutqlnONjj+L0X6PUyRcGv8AD+6Rmb9CFNw/FSxbTans9NVaeFwbNazmuJyPA+Gx+U205HpvWFn2Wro3ZXU0vm1he30cy4XSVRn7OMmuqR891+hsruk4LbLxgtKjaR2XRYGqrXSyue7i4gdANB/XVdAwTs9q6hw71pgj+YvFnno1m+/U2HmqDtH2VFDVjICIJWNMZJJ8TWhsjSed/F/Gr3g8MXNyXbYUaa1Qdli9CHQOC1+ESNssBR1KvqTEi0b11ko86wQpxdc+bBebTRMfEQeIsueYHiDoZgL6E6dFo8VxnwG54aeazL6FxaHNFyOSharSq2pwfXsSKWpqXNsmdYrbzUoe24cG5mkGxBAvoR6j1WfZ2hV1OxzRLnBaQDIM5YSNHNJ1uORuOi9NmNoR3GR+nnw5hZnHIz3biOGqreEQcqrK7I7J5WV56/YxrucLVyvD7m52S28qWuaZ5DJG4gOzAEtv8wIF9OS6nS1bJG5mOa9vNpBHkuD4E3NAPK6tabE5qaUvhcW66je13Rw4hT9RoY2vMNn9C8t138MouSymdpRVOze0DKuEPbo4eGRvFrvuDwKtlQzg4ScZdUWkJxsipRezCIixMwiIgCIiAIiID8SKqxDcrZ+5VVeNEBznaphzsA43A87jRanAcNbDEBbW13HmeJVbitHmljd+F9/pp9QFeSzBkRcdwaSfIC5XG8WytS18H9MFpp960YntGr25A0ne7d5Ku2LqmuY5nMaLNbSVr5pC93Emw5DgF+dlcSySDXiui4JX7JOD6vcvVR7OGO7NnUxNyHNY5XWN+R3FZaOpPeFrHHKHWB5q42xDu5L4rkOAzW5cSs1g0moXutpUbG2uu6M66YSnzvrg2uGUmis4s7DmaSCP6seajYS8WCtaqRjWEnkovImtzdZPfGDb4JibZ4Q4CxHhcORA3eW4+qsFxOl2/lh7xlPl8ZF3EXy5b6tB0vrxupFLi9RKbvmkcf33fQA2CvaKZTrUnsUFnC27JcrxHsdkXIe13bCOV36ExjX5Hh0ryLljxujj5Gxs49bc1dUOLVUQu15cPwvu4fXUehXHMWiljqnd6buc8vzfizOJLve6stDp4+0zJ9OhT8R0tlEM9U+5fYRQggK3mwcEblEwGUEBakvYGb+CtpzcXsVKgpLDJexmxtFUUczXXfLIDFISBmi4tMY4fK6/G1uFlz2Cgkp55KeUeON5aeR4hw6EEEeavsC2xFFVykAvD4SMgOheHAxlx4D4teRKjgy1Ez6iY3e83cbWAAFg1o4AAAei01QsjdJt+6/zBXcQlVGlQitz0a1oGoVJjlc0ju2i7n+EDlfeVZVWIxiRocHFubxBmXORxtfQHqfqvxh2AB8xlyljSfC1zs5aORdYXPWwUpyx1IGi0bsam+iJ2G0uSBo52CmGmzNUhmBVFSHinDf1bfmdlBJ+UG2+11QYTj2VxY7QglrgeBBsVpUk20nv4J3EU/dytvJotj6401awH4JT3TuXiPgPo63uV1hcZxAXaHt4EEEcCF1rCK8TwRyj52Bx6G3iHobj0VXxKGXGz5MkcHswpVPtuvmTERFUl6EREAREQBEXwlAfHlVGIygAqfU1AAXJNudujI50MBs0Eh7wfi5tb068fzwnNQWWSNPp53z5YlnU7QxPqWwtdd1ySRuBHy35q+xhpNHLb+5f/pK4zhtV3UzH8GvBPkdD9Cu300jXw9C2x8iFyXE23erH4+zLqzTrTcqW5x6vpLsusyJDHID11W6bCC23oszjOGEElXVc3CSki7kuZYNRguKNkZkdxGio8Wwo0787PgJvp8v+ypcNrnRuA9v5LXw4mJI7HXRdDKMNVXn8RHi+VkSi2gLQo2P7SSPZlF9RZVgq2NkIy2F9ytIqeJ+42WFXBeaCk57/AA2KbU8c9jc61Dp3zh/YqcNl3LZYNUgWVF/Z8jVik0zJGbwVaOiaWMGdPFNPNYbx8fzB0SnrGlnosD2hxNLA8b2vFvJ2hH5eymxYqQOXnovGrw0VbHNdKIwLEEltr33WJGiwgvZS5pbGzVSqlprMSTyvK69vqZjDKiYtBYNOZNr+St2GofoXWHRQ2PkiPdtb3mTwhzPhdbiCVNhgq37mZfM/yVupRayfNrHqm2oLCJNNRRR6uOu88SfMr7Pib5DkiF+Gm4eZXvS7JvcbyvJ6DQLQUeGxxCzQAAsHakeVcOk3zWsqsJ2eDfHIbu3n+SuIWmV4jis0fM8/C0c+p6L81Mmik4Y0SxZWeF7NHAceT/X81D1NsoQ58Z/wXNUI/wBq6G4ww01NCGh7WtGrnPc0Zjxc4niVwSrhzSS5XBz45pMrmkEPAkJ0I3gjUL2xzCKh07mzl2hOTNfLlvoW8LWUSgwV8Un6s5sx+EXJJ6WWOkpcP6jeeYrNdqYz/prZroX2C4jnjyniPquidmuJXjkgJ1jdnZ+646j0d/qXMKvC5aOoa2VpZ3rBMwHhckFp5G43cLhafZjEO6rIX7muPdu8n+HXyJB9Fv1EFdS8fH5og6eb02oi3sv8P9jrqIi5k68IiIAiIgPhKj1E9gv3LIqiuqEBl9v8fdFTOymznnu28xmBzH2B91yVrFtu0eS4iH/6O/0rIwMu63VV+pfv4Or4RBKjm8s/LKMuWiw0VIjyd6/Ja2W+luV99lJw3DhlzHQL5NjTQ7LE0vd0F1GcFLqifOSfboSYKKwXjX4W1zSF+GU1XLxZGOpufZt1K/spUEXbUtLuRY4A9L3NvZblVNroRHraYvea+5g8WwJ7DoPIqPQ1xabO0PFbVlblf3NSzI8c7WPJwO4jqF7TbORF7XujEjAbkXIzDi241C3abUSol6dyRJqSyvl6mVlomSi9lXSUM0Ruy5C0DaHupHtGbJnd3ea2bLfw3tpe1rqW2MELpK7duaDIOo0dWoX9SO/1M5SbRyRmzgR5q+pNrY3fEAv1JhLHcAoz9l43cLeWikx1L/3LP0Kazgj/AOOf6l9BiVM8agKSynpXcG+wWVGyEoPgefIi69nYBWM1Dmn0cs1qIeqIUuFamPZP5mviigG6ymMyW0WFZBMG3dNkcODoZC0no9hJHq1edJtDVNdZ0ZI6EL3mhLpL9SNLSaiDw4P5LP2N2+SyiTT23lV0OJSvGjDfqpkOEEnNM/Tfbh7LCd0IepKo4bdZ/f7q9ev6HnGXSHwjTnwXnDWSQTB43t0cODgd7T/XJT5MUaBkiHqq6dhJud6zonK3POvdGv09FCSrfvd/zsbZmJd5G17W5mEXFwDbmCOYOiq8R7QoqPfF4z8LWta0n14BQtkcbFPKWS/sZDr/ANDtwf5cD6Hgrnbjs9NUWSwFoe1uUtcbNeL3BB4H6G6q7NPGq5Rm/dfcgynJ1uUF7xzDbTtDfWuiLoGxiJzsrgXOdZ1rgnQW0B3Kbh1ZmYCN4IIV2zsxqzoYWDzkZ9lf7L9l3cyB8zm2aQ4RsuQSN2Ynh0G9WUb6KI4UljwUN2nv1TWYNPyzoMZuBffYX9l+kRc6dQEREAXxy+r4UBEqCqOvKvahqo69qA59t5HeNjvwyj6tKyeH/tf4ltdros0D+lnezhf6XWMoB+s9VX6le8dTwiWaMeGzQYzVFsQa3jov3h8AY0Aep5niSomLa90Ob2/mFPiK26ZdWQ+LTa5YL1ZZwPVhFNZVMb16moUsoyRitHFUMyyC9tWuGjmHm0/bcVQNqKij3/roRxG9o5ubw89QrGSqVDtHWnuXNB1ecnpvP0FvVa5Uqx+pO0mpshJQjun2/OhbR1tPU/CQCeBXnNg7hu3f1xWCiw6RurHEdOCu8L2rqYiGvaSPcJ7DUUPMPz5HSKfZ/nzLzKRoRZTaSO6inFBNazbc9Fa0MKsaLJzhmawxLCR7SubGy5UCphrg1sjI87CL2abvA5lm/dyupbIu+qAz5GeJ/I8m+p+61sC8ss5HhFXq9W6ZKMevVnPodoYd0rcruIIsfYqWMWoxwC6IyNrvia137zQ781LgwqnGohiB5iKMH8lh7ZeDQuJLvH6/9HOIa572uNPA94aCS5rCQABc68T0Wfo8ZNU7U2HJd3AC432h7L/oNUKqEWgmfZ4G6OQ6kDk12pHIgjkpejshOzlkvgQdXr7ZR9zZd/P6ntHTBq+Pav1SVIewHovkquO5SkWVgW92BxkyRGF5u6IDKebNwH8J08iFgXOV5sfLkq4z+IuYfItP3A9lH1danU89tzKuWJHTkRFzZOCIiAIiIAiIgPOViqK+n0V2o9TT3CA57jFPcEEaEEH1XPo4ckxbyIC65i+Gk30XNcepDHODbfvUXUxzHJccIt5bXB9/uiHtBOWsa4GxbqD1C9dnsRdNFmdvDiLjS9uP9cl+q2mEjRpcXFxzHEKFWYkYW5YmAdXfYBaqJqPVk7iFE7mowj8/BphJovw6VZvBcffI5zH2uBcEC3HcQrkOU2MlJZRz9tUqpOMup6vcs/jD80ob+Ea+bv8Aay0MbFnKcZ3uf+JxPpfQeylaeOZZJvDa+axy8Emmg0UyOAcl9jjsF+f0xoNlPOgLOkgCsw/I0nkFX0EgKl4ibR+a1vqa3u8E7Z6O0ec75HZj5DRo/M+qu2SquhiyNa38LQPYWXq2RV0nltnLXT9pY5eWXEFQp8NSs/HMpkVUsTSaGKpVdtfhYqqGeLeTE5zOj2DOw/4mheUdSpTKtZRbi00eNZWDh+zmKEiy0Ln3WDwqXLIRycR7Gy18NTZhJ4NJPoLrrZbrJWx8FXTYznmeODXWHotpsgc1XD0cT7McVyTBqy8rjzcSfUrq/Z469XGej/8AtlaLpZok/RmcP7kjqyIi5csAiIgCIiAIiIAiIgPKWnDlQY/sbDUt1u08CN4WkReNZ2Z7GTi8rqcql7Op2GzZWkdWuuqyu7PZDq+QnyFvzXZXRAqNNQg8FqVEF2Jz4jqGsc30Rx2DZhsO5uvE8SvZlKugYlhI5LNVlLlW7oQm23llFiHhhkP/AEEe+n3VHhseiuMbrGd25vE2H+YKvw1mim6boy74Yvck/Um0uHvqJmQR6F51PBrQLuefIfZaXbHYOCHD88DD3kBEj3k3fI3dJm8h4rDQZTbeV97Owz9JmJ+PumhvPKX+Mj1DF0GaBsjHMdq17XMd5OBB+hWFtjU9uxp1mpnG5JdF9TiGCVN7LRujzPib+KRg93hY2jjdDK+N3xRyOjPmxxafyW1w6W8tMT/fxj3cFJn0yW037vMvBqpcPUKakIWrdSqJPRKsOTMsWkL6yQhW9Rh6rpqUhDw9aeVTWNJ91WU51XzE9uqKhIbM8l9r5I25nAcC7UAepWUYSk8RWTxtLdnEy3JUyt4tmkb7SEfZamKikmgkbGCXGI2A39bel1k5q1s1VLI3QSTySDnZ8hcL+hXU+zE//IAP92/8l005uNDkuqRXxSc8HJcOw97JHBzSNeXJdt7MsHfbvnNLWhpDL6ZidCR0tfVbeXCIHOzOhjc78RjYXe5ClgKos1znXyJYz1JUaeWWcn1ERVxvCIiAIiIAiIgCIiAIiIAiIgPGeAELH7R0DgDYLbLwqKRrxYhAfz7joII/fF/YqRQS6LpmO9ncU1yLtJ5Klg7Mww+KRxHIAD6qTTaoLDLXRayFUHGZ49n0R/SJpflDBGOpLg4+waPddKppgVmqPD2wMDGCzR7k8STxKS46yPe6y0zlzSyQtRb7WxyMHt9Q9zikhAsJmsmHmRld/mYT6qdR3dEC34mkOHmDcFQ9v8aiqJIXM+JjXMceFiQW/XN7r22dqNLKbW8wRf6SXPRF+Dc7O7fR1M3cujdFJrluQ5rsouRewtoCtSWBYLZvBQa1sgHwAvd5kZQPc39Fv1Etioywil1tUKrOWHg8JKUFQKnDVbItRCMTitK9jSWjVcL2upJRO9zrkuN7lf1LLTNdvCyu0nZ3DVNNvC7gVI093sp5fQ12Q51g/nnBY9R5rr/ZjGTVaDRsbifUW+6j4d2NTNk8T2NYDv1Jt5LpOAbOQ0jMsYJJtmcfidb8h0VpfrKlS4QeWyPCqXNllqiIqMmBERAEREAREQBERAEREAREQBERAEREAX5dGDwX6RARZcPaVR4nskyTgtMiA5VifZxKfg1VhgOwU7SC9wYPcroqLZGyUVhEmnVWUpxgyJh2GshbZvHVxO8qWiLBvO7NEpOTy+oREXhiEREAREQBERAEREAREQBERAEREAREQBERAEREAREQBERAEREAREQBERAEREAREQBERAEREAREQBERAERE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4" descr="data:image/jpeg;base64,/9j/4AAQSkZJRgABAQAAAQABAAD/2wCEAAkGBhESEBUUExMVFBQUEBQSEhcVEhAVFBQXFBAWFRQQFRcYGyYeFxojGRQUHy8gIycpLCwsFR4xNTAqNSYrLCkBCQoKDgwOGg8PGi0lHyQwLCwsLTQtLS0yMDUsLCwsLCw0LC8pLCwsLCwsLCwsLCwsLCwpLCwsLywsLCwsLCwtLP/AABEIAMsA+AMBIgACEQEDEQH/xAAcAAEAAwEBAQEBAAAAAAAAAAAABAUGBwMBAgj/xABCEAABAwIDBQYEAgcHBAMAAAABAAIDBBEFEiEGMUFRYQcTInGBkTJCocFSsRQjM3KC0fAWU5KisuHxYrPC0iQ0Y//EABsBAQACAwEBAAAAAAAAAAAAAAAEBQIDBgEH/8QAMxEAAgIBAgUBBwIFBQAAAAAAAAECAxEEIQUSMUFRYRMicYGhsfCR0RQVIzLBBkJD4fH/2gAMAwEAAhEDEQA/AO4oiIAiIgCIiAIiIAiIgCIiAIiIAiIgCIiAIiIAiIgCIiAIiIAiIgCIiAIiIAiIgCIiAIiIAiIgCIoFbjcMRs5/i/C3xO9hu9V42luzGU4wWZPBPRZup2jmd+yjDR+J5ufYaD3KqajGph8c5H7uVv5BR5amK6bkCziNcOib/PU3SLnX9prH/wCw/wDxlWFDtjJmDdJeelj7jd6rz+Kit5bGFfE65vGH9/tubVFUux8WGVpvbjYW6ab1+BjDjxaPT+ahWca0kHyqWfh+/Qu46exrODw2g22p6OQRyB7nuZnswDQEkAkkjiD7Kvj7TqU/JKPSM/8AkvmP4JTVuUzAFzRZr2ktdbfluN4vrYqhf2ZUx+CWZv8AGxw+rVLo43w2SSmpZ/PDIF+l13M3W1g1VP2g0bt5ezq6N1v8t1d0WJwzC8UjX88rgSPMbx6rmMnZxMz9lVej4/u132UCpp6mjc104yjNlZNE42B4A7iL9QrOm/h+qfLRb73h7fdIhSt1tC5roJryv/WdnRZPZba8yERTEZz+zkFg2ToeTvz/AD1ixtqlVLlkTqL4Xw5oBERajeEREAREQBERAEREAREQBERAEREAXwlfVice2jMzzHGf1YNiR85/9fzUPV6uGlhzS69l5NtVTseETtp9pD3T2UxJkNhmA0Av4sp4m19Vm8JmcBpE4u3kkHU8ySptMwWXvPXNjaS42AXNPil1j3S9D3UcJrvnGXM1jb826nnNC9wLpJMjeTbfUlVAmY4lscTHg/PK3OfNoOnuPRectU+oNz4YxqB9ylNI6Q5YgGtGheRv8uamQcq17W+WPT86lvp+DaWiOZxTfrv+fBHtFg8Xesa5jHl5sRlGgO9wtutv0Wpp8OihZla1rRyAA/5UXB8PEVyPE8jV7vi8hyC+4yHiN7icrWRueTxOVpOVo5nmfqqjV3PV2KNafhZ6fEwv9jGXNFJJLdpJZ/Qqsc2jZGcrdXchw8+SrqOaebXNYHgFkoJS51ybkm5W3wKUZQrPTcOppjuk35ZwWp4tqNVdyxk4w7JPD+bW/wDg+VOG1DW3a8332J0P8lQx7Y1THFroJLg2Ni0/ddAkmGRc+2pxVsUl27yLWUj+W03TUVDd+Njb/NNXpsRhPmz53+vX6lrT7dv+aOQfwj+a89oNo2VdOYNW5nNJcbaZXBw0v0WQjqpJTcn0GgVpS4WXBXlH+lFVKNqniS3XXBqv45qrIuuSjv4W/wByxwvCC1gAmzWILTYXBG4jVdWwbEe9jbmI7wNGcdeLh0P3XCsRfNSkOBOW+vT+YWu2U2q7y3is4bitmpu1MJcl++Ph9zRotR7GXM1s9vzwzq6KFhmJCVvJw+IfcdFNSLUllHUQmprmiERF6ZBERAEREAREQBERAEREAX5Ll9JUKsqLBAV21uL91TOsbOf+rHTNvPsCsDSSqdtjiJdkbyJP0A+6psLgfK/Kz1PABclxeTnc14x+5aaVYhnyaWlmvuWcxau76YRg+Fh16lXePuFJSnL8RFutzxWR2duSXkXHP7rDhumlZJzSzgtNHFOTm+xYYxiIYGQtNi/4ugG/+uq0OBNGUeSxeN0nj77iCB6f8q/wHEhlGq08UzNrHY8vs5pteDfUoGilTwNc0ggEEEEHcQRqCqKlxiMb3tHmQrSOva8aEHyIK0VS5Ye8iutqlnONjj+L0X6PUyRcGv8AD+6Rmb9CFNw/FSxbTans9NVaeFwbNazmuJyPA+Gx+U205HpvWFn2Wro3ZXU0vm1he30cy4XSVRn7OMmuqR891+hsruk4LbLxgtKjaR2XRYGqrXSyue7i4gdANB/XVdAwTs9q6hw71pgj+YvFnno1m+/U2HmqDtH2VFDVjICIJWNMZJJ8TWhsjSed/F/Gr3g8MXNyXbYUaa1Qdli9CHQOC1+ESNssBR1KvqTEi0b11ko86wQpxdc+bBebTRMfEQeIsueYHiDoZgL6E6dFo8VxnwG54aeazL6FxaHNFyOSharSq2pwfXsSKWpqXNsmdYrbzUoe24cG5mkGxBAvoR6j1WfZ2hV1OxzRLnBaQDIM5YSNHNJ1uORuOi9NmNoR3GR+nnw5hZnHIz3biOGqreEQcqrK7I7J5WV56/YxrucLVyvD7m52S28qWuaZ5DJG4gOzAEtv8wIF9OS6nS1bJG5mOa9vNpBHkuD4E3NAPK6tabE5qaUvhcW66je13Rw4hT9RoY2vMNn9C8t138MouSymdpRVOze0DKuEPbo4eGRvFrvuDwKtlQzg4ScZdUWkJxsipRezCIixMwiIgCIiAIiID8SKqxDcrZ+5VVeNEBznaphzsA43A87jRanAcNbDEBbW13HmeJVbitHmljd+F9/pp9QFeSzBkRcdwaSfIC5XG8WytS18H9MFpp960YntGr25A0ne7d5Ku2LqmuY5nMaLNbSVr5pC93Emw5DgF+dlcSySDXiui4JX7JOD6vcvVR7OGO7NnUxNyHNY5XWN+R3FZaOpPeFrHHKHWB5q42xDu5L4rkOAzW5cSs1g0moXutpUbG2uu6M66YSnzvrg2uGUmis4s7DmaSCP6seajYS8WCtaqRjWEnkovImtzdZPfGDb4JibZ4Q4CxHhcORA3eW4+qsFxOl2/lh7xlPl8ZF3EXy5b6tB0vrxupFLi9RKbvmkcf33fQA2CvaKZTrUnsUFnC27JcrxHsdkXIe13bCOV36ExjX5Hh0ryLljxujj5Gxs49bc1dUOLVUQu15cPwvu4fXUehXHMWiljqnd6buc8vzfizOJLve6stDp4+0zJ9OhT8R0tlEM9U+5fYRQggK3mwcEblEwGUEBakvYGb+CtpzcXsVKgpLDJexmxtFUUczXXfLIDFISBmi4tMY4fK6/G1uFlz2Cgkp55KeUeON5aeR4hw6EEEeavsC2xFFVykAvD4SMgOheHAxlx4D4teRKjgy1Ez6iY3e83cbWAAFg1o4AAAei01QsjdJt+6/zBXcQlVGlQitz0a1oGoVJjlc0ju2i7n+EDlfeVZVWIxiRocHFubxBmXORxtfQHqfqvxh2AB8xlyljSfC1zs5aORdYXPWwUpyx1IGi0bsam+iJ2G0uSBo52CmGmzNUhmBVFSHinDf1bfmdlBJ+UG2+11QYTj2VxY7QglrgeBBsVpUk20nv4J3EU/dytvJotj6401awH4JT3TuXiPgPo63uV1hcZxAXaHt4EEEcCF1rCK8TwRyj52Bx6G3iHobj0VXxKGXGz5MkcHswpVPtuvmTERFUl6EREAREQBEXwlAfHlVGIygAqfU1AAXJNudujI50MBs0Eh7wfi5tb068fzwnNQWWSNPp53z5YlnU7QxPqWwtdd1ySRuBHy35q+xhpNHLb+5f/pK4zhtV3UzH8GvBPkdD9Cu300jXw9C2x8iFyXE23erH4+zLqzTrTcqW5x6vpLsusyJDHID11W6bCC23oszjOGEElXVc3CSki7kuZYNRguKNkZkdxGio8Wwo0787PgJvp8v+ypcNrnRuA9v5LXw4mJI7HXRdDKMNVXn8RHi+VkSi2gLQo2P7SSPZlF9RZVgq2NkIy2F9ytIqeJ+42WFXBeaCk57/AA2KbU8c9jc61Dp3zh/YqcNl3LZYNUgWVF/Z8jVik0zJGbwVaOiaWMGdPFNPNYbx8fzB0SnrGlnosD2hxNLA8b2vFvJ2hH5eymxYqQOXnovGrw0VbHNdKIwLEEltr33WJGiwgvZS5pbGzVSqlprMSTyvK69vqZjDKiYtBYNOZNr+St2GofoXWHRQ2PkiPdtb3mTwhzPhdbiCVNhgq37mZfM/yVupRayfNrHqm2oLCJNNRRR6uOu88SfMr7Pib5DkiF+Gm4eZXvS7JvcbyvJ6DQLQUeGxxCzQAAsHakeVcOk3zWsqsJ2eDfHIbu3n+SuIWmV4jis0fM8/C0c+p6L81Mmik4Y0SxZWeF7NHAceT/X81D1NsoQ58Z/wXNUI/wBq6G4ww01NCGh7WtGrnPc0Zjxc4niVwSrhzSS5XBz45pMrmkEPAkJ0I3gjUL2xzCKh07mzl2hOTNfLlvoW8LWUSgwV8Un6s5sx+EXJJ6WWOkpcP6jeeYrNdqYz/prZroX2C4jnjyniPquidmuJXjkgJ1jdnZ+646j0d/qXMKvC5aOoa2VpZ3rBMwHhckFp5G43cLhafZjEO6rIX7muPdu8n+HXyJB9Fv1EFdS8fH5og6eb02oi3sv8P9jrqIi5k68IiIAiIgPhKj1E9gv3LIqiuqEBl9v8fdFTOymznnu28xmBzH2B91yVrFtu0eS4iH/6O/0rIwMu63VV+pfv4Or4RBKjm8s/LKMuWiw0VIjyd6/Ja2W+luV99lJw3DhlzHQL5NjTQ7LE0vd0F1GcFLqifOSfboSYKKwXjX4W1zSF+GU1XLxZGOpufZt1K/spUEXbUtLuRY4A9L3NvZblVNroRHraYvea+5g8WwJ7DoPIqPQ1xabO0PFbVlblf3NSzI8c7WPJwO4jqF7TbORF7XujEjAbkXIzDi241C3abUSol6dyRJqSyvl6mVlomSi9lXSUM0Ruy5C0DaHupHtGbJnd3ea2bLfw3tpe1rqW2MELpK7duaDIOo0dWoX9SO/1M5SbRyRmzgR5q+pNrY3fEAv1JhLHcAoz9l43cLeWikx1L/3LP0Kazgj/AOOf6l9BiVM8agKSynpXcG+wWVGyEoPgefIi69nYBWM1Dmn0cs1qIeqIUuFamPZP5mviigG6ymMyW0WFZBMG3dNkcODoZC0no9hJHq1edJtDVNdZ0ZI6EL3mhLpL9SNLSaiDw4P5LP2N2+SyiTT23lV0OJSvGjDfqpkOEEnNM/Tfbh7LCd0IepKo4bdZ/f7q9ev6HnGXSHwjTnwXnDWSQTB43t0cODgd7T/XJT5MUaBkiHqq6dhJud6zonK3POvdGv09FCSrfvd/zsbZmJd5G17W5mEXFwDbmCOYOiq8R7QoqPfF4z8LWta0n14BQtkcbFPKWS/sZDr/ANDtwf5cD6Hgrnbjs9NUWSwFoe1uUtcbNeL3BB4H6G6q7NPGq5Rm/dfcgynJ1uUF7xzDbTtDfWuiLoGxiJzsrgXOdZ1rgnQW0B3Kbh1ZmYCN4IIV2zsxqzoYWDzkZ9lf7L9l3cyB8zm2aQ4RsuQSN2Ynh0G9WUb6KI4UljwUN2nv1TWYNPyzoMZuBffYX9l+kRc6dQEREAXxy+r4UBEqCqOvKvahqo69qA59t5HeNjvwyj6tKyeH/tf4ltdros0D+lnezhf6XWMoB+s9VX6le8dTwiWaMeGzQYzVFsQa3jov3h8AY0Aep5niSomLa90Ob2/mFPiK26ZdWQ+LTa5YL1ZZwPVhFNZVMb16moUsoyRitHFUMyyC9tWuGjmHm0/bcVQNqKij3/roRxG9o5ubw89QrGSqVDtHWnuXNB1ecnpvP0FvVa5Uqx+pO0mpshJQjun2/OhbR1tPU/CQCeBXnNg7hu3f1xWCiw6RurHEdOCu8L2rqYiGvaSPcJ7DUUPMPz5HSKfZ/nzLzKRoRZTaSO6inFBNazbc9Fa0MKsaLJzhmawxLCR7SubGy5UCphrg1sjI87CL2abvA5lm/dyupbIu+qAz5GeJ/I8m+p+61sC8ss5HhFXq9W6ZKMevVnPodoYd0rcruIIsfYqWMWoxwC6IyNrvia137zQ781LgwqnGohiB5iKMH8lh7ZeDQuJLvH6/9HOIa572uNPA94aCS5rCQABc68T0Wfo8ZNU7U2HJd3AC432h7L/oNUKqEWgmfZ4G6OQ6kDk12pHIgjkpejshOzlkvgQdXr7ZR9zZd/P6ntHTBq+Pav1SVIewHovkquO5SkWVgW92BxkyRGF5u6IDKebNwH8J08iFgXOV5sfLkq4z+IuYfItP3A9lH1danU89tzKuWJHTkRFzZOCIiAIiIAiIgPOViqK+n0V2o9TT3CA57jFPcEEaEEH1XPo4ckxbyIC65i+Gk30XNcepDHODbfvUXUxzHJccIt5bXB9/uiHtBOWsa4GxbqD1C9dnsRdNFmdvDiLjS9uP9cl+q2mEjRpcXFxzHEKFWYkYW5YmAdXfYBaqJqPVk7iFE7mowj8/BphJovw6VZvBcffI5zH2uBcEC3HcQrkOU2MlJZRz9tUqpOMup6vcs/jD80ob+Ea+bv8Aay0MbFnKcZ3uf+JxPpfQeylaeOZZJvDa+axy8Emmg0UyOAcl9jjsF+f0xoNlPOgLOkgCsw/I0nkFX0EgKl4ibR+a1vqa3u8E7Z6O0ec75HZj5DRo/M+qu2SquhiyNa38LQPYWXq2RV0nltnLXT9pY5eWXEFQp8NSs/HMpkVUsTSaGKpVdtfhYqqGeLeTE5zOj2DOw/4mheUdSpTKtZRbi00eNZWDh+zmKEiy0Ln3WDwqXLIRycR7Gy18NTZhJ4NJPoLrrZbrJWx8FXTYznmeODXWHotpsgc1XD0cT7McVyTBqy8rjzcSfUrq/Z469XGej/8AtlaLpZok/RmcP7kjqyIi5csAiIgCIiAIiIAiIgPKWnDlQY/sbDUt1u08CN4WkReNZ2Z7GTi8rqcql7Op2GzZWkdWuuqyu7PZDq+QnyFvzXZXRAqNNQg8FqVEF2Jz4jqGsc30Rx2DZhsO5uvE8SvZlKugYlhI5LNVlLlW7oQm23llFiHhhkP/AEEe+n3VHhseiuMbrGd25vE2H+YKvw1mim6boy74Yvck/Um0uHvqJmQR6F51PBrQLuefIfZaXbHYOCHD88DD3kBEj3k3fI3dJm8h4rDQZTbeV97Owz9JmJ+PumhvPKX+Mj1DF0GaBsjHMdq17XMd5OBB+hWFtjU9uxp1mpnG5JdF9TiGCVN7LRujzPib+KRg93hY2jjdDK+N3xRyOjPmxxafyW1w6W8tMT/fxj3cFJn0yW037vMvBqpcPUKakIWrdSqJPRKsOTMsWkL6yQhW9Rh6rpqUhDw9aeVTWNJ91WU51XzE9uqKhIbM8l9r5I25nAcC7UAepWUYSk8RWTxtLdnEy3JUyt4tmkb7SEfZamKikmgkbGCXGI2A39bel1k5q1s1VLI3QSTySDnZ8hcL+hXU+zE//IAP92/8l005uNDkuqRXxSc8HJcOw97JHBzSNeXJdt7MsHfbvnNLWhpDL6ZidCR0tfVbeXCIHOzOhjc78RjYXe5ClgKos1znXyJYz1JUaeWWcn1ERVxvCIiAIiIAiIgCIiAIiIAiIgPGeAELH7R0DgDYLbLwqKRrxYhAfz7joII/fF/YqRQS6LpmO9ncU1yLtJ5Klg7Mww+KRxHIAD6qTTaoLDLXRayFUHGZ49n0R/SJpflDBGOpLg4+waPddKppgVmqPD2wMDGCzR7k8STxKS46yPe6y0zlzSyQtRb7WxyMHt9Q9zikhAsJmsmHmRld/mYT6qdR3dEC34mkOHmDcFQ9v8aiqJIXM+JjXMceFiQW/XN7r22dqNLKbW8wRf6SXPRF+Dc7O7fR1M3cujdFJrluQ5rsouRewtoCtSWBYLZvBQa1sgHwAvd5kZQPc39Fv1Etioywil1tUKrOWHg8JKUFQKnDVbItRCMTitK9jSWjVcL2upJRO9zrkuN7lf1LLTNdvCyu0nZ3DVNNvC7gVI093sp5fQ12Q51g/nnBY9R5rr/ZjGTVaDRsbifUW+6j4d2NTNk8T2NYDv1Jt5LpOAbOQ0jMsYJJtmcfidb8h0VpfrKlS4QeWyPCqXNllqiIqMmBERAEREAREQBERAEREAREQBERAEREAX5dGDwX6RARZcPaVR4nskyTgtMiA5VifZxKfg1VhgOwU7SC9wYPcroqLZGyUVhEmnVWUpxgyJh2GshbZvHVxO8qWiLBvO7NEpOTy+oREXhiEREAREQBERAEREAREQBERAEREAREQBERAEREAREQBERAEREAREQBERAEREAREQBERAEREAREQBERAEREB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054" name="Picture 6" descr="http://3.bp.blogspot.com/-IXikZ2rrLJU/T7jnPGJjAUI/AAAAAAAANws/_f3lJf_Zxyk/s400/trabalho+equipe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23870">
            <a:off x="5500063" y="1822524"/>
            <a:ext cx="3024336" cy="2427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400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pt-BR" b="1" dirty="0" smtClean="0"/>
              <a:t>O MUNICÍPIO DE FLORÂNIA-RN</a:t>
            </a:r>
            <a:endParaRPr lang="pt-BR" b="1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11560" y="1563638"/>
            <a:ext cx="4176464" cy="3200400"/>
          </a:xfrm>
        </p:spPr>
        <p:txBody>
          <a:bodyPr anchor="ctr">
            <a:normAutofit fontScale="85000" lnSpcReduction="20000"/>
          </a:bodyPr>
          <a:lstStyle>
            <a:extLst/>
          </a:lstStyle>
          <a:p>
            <a:pPr marL="274320" lvl="1" algn="just"/>
            <a:r>
              <a:rPr lang="pt-BR" dirty="0" smtClean="0"/>
              <a:t>Possui 9.672 habitantes;</a:t>
            </a:r>
          </a:p>
          <a:p>
            <a:pPr marL="0" lvl="1" indent="0" algn="just">
              <a:buNone/>
            </a:pPr>
            <a:endParaRPr lang="pt-BR" dirty="0" smtClean="0"/>
          </a:p>
          <a:p>
            <a:pPr marL="274320" lvl="1" algn="just"/>
            <a:r>
              <a:rPr lang="pt-BR" dirty="0" smtClean="0"/>
              <a:t>Considerada cidade de extrema pobreza;</a:t>
            </a:r>
          </a:p>
          <a:p>
            <a:pPr marL="274320" lvl="1" algn="just"/>
            <a:endParaRPr lang="pt-BR" dirty="0"/>
          </a:p>
          <a:p>
            <a:pPr marL="274320" lvl="1" algn="just"/>
            <a:r>
              <a:rPr lang="pt-BR" dirty="0"/>
              <a:t>Interior do Seridó Oriental do RN</a:t>
            </a:r>
            <a:r>
              <a:rPr lang="pt-BR" dirty="0" smtClean="0"/>
              <a:t>;</a:t>
            </a:r>
          </a:p>
          <a:p>
            <a:pPr marL="274320" lvl="1" algn="just"/>
            <a:endParaRPr lang="pt-BR" dirty="0"/>
          </a:p>
          <a:p>
            <a:pPr marL="274320" lvl="1" algn="just"/>
            <a:r>
              <a:rPr lang="pt-BR" dirty="0" smtClean="0"/>
              <a:t>Distante 216 Km da Capital.</a:t>
            </a:r>
            <a:endParaRPr lang="pt-BR" dirty="0"/>
          </a:p>
        </p:txBody>
      </p:sp>
      <p:pic>
        <p:nvPicPr>
          <p:cNvPr id="3074" name="Picture 2" descr="IMG_162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923678"/>
            <a:ext cx="3346603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51520" y="118110"/>
            <a:ext cx="8511480" cy="1005840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pt-BR" b="1" dirty="0" smtClean="0"/>
              <a:t>A ESTRATÉGIA DE SAÚDE DA FAMÍLIA II</a:t>
            </a:r>
            <a:endParaRPr lang="pt-BR" b="1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11560" y="1563638"/>
            <a:ext cx="4176464" cy="3200400"/>
          </a:xfrm>
        </p:spPr>
        <p:txBody>
          <a:bodyPr anchor="ctr">
            <a:normAutofit fontScale="77500" lnSpcReduction="20000"/>
          </a:bodyPr>
          <a:lstStyle>
            <a:extLst/>
          </a:lstStyle>
          <a:p>
            <a:pPr marL="274320" lvl="1" algn="just"/>
            <a:r>
              <a:rPr lang="pt-BR" dirty="0" smtClean="0"/>
              <a:t>É urbana, atendendo 2.225 usuários;</a:t>
            </a:r>
          </a:p>
          <a:p>
            <a:pPr marL="0" lvl="1" indent="0" algn="just">
              <a:buNone/>
            </a:pPr>
            <a:endParaRPr lang="pt-BR" dirty="0" smtClean="0"/>
          </a:p>
          <a:p>
            <a:pPr marL="274320" lvl="1" algn="just"/>
            <a:r>
              <a:rPr lang="pt-BR" dirty="0" smtClean="0"/>
              <a:t>Sendo 1.137 do sexo feminino para 1.108 do sexo masculino ;</a:t>
            </a:r>
          </a:p>
          <a:p>
            <a:pPr marL="274320" lvl="1" algn="just"/>
            <a:endParaRPr lang="pt-BR" dirty="0"/>
          </a:p>
          <a:p>
            <a:pPr marL="274320" lvl="1" algn="just"/>
            <a:r>
              <a:rPr lang="pt-BR" dirty="0" smtClean="0"/>
              <a:t>A equipe completa;</a:t>
            </a:r>
          </a:p>
          <a:p>
            <a:pPr marL="274320" lvl="1" algn="just"/>
            <a:endParaRPr lang="pt-BR" dirty="0"/>
          </a:p>
          <a:p>
            <a:pPr marL="274320" lvl="1" algn="just"/>
            <a:r>
              <a:rPr lang="pt-BR" dirty="0" smtClean="0"/>
              <a:t>Funcionando desde sua inauguração em uma Unidade Mista.</a:t>
            </a:r>
            <a:endParaRPr lang="pt-BR" dirty="0"/>
          </a:p>
        </p:txBody>
      </p:sp>
      <p:pic>
        <p:nvPicPr>
          <p:cNvPr id="4098" name="Picture 2" descr="http://2.bp.blogspot.com/-WHxTp78qm54/T8zGFzmbAJI/AAAAAAAAAGQ/DyKdKlSXb34/s1600/S%25C3%25ADmbolo-da-ES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779662"/>
            <a:ext cx="3312368" cy="2398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450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pt-BR" b="1" dirty="0" smtClean="0"/>
              <a:t>ESF II – ANTES DA INTERVENÇÃO</a:t>
            </a:r>
            <a:endParaRPr lang="pt-BR" b="1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11560" y="1563638"/>
            <a:ext cx="4176464" cy="3200400"/>
          </a:xfrm>
        </p:spPr>
        <p:txBody>
          <a:bodyPr anchor="ctr">
            <a:normAutofit fontScale="85000" lnSpcReduction="20000"/>
          </a:bodyPr>
          <a:lstStyle>
            <a:extLst/>
          </a:lstStyle>
          <a:p>
            <a:pPr marL="274320" lvl="1" algn="just"/>
            <a:r>
              <a:rPr lang="pt-BR" dirty="0" smtClean="0"/>
              <a:t>Funcionando conjuntamente a Maternidade e Hospital;</a:t>
            </a:r>
          </a:p>
          <a:p>
            <a:pPr marL="0" lvl="1" indent="0" algn="just">
              <a:buNone/>
            </a:pPr>
            <a:endParaRPr lang="pt-BR" dirty="0" smtClean="0"/>
          </a:p>
          <a:p>
            <a:pPr marL="274320" lvl="1" algn="just"/>
            <a:r>
              <a:rPr lang="pt-BR" dirty="0" smtClean="0"/>
              <a:t>Grande demanda;</a:t>
            </a:r>
          </a:p>
          <a:p>
            <a:pPr marL="274320" lvl="1" algn="just"/>
            <a:endParaRPr lang="pt-BR" dirty="0"/>
          </a:p>
          <a:p>
            <a:pPr marL="274320" lvl="1" algn="just"/>
            <a:r>
              <a:rPr lang="pt-BR" dirty="0" smtClean="0"/>
              <a:t>Programas da atenção básica ficavam prejudicados;</a:t>
            </a:r>
          </a:p>
          <a:p>
            <a:pPr marL="274320" lvl="1" algn="just"/>
            <a:endParaRPr lang="pt-BR" dirty="0"/>
          </a:p>
          <a:p>
            <a:pPr marL="274320" lvl="1" algn="just"/>
            <a:r>
              <a:rPr lang="pt-BR" dirty="0" smtClean="0"/>
              <a:t>Descaracterização da ESF.</a:t>
            </a:r>
            <a:endParaRPr lang="pt-BR" dirty="0"/>
          </a:p>
        </p:txBody>
      </p:sp>
      <p:pic>
        <p:nvPicPr>
          <p:cNvPr id="5122" name="Picture 2" descr="http://3.bp.blogspot.com/-gEneduSv7Dk/TVfHjeOILXI/AAAAAAAAEWY/siF-BCQHJVU/s1600/APAMI_Florania_R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3" y="2067694"/>
            <a:ext cx="3555137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919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pt-BR" b="1" dirty="0" smtClean="0"/>
              <a:t>OBJETIVO GERAL</a:t>
            </a:r>
            <a:endParaRPr lang="pt-BR" b="1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11560" y="1491630"/>
            <a:ext cx="7848872" cy="1008112"/>
          </a:xfrm>
        </p:spPr>
        <p:txBody>
          <a:bodyPr anchor="ctr">
            <a:normAutofit fontScale="92500"/>
          </a:bodyPr>
          <a:lstStyle>
            <a:extLst/>
          </a:lstStyle>
          <a:p>
            <a:pPr marL="274320" lvl="1" algn="ctr"/>
            <a:r>
              <a:rPr lang="pt-BR" b="1" dirty="0" smtClean="0"/>
              <a:t>Melhorar </a:t>
            </a:r>
            <a:r>
              <a:rPr lang="pt-BR" b="1" dirty="0"/>
              <a:t>a atenção ao pré-natal e puerpério, no Município de </a:t>
            </a:r>
            <a:r>
              <a:rPr lang="pt-BR" b="1" dirty="0" err="1"/>
              <a:t>Florânia</a:t>
            </a:r>
            <a:r>
              <a:rPr lang="pt-BR" b="1" dirty="0"/>
              <a:t>, no ESF II – Passagem das Flores</a:t>
            </a:r>
            <a:r>
              <a:rPr lang="pt-BR" b="1" dirty="0" smtClean="0"/>
              <a:t>.</a:t>
            </a:r>
          </a:p>
        </p:txBody>
      </p:sp>
      <p:pic>
        <p:nvPicPr>
          <p:cNvPr id="6147" name="Picture 3" descr="1414681_549697188455464_1855173919_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52860"/>
            <a:ext cx="3600400" cy="2355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http://www.florania.rn.gov.br/wp-content/uploads/2013/08/ESF-II-Flores-Jucur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659161"/>
            <a:ext cx="3752453" cy="2355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651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b="1" dirty="0" smtClean="0"/>
              <a:t>Objetivos, metas e resultados</a:t>
            </a:r>
            <a:endParaRPr lang="pt-BR" b="1" dirty="0"/>
          </a:p>
        </p:txBody>
      </p:sp>
      <p:sp>
        <p:nvSpPr>
          <p:cNvPr id="6" name="Rectangle 5"/>
          <p:cNvSpPr>
            <a:spLocks noGrp="1"/>
          </p:cNvSpPr>
          <p:nvPr>
            <p:ph sz="quarter" idx="13"/>
          </p:nvPr>
        </p:nvSpPr>
        <p:spPr>
          <a:xfrm>
            <a:off x="323528" y="1491630"/>
            <a:ext cx="8604448" cy="3528392"/>
          </a:xfrm>
        </p:spPr>
        <p:txBody>
          <a:bodyPr>
            <a:normAutofit/>
          </a:bodyPr>
          <a:lstStyle>
            <a:extLst/>
          </a:lstStyle>
          <a:p>
            <a:pPr algn="just"/>
            <a:r>
              <a:rPr lang="pt-BR" sz="3200" dirty="0"/>
              <a:t>A intervenção tratou da melhoria no atendimento às gestantes e puérperas da ESF II - Sítio Passagem das Flores. Na área </a:t>
            </a:r>
            <a:r>
              <a:rPr lang="pt-BR" sz="3200" dirty="0" err="1"/>
              <a:t>adscrita</a:t>
            </a:r>
            <a:r>
              <a:rPr lang="pt-BR" sz="3200" dirty="0"/>
              <a:t>, ao final do 4º mês de intervenção, foram cadastradas, entre gestantes e puérperas 21 usuárias, todas </a:t>
            </a:r>
            <a:r>
              <a:rPr lang="pt-BR" sz="3200" dirty="0" smtClean="0"/>
              <a:t>acompanhadas </a:t>
            </a:r>
            <a:r>
              <a:rPr lang="pt-BR" sz="3200" dirty="0"/>
              <a:t>integralmente pela UBS.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512" y="195486"/>
            <a:ext cx="8784976" cy="1005840"/>
          </a:xfrm>
        </p:spPr>
        <p:txBody>
          <a:bodyPr>
            <a:normAutofit fontScale="90000"/>
          </a:bodyPr>
          <a:lstStyle>
            <a:extLst/>
          </a:lstStyle>
          <a:p>
            <a:pPr lvl="0" algn="ctr"/>
            <a:r>
              <a:rPr lang="pt-BR" b="1" dirty="0" smtClean="0"/>
              <a:t>OBJETIVO: </a:t>
            </a:r>
            <a:br>
              <a:rPr lang="pt-BR" b="1" dirty="0" smtClean="0"/>
            </a:br>
            <a:r>
              <a:rPr lang="pt-BR" dirty="0" smtClean="0"/>
              <a:t>Ampliar </a:t>
            </a:r>
            <a:r>
              <a:rPr lang="pt-BR" dirty="0"/>
              <a:t>a cobertura do pré-natal.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13"/>
          </p:nvPr>
        </p:nvSpPr>
        <p:spPr>
          <a:xfrm>
            <a:off x="323528" y="1635646"/>
            <a:ext cx="3672408" cy="2880320"/>
          </a:xfrm>
        </p:spPr>
        <p:txBody>
          <a:bodyPr>
            <a:noAutofit/>
          </a:bodyPr>
          <a:lstStyle>
            <a:extLst/>
          </a:lstStyle>
          <a:p>
            <a:r>
              <a:rPr lang="pt-BR" sz="2400" dirty="0" smtClean="0"/>
              <a:t>Meta: </a:t>
            </a:r>
            <a:br>
              <a:rPr lang="pt-BR" sz="2400" dirty="0" smtClean="0"/>
            </a:br>
            <a:r>
              <a:rPr lang="pt-BR" sz="2400" dirty="0" smtClean="0"/>
              <a:t>Ampliar </a:t>
            </a:r>
            <a:r>
              <a:rPr lang="pt-BR" sz="2400" dirty="0"/>
              <a:t>para 100% a cobertura das gestantes, residentes na área de abrangência da UBS que frequentam o programa de pré-natal.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101904109"/>
              </p:ext>
            </p:extLst>
          </p:nvPr>
        </p:nvGraphicFramePr>
        <p:xfrm>
          <a:off x="4211960" y="1635646"/>
          <a:ext cx="4724400" cy="2657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ângulo 2"/>
          <p:cNvSpPr/>
          <p:nvPr/>
        </p:nvSpPr>
        <p:spPr>
          <a:xfrm>
            <a:off x="4283968" y="437195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1200" b="1" dirty="0" smtClean="0"/>
              <a:t>Gráfico 1</a:t>
            </a:r>
            <a:r>
              <a:rPr lang="pt-BR" sz="1200" b="1" dirty="0"/>
              <a:t>: Proporção de gestantes cadastradas no Programa de Pré-natal e Puerpério da UBS II, no Município de </a:t>
            </a:r>
            <a:r>
              <a:rPr lang="pt-BR" sz="1200" b="1" dirty="0" err="1"/>
              <a:t>Florânia</a:t>
            </a:r>
            <a:r>
              <a:rPr lang="pt-BR" sz="1200" b="1" dirty="0"/>
              <a:t>/RN, 2014.</a:t>
            </a:r>
            <a:endParaRPr lang="pt-BR" sz="1200" i="1" dirty="0"/>
          </a:p>
        </p:txBody>
      </p:sp>
    </p:spTree>
    <p:extLst>
      <p:ext uri="{BB962C8B-B14F-4D97-AF65-F5344CB8AC3E}">
        <p14:creationId xmlns:p14="http://schemas.microsoft.com/office/powerpoint/2010/main" val="333962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512" y="195486"/>
            <a:ext cx="8784976" cy="1005840"/>
          </a:xfrm>
        </p:spPr>
        <p:txBody>
          <a:bodyPr>
            <a:normAutofit fontScale="90000"/>
          </a:bodyPr>
          <a:lstStyle>
            <a:extLst/>
          </a:lstStyle>
          <a:p>
            <a:pPr lvl="0" algn="ctr"/>
            <a:r>
              <a:rPr lang="pt-BR" b="1" dirty="0" smtClean="0"/>
              <a:t>OBJETIVO: </a:t>
            </a:r>
            <a:br>
              <a:rPr lang="pt-BR" b="1" dirty="0" smtClean="0"/>
            </a:br>
            <a:r>
              <a:rPr lang="pt-BR" dirty="0" smtClean="0"/>
              <a:t>Ampliar </a:t>
            </a:r>
            <a:r>
              <a:rPr lang="pt-BR" dirty="0"/>
              <a:t>a cobertura do pré-natal.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13"/>
          </p:nvPr>
        </p:nvSpPr>
        <p:spPr>
          <a:xfrm>
            <a:off x="323528" y="1635646"/>
            <a:ext cx="3672408" cy="2880320"/>
          </a:xfrm>
        </p:spPr>
        <p:txBody>
          <a:bodyPr>
            <a:noAutofit/>
          </a:bodyPr>
          <a:lstStyle>
            <a:extLst/>
          </a:lstStyle>
          <a:p>
            <a:r>
              <a:rPr lang="pt-BR" sz="2400" dirty="0" smtClean="0"/>
              <a:t>Meta: </a:t>
            </a:r>
            <a:br>
              <a:rPr lang="pt-BR" sz="2400" dirty="0" smtClean="0"/>
            </a:br>
            <a:r>
              <a:rPr lang="pt-BR" sz="2400" dirty="0" smtClean="0"/>
              <a:t>Garantir </a:t>
            </a:r>
            <a:r>
              <a:rPr lang="pt-BR" sz="2400" dirty="0"/>
              <a:t>a captação de 100% das gestantes residentes na área de abrangência da UBS, no primeiro trimestre de </a:t>
            </a:r>
            <a:r>
              <a:rPr lang="pt-BR" sz="2400" dirty="0" smtClean="0"/>
              <a:t>gestação.</a:t>
            </a:r>
            <a:endParaRPr lang="pt-BR" sz="2400" dirty="0"/>
          </a:p>
        </p:txBody>
      </p:sp>
      <p:sp>
        <p:nvSpPr>
          <p:cNvPr id="3" name="Retângulo 2"/>
          <p:cNvSpPr/>
          <p:nvPr/>
        </p:nvSpPr>
        <p:spPr>
          <a:xfrm>
            <a:off x="4211960" y="4299942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1200" b="1" dirty="0" smtClean="0"/>
              <a:t>Gráfico 2: </a:t>
            </a:r>
            <a:r>
              <a:rPr lang="pt-BR" sz="1200" b="1" dirty="0"/>
              <a:t>Proporção de gestantes captadas, no primeiro trimestre de gestação da UBS II, no Município de </a:t>
            </a:r>
            <a:r>
              <a:rPr lang="pt-BR" sz="1200" b="1" dirty="0" err="1"/>
              <a:t>Florânia</a:t>
            </a:r>
            <a:r>
              <a:rPr lang="pt-BR" sz="1200" b="1" dirty="0"/>
              <a:t>/RN, 2014.</a:t>
            </a:r>
            <a:endParaRPr lang="pt-BR" sz="1200" i="1" dirty="0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2884393894"/>
              </p:ext>
            </p:extLst>
          </p:nvPr>
        </p:nvGraphicFramePr>
        <p:xfrm>
          <a:off x="4114998" y="1491630"/>
          <a:ext cx="4724400" cy="269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5147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resentação em Tela Larga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528</Words>
  <Application>Microsoft Office PowerPoint</Application>
  <PresentationFormat>Apresentação na tela (16:9)</PresentationFormat>
  <Paragraphs>96</Paragraphs>
  <Slides>18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Apresentação em Tela Larga</vt:lpstr>
      <vt:lpstr>Pré-Natal:  “Qualificação da assistência ao Pré-Natal e Puerpério na Estratégia de Saúde da Família II no Município de Florânia/RN.” </vt:lpstr>
      <vt:lpstr>INTRODUÇÃO</vt:lpstr>
      <vt:lpstr>O MUNICÍPIO DE FLORÂNIA-RN</vt:lpstr>
      <vt:lpstr>A ESTRATÉGIA DE SAÚDE DA FAMÍLIA II</vt:lpstr>
      <vt:lpstr>ESF II – ANTES DA INTERVENÇÃO</vt:lpstr>
      <vt:lpstr>OBJETIVO GERAL</vt:lpstr>
      <vt:lpstr>Objetivos, metas e resultados</vt:lpstr>
      <vt:lpstr>OBJETIVO:  Ampliar a cobertura do pré-natal.</vt:lpstr>
      <vt:lpstr>OBJETIVO:  Ampliar a cobertura do pré-natal.</vt:lpstr>
      <vt:lpstr>OBJETIVO:  Ampliar a cobertura do pré-natal.</vt:lpstr>
      <vt:lpstr>OBJETIVO:  Ampliar a cobertura do pré-natal.</vt:lpstr>
      <vt:lpstr>OBJETIVO: Melhorar a qualidade da atenção ao pré-natal e puerpério </vt:lpstr>
      <vt:lpstr>OBJETIVO: Melhorar a qualidade da atenção ao pré-natal e puerpério </vt:lpstr>
      <vt:lpstr>OBJETIVO: Melhorar a qualidade da atenção ao pré-natal e puerpério </vt:lpstr>
      <vt:lpstr>OBJETIVO:  Promover a Saúde no pré-natal.</vt:lpstr>
      <vt:lpstr>DISCUSSÃO</vt:lpstr>
      <vt:lpstr>CONCLUSÕES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2013-02-20T02:29:17Z</dcterms:created>
  <dcterms:modified xsi:type="dcterms:W3CDTF">2014-03-04T04:56:25Z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1046</vt:i4>
  </property>
  <property fmtid="{D5CDD505-2E9C-101B-9397-08002B2CF9AE}" pid="3" name="_Version">
    <vt:lpwstr>12.0.4518</vt:lpwstr>
  </property>
</Properties>
</file>