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72" r:id="rId9"/>
    <p:sldId id="273" r:id="rId10"/>
    <p:sldId id="293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300" r:id="rId23"/>
    <p:sldId id="292" r:id="rId24"/>
    <p:sldId id="291" r:id="rId25"/>
    <p:sldId id="299" r:id="rId26"/>
    <p:sldId id="294" r:id="rId27"/>
    <p:sldId id="295" r:id="rId28"/>
    <p:sldId id="298" r:id="rId29"/>
    <p:sldId id="296" r:id="rId30"/>
    <p:sldId id="297" r:id="rId31"/>
    <p:sldId id="274" r:id="rId32"/>
    <p:sldId id="275" r:id="rId33"/>
    <p:sldId id="276" r:id="rId34"/>
    <p:sldId id="277" r:id="rId35"/>
    <p:sldId id="278" r:id="rId36"/>
    <p:sldId id="279" r:id="rId3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Lu&#237;la%20Trabalho\Lu&#237;la%20UFPel\Turma%207\Giordis\Sem15%20U3\coleta%20de%20dados%20pre%20natal%20semana%20fina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Lu&#237;la%20Trabalho\Lu&#237;la%20UFPel\Turma%207\Giordis\Sem15%20U3\coleta%20de%20dados%20pre%20natal%20semana%20final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Lu&#237;la%20Trabalho\Lu&#237;la%20UFPel\Turma%207\Giordis\Sem15%20U3\coleta%20de%20dados%20pre%20natal%20semana%20final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Lu&#237;la%20Trabalho\Lu&#237;la%20UFPel\Turma%207\Giordis\Sem15%20U3\coleta%20de%20dados%20pre%20natal%20semana%20final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Lu&#237;la%20Trabalho\Lu&#237;la%20UFPel\Turma%207\Giordis\Sem15%20U3\coleta%20de%20dados%20pre%20natal%20semana%20final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Lu&#237;la%20Trabalho\Lu&#237;la%20UFPel\Turma%207\Giordis\Sem15%20U3\coleta%20de%20dados%20pre%20natal%20semana%20final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Lu&#237;la%20Trabalho\Lu&#237;la%20UFPel\Turma%207\Giordis\Sem15%20U3\coleta%20de%20dados%20pre%20natal%20semana%20final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Lu&#237;la%20Trabalho\Lu&#237;la%20UFPel\Turma%207\Giordis\Sem15%20U3\coleta%20de%20dados%20puerperio%20semana%20final%20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Lu&#237;la%20Trabalho\Lu&#237;la%20UFPel\Turma%207\Giordis\Sem15%20U3\coleta%20de%20dados%20puerperio%20semana%20final%20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82268186771699"/>
          <c:y val="1.8882404878990053E-2"/>
          <c:w val="0.86088794426500315"/>
          <c:h val="0.91907380661407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0.73076923076923073</c:v>
                </c:pt>
                <c:pt idx="1">
                  <c:v>0.80769230769230771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59168"/>
        <c:axId val="37960704"/>
      </c:barChart>
      <c:catAx>
        <c:axId val="3795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7960704"/>
        <c:crosses val="autoZero"/>
        <c:auto val="1"/>
        <c:lblAlgn val="ctr"/>
        <c:lblOffset val="100"/>
        <c:noMultiLvlLbl val="0"/>
      </c:catAx>
      <c:valAx>
        <c:axId val="379607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79591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612"/>
          <c:y val="2.8899408416409259E-2"/>
          <c:w val="0.84677502714590935"/>
          <c:h val="0.86455537162968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0.89473684210526316</c:v>
                </c:pt>
                <c:pt idx="1">
                  <c:v>0.85714285714285765</c:v>
                </c:pt>
                <c:pt idx="2">
                  <c:v>0.88461538461538469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99808"/>
        <c:axId val="35801344"/>
      </c:barChart>
      <c:catAx>
        <c:axId val="3579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5801344"/>
        <c:crosses val="autoZero"/>
        <c:auto val="1"/>
        <c:lblAlgn val="ctr"/>
        <c:lblOffset val="100"/>
        <c:noMultiLvlLbl val="0"/>
      </c:catAx>
      <c:valAx>
        <c:axId val="358013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57998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99019665667222"/>
          <c:y val="3.8274605564578588E-2"/>
          <c:w val="0.86336717141782449"/>
          <c:h val="0.84662981495683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0.52631578947368418</c:v>
                </c:pt>
                <c:pt idx="1">
                  <c:v>0.57142857142857229</c:v>
                </c:pt>
                <c:pt idx="2">
                  <c:v>0.84615384615384703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14784"/>
        <c:axId val="35857536"/>
      </c:barChart>
      <c:catAx>
        <c:axId val="3581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5857536"/>
        <c:crosses val="autoZero"/>
        <c:auto val="1"/>
        <c:lblAlgn val="ctr"/>
        <c:lblOffset val="100"/>
        <c:noMultiLvlLbl val="0"/>
      </c:catAx>
      <c:valAx>
        <c:axId val="358575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58147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612"/>
          <c:y val="4.2480444641241302E-2"/>
          <c:w val="0.84677502714590935"/>
          <c:h val="0.84094962170360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vacina antitetânica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0.94736842105263086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70976"/>
        <c:axId val="35913728"/>
      </c:barChart>
      <c:catAx>
        <c:axId val="3587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5913728"/>
        <c:crosses val="autoZero"/>
        <c:auto val="1"/>
        <c:lblAlgn val="ctr"/>
        <c:lblOffset val="100"/>
        <c:noMultiLvlLbl val="0"/>
      </c:catAx>
      <c:valAx>
        <c:axId val="359137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58709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16293279022409"/>
          <c:y val="3.5120210438943991E-2"/>
          <c:w val="0.84317718940936859"/>
          <c:h val="0.85076980762020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0.94736842105263086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55840"/>
        <c:axId val="35957376"/>
      </c:barChart>
      <c:catAx>
        <c:axId val="3595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5957376"/>
        <c:crosses val="autoZero"/>
        <c:auto val="1"/>
        <c:lblAlgn val="ctr"/>
        <c:lblOffset val="100"/>
        <c:noMultiLvlLbl val="0"/>
      </c:catAx>
      <c:valAx>
        <c:axId val="359573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59558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90631364562118"/>
          <c:y val="3.8671234574894797E-2"/>
          <c:w val="0.85743380855397533"/>
          <c:h val="0.84333416764801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0.84210526315789536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76128"/>
        <c:axId val="38577664"/>
      </c:barChart>
      <c:catAx>
        <c:axId val="3857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8577664"/>
        <c:crosses val="autoZero"/>
        <c:auto val="1"/>
        <c:lblAlgn val="ctr"/>
        <c:lblOffset val="100"/>
        <c:noMultiLvlLbl val="0"/>
      </c:catAx>
      <c:valAx>
        <c:axId val="38577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85761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82268186771699"/>
          <c:y val="3.7917286341752059E-2"/>
          <c:w val="0.86088794426500315"/>
          <c:h val="0.84946011495398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0.63157894736842179</c:v>
                </c:pt>
                <c:pt idx="1">
                  <c:v>0.95238095238095233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587008"/>
        <c:axId val="38621568"/>
      </c:barChart>
      <c:catAx>
        <c:axId val="3858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8621568"/>
        <c:crosses val="autoZero"/>
        <c:auto val="1"/>
        <c:lblAlgn val="ctr"/>
        <c:lblOffset val="100"/>
        <c:noMultiLvlLbl val="0"/>
      </c:catAx>
      <c:valAx>
        <c:axId val="386215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85870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555"/>
          <c:y val="3.7552934162245546E-2"/>
          <c:w val="0.84475889612889266"/>
          <c:h val="0.856883581404850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'[coleta de dados puerperio semana final .xls]Indicadores'!$C$24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'[coleta de dados puerperio semana final .xls]Indicadores'!$D$23:$G$23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puerperio semana final .xls]Indicadores'!$D$24:$G$24</c:f>
              <c:numCache>
                <c:formatCode>0.0%</c:formatCode>
                <c:ptCount val="4"/>
                <c:pt idx="0">
                  <c:v>0.75000000000000078</c:v>
                </c:pt>
                <c:pt idx="1">
                  <c:v>0.8333333333333337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45600"/>
        <c:axId val="38747136"/>
      </c:barChart>
      <c:catAx>
        <c:axId val="3874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8747136"/>
        <c:crosses val="autoZero"/>
        <c:auto val="1"/>
        <c:lblAlgn val="ctr"/>
        <c:lblOffset val="100"/>
        <c:noMultiLvlLbl val="0"/>
      </c:catAx>
      <c:valAx>
        <c:axId val="387471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87456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555"/>
          <c:y val="4.9454786218968094E-2"/>
          <c:w val="0.84475889612889266"/>
          <c:h val="0.8305491385561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'[coleta de dados puerperio semana final .xls]Indicadores'!$C$36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'[coleta de dados puerperio semana final .xls]Indicadores'!$D$35:$G$35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puerperio semana final .xls]Indicadores'!$D$36:$G$36</c:f>
              <c:numCache>
                <c:formatCode>0.0%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93600"/>
        <c:axId val="38795136"/>
      </c:barChart>
      <c:catAx>
        <c:axId val="3879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8795136"/>
        <c:crosses val="autoZero"/>
        <c:auto val="1"/>
        <c:lblAlgn val="ctr"/>
        <c:lblOffset val="100"/>
        <c:noMultiLvlLbl val="0"/>
      </c:catAx>
      <c:valAx>
        <c:axId val="387951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387936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C468E-C4A6-4796-B3B8-83B22152115F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06E9B-C212-423C-95FA-92528728A1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3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06E9B-C212-423C-95FA-92528728A1E3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25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06E9B-C212-423C-95FA-92528728A1E3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1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46745F-36F6-40F6-AF91-4334524B12F9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950C6C-EE39-4A21-B108-4161B304853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120680" cy="1642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Modalidade à Distância</a:t>
            </a:r>
            <a:endParaRPr lang="pt-BR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248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ao Pré-Natal e Puerpério na USF 03,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Entre-Ijuís/RS</a:t>
            </a: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A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Aluno: 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Giordis Guerrero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Martinez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Orientadora: 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Luíla Bittencourt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Marques</a:t>
            </a: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A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Pelotas 2015</a:t>
            </a:r>
            <a:endParaRPr lang="es-A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A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AR" b="1" dirty="0">
              <a:solidFill>
                <a:schemeClr val="tx1"/>
              </a:solidFill>
            </a:endParaRPr>
          </a:p>
        </p:txBody>
      </p:sp>
      <p:pic>
        <p:nvPicPr>
          <p:cNvPr id="4" name="Imagem 5" descr="541803_321830107928344_1645924286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631"/>
            <a:ext cx="14033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6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3672"/>
            <a:ext cx="1331912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3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9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REFERENTE AO</a:t>
            </a:r>
          </a:p>
          <a:p>
            <a:pPr marL="0" indent="0" algn="ctr">
              <a:buNone/>
            </a:pPr>
            <a:r>
              <a:rPr lang="pt-BR" sz="9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PRÉ-NATAL</a:t>
            </a:r>
            <a:endParaRPr lang="pt-BR" sz="9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1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59216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3645" y="756092"/>
            <a:ext cx="8712968" cy="158417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do pré-natal 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1.1: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Alcançar 100% de cobertura das gestantes cadastradas no Programa de Pré-natal da unidade de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777297" y="2348880"/>
            <a:ext cx="3115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19 gestantes                         </a:t>
            </a:r>
            <a:r>
              <a:rPr lang="pt-BR" sz="2400" dirty="0" smtClean="0"/>
              <a:t>(</a:t>
            </a:r>
            <a:r>
              <a:rPr lang="pt-BR" sz="2400" dirty="0"/>
              <a:t>73.1)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21 gestantes </a:t>
            </a:r>
            <a:r>
              <a:rPr lang="pt-BR" sz="2400" dirty="0"/>
              <a:t>(80.8%)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26 gestantes (</a:t>
            </a:r>
            <a:r>
              <a:rPr lang="pt-BR" sz="2400" dirty="0" smtClean="0"/>
              <a:t>100%)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394057"/>
              </p:ext>
            </p:extLst>
          </p:nvPr>
        </p:nvGraphicFramePr>
        <p:xfrm>
          <a:off x="251520" y="2340268"/>
          <a:ext cx="5400600" cy="4329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868144" y="5517232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cadastradas no programa de Pré-natal</a:t>
            </a:r>
          </a:p>
        </p:txBody>
      </p:sp>
    </p:spTree>
    <p:extLst>
      <p:ext uri="{BB962C8B-B14F-4D97-AF65-F5344CB8AC3E}">
        <p14:creationId xmlns:p14="http://schemas.microsoft.com/office/powerpoint/2010/main" val="544818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880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172819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2. Melhorar a qualidade da atenção ao pré-natal realizado na Unidade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a 100% das gestantes o ingresso no Programa de Pré-Natal  no primeiro trimestre de gestação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330156"/>
              </p:ext>
            </p:extLst>
          </p:nvPr>
        </p:nvGraphicFramePr>
        <p:xfrm>
          <a:off x="179512" y="2492896"/>
          <a:ext cx="49685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64088" y="5733256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ingresso no primeiro trimestre de gestação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64088" y="2766119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17 gestantes (</a:t>
            </a:r>
            <a:r>
              <a:rPr lang="pt-BR" sz="2400" dirty="0" smtClean="0"/>
              <a:t>89.5%)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18 gestantes (</a:t>
            </a:r>
            <a:r>
              <a:rPr lang="pt-BR" sz="2400" dirty="0" smtClean="0"/>
              <a:t>85.7%)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23 gestantes (</a:t>
            </a:r>
            <a:r>
              <a:rPr lang="pt-BR" sz="2400" dirty="0" smtClean="0"/>
              <a:t>88.5%)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97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04856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86409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2.2: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pelo menos um exame ginecológico por trimestre em 100% das gestantes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940592"/>
              </p:ext>
            </p:extLst>
          </p:nvPr>
        </p:nvGraphicFramePr>
        <p:xfrm>
          <a:off x="179512" y="1916832"/>
          <a:ext cx="49685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401669" y="5493131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pelo menos um exame ginecológico por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trimestre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401669" y="2348880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gestantes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(52.6%)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gestantes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(57.1%)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gestantes (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84.6%)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6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60840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4320480" cy="172819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pelo menos um exame de mamas em 100% das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gestantes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20072" y="1052736"/>
            <a:ext cx="3801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exame de mama foi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aos 100 % das gestantes no transcurso da intervenção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4499992" y="1595250"/>
            <a:ext cx="57606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7504" y="3085702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das gestantes a solicitação de exames laboratoriais de acordo com protocolo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76056" y="3085702"/>
            <a:ext cx="3945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Foi garantida a solicitação de exames laboratoriais a todas as gestantes nos 3 meses da intervenção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4499992" y="3750955"/>
            <a:ext cx="57606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0545" y="5085184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Garantir a 100% das gestantes a prescrição de sulfato ferroso e ácido fólico conforme protocolo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176606" y="5080279"/>
            <a:ext cx="384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Foi prescrito o sulfato ferroso e 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cido fólico aos 100% das gestantes conforme o protocolo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>
            <a:off x="4499992" y="5748856"/>
            <a:ext cx="57606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379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04856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8206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2.6: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que 100% das gestantes estejam com vacina antitetânica em dia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920558"/>
              </p:ext>
            </p:extLst>
          </p:nvPr>
        </p:nvGraphicFramePr>
        <p:xfrm>
          <a:off x="107504" y="1628800"/>
          <a:ext cx="48965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148065" y="602128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vacina antitetânica em dia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148066" y="2276872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gestantes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(95%)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gestantes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(100%)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gestantes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(100%)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13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32848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82068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2.7: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que 100% das gestantes estejam com vacina contra hepatite B em dia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040275"/>
              </p:ext>
            </p:extLst>
          </p:nvPr>
        </p:nvGraphicFramePr>
        <p:xfrm>
          <a:off x="179512" y="1628800"/>
          <a:ext cx="48965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148064" y="5877272"/>
            <a:ext cx="3995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vacina contra hepatite B em dia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417840" y="1916832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18 gestantes (95%)</a:t>
            </a: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21 gestantes (100%) </a:t>
            </a: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26 gestantes (100%) </a:t>
            </a:r>
          </a:p>
        </p:txBody>
      </p:sp>
    </p:spTree>
    <p:extLst>
      <p:ext uri="{BB962C8B-B14F-4D97-AF65-F5344CB8AC3E}">
        <p14:creationId xmlns:p14="http://schemas.microsoft.com/office/powerpoint/2010/main" val="2743456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32848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89269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2.8: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avaliação da necessidade de atendimento odontológico em 100% das gestantes durante o pré-natal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101689"/>
              </p:ext>
            </p:extLst>
          </p:nvPr>
        </p:nvGraphicFramePr>
        <p:xfrm>
          <a:off x="107504" y="1700808"/>
          <a:ext cx="47525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148064" y="1988840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18 gestantes (95%)</a:t>
            </a: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21 gestantes (100%) </a:t>
            </a: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26 gestantes (100%)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04048" y="5515610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avaliação de necessidade de atendimento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Odontológico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21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632848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82068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2.9: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primeira consulta odontológica em 100% das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gestantes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201210"/>
              </p:ext>
            </p:extLst>
          </p:nvPr>
        </p:nvGraphicFramePr>
        <p:xfrm>
          <a:off x="251520" y="1700808"/>
          <a:ext cx="48245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64088" y="1700808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gestantes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dirty="0"/>
              <a:t>63.2%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gestantes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dirty="0"/>
              <a:t>95.2%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26 gestantes (100%)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64088" y="5589240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Proporção de gestantes com primeira consulta odontológica programática</a:t>
            </a:r>
          </a:p>
        </p:txBody>
      </p:sp>
    </p:spTree>
    <p:extLst>
      <p:ext uri="{BB962C8B-B14F-4D97-AF65-F5344CB8AC3E}">
        <p14:creationId xmlns:p14="http://schemas.microsoft.com/office/powerpoint/2010/main" val="4051236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560840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7"/>
            <a:ext cx="8640960" cy="57606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3. Melhorar a adesão ao pré-natal e puerpério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11960" y="3501008"/>
            <a:ext cx="46806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Quanto à adesão, 100% das gestantes faltosas foram buscadas através da busca ativa, trabalho este realizado incansavelmente pelos Agentes Comunitários de Saúde em contato com a equipe.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3.1: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busca ativa de 100% das gestantes faltosas às consultas de pré-natal</a:t>
            </a:r>
            <a:endParaRPr lang="pt-BR" sz="2400" dirty="0"/>
          </a:p>
        </p:txBody>
      </p:sp>
      <p:sp>
        <p:nvSpPr>
          <p:cNvPr id="8" name="Seta para a esquerda e para cima 7"/>
          <p:cNvSpPr/>
          <p:nvPr/>
        </p:nvSpPr>
        <p:spPr>
          <a:xfrm rot="16200000">
            <a:off x="4382443" y="2245035"/>
            <a:ext cx="1085489" cy="113842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54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1148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89654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adequado seguimento e controle,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reduzem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mínimo as perdas de vidas humanas na gestação e no primeiro ano de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vida.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Embora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nas ultimas décadas a cobertura ao pré-natal tenha aumentado, garantir sua qualidade de permanece como o maior desafio. 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qualidade, no patamar em que estamos refere-se a uma mudança sensível nas atitudes dos profissionais de saúde e na eficiência e presteza dos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serviços.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4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560840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273630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do programa de pré-natal e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puerpério</a:t>
            </a:r>
          </a:p>
          <a:p>
            <a:pPr marL="0" indent="0" algn="just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4.1: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registro na ficha de acompanhamento do Programa 100% das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gestantes.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registro adequado foi realizado em 100% das gestantes, na ficha espelho disponibilizada pelo curso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4221088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5. Realizar avaliação de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</a:p>
          <a:p>
            <a:pPr algn="just"/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5.1: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Avaliar risco gestacional em 100% das gestantes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Nos três meses da Intervenção foi possível avaliar o risco gestacional de 100% das gestantes. 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76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71184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75252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6. Promover a saúde no pré-natal e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puerpério</a:t>
            </a:r>
          </a:p>
          <a:p>
            <a:pPr marL="0" indent="0" algn="just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6.1: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orientação nutricional a 100% das gestantes.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6.2: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orientação sobre aleitamento materno a 100% das gestantes.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6.3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orientação sobre os cuidados com o recém-nascido a 100% das gestantes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metas foram cumpridas no 100% das gestantes cadastradas na UBS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6253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6.4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orientação sobre anticoncepção após o parto a 100% das gestantes.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6.5: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orientação sobre o risco do tabagismo e do uso de álcool e drogas na gestação a 100% das gestantes.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6.6: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orientação sobre higiene bucal a 100% das gestantes. 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estas metas foram cumpridas no 100% das gestantes cadastradas na UBS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35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56835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9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REFERENTE AO</a:t>
            </a:r>
          </a:p>
          <a:p>
            <a:pPr marL="0" indent="0" algn="ctr">
              <a:buNone/>
            </a:pPr>
            <a:r>
              <a:rPr lang="pt-BR" sz="9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puerpério</a:t>
            </a:r>
            <a:endParaRPr lang="pt-BR" sz="9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27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643192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096852"/>
            <a:ext cx="8640960" cy="36724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do puerpério 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a 100% das puérperas cadastradas no programa de Pré-Natal e Puerpério da Unidade de Saúde consulta puerperal antes dos 42 dias após o parto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atendimento foi iniciado nos primeiros 42 dias de puerpério em 100% das puérperas. </a:t>
            </a:r>
          </a:p>
          <a:p>
            <a:pPr marL="0" indent="0" algn="just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183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2. Melhorar a qualidade da atenção ao puerpério realizado na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</a:t>
            </a:r>
          </a:p>
          <a:p>
            <a:pPr marL="0" indent="0" algn="just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Examinar as mamas em 100% das puérperas cadastradas no Programa.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2.2: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Examinar o abdome em 100% das puérperas cadastradas no Programa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100% das puérperas cadastradas na UBS tiveram as mamas e o abdome examinado.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35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6668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04856" cy="6194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82068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exame ginecológico em 100% das puérperas cadastradas no Programa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474887"/>
              </p:ext>
            </p:extLst>
          </p:nvPr>
        </p:nvGraphicFramePr>
        <p:xfrm>
          <a:off x="179512" y="1628800"/>
          <a:ext cx="49685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54635" y="5733256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Proporção de puérperas que receberam exame ginecológico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498651" y="1988840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3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puérperas (75%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5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puérperas (83.3%)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8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puérperas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(100%)</a:t>
            </a:r>
          </a:p>
        </p:txBody>
      </p:sp>
    </p:spTree>
    <p:extLst>
      <p:ext uri="{BB962C8B-B14F-4D97-AF65-F5344CB8AC3E}">
        <p14:creationId xmlns:p14="http://schemas.microsoft.com/office/powerpoint/2010/main" val="3293271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9572" y="0"/>
            <a:ext cx="7632848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151216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Avaliar o estado psíquico em 100% das puérperas cadastradas no Programa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puérperas cadastradas tiveram avaliado o estado psíquico.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2132856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Avaliar intercorrências em 100% das puérperas cadastradas no Programa.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629060"/>
              </p:ext>
            </p:extLst>
          </p:nvPr>
        </p:nvGraphicFramePr>
        <p:xfrm>
          <a:off x="126829" y="2963853"/>
          <a:ext cx="4722495" cy="377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220072" y="2949116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puérperas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(50%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2º Mês: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puérperas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(100%)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3º Mês: 8 puérperas (100%)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76056" y="5589240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Proporção de puérperas com avaliação para intercorrências.</a:t>
            </a:r>
          </a:p>
        </p:txBody>
      </p:sp>
    </p:spTree>
    <p:extLst>
      <p:ext uri="{BB962C8B-B14F-4D97-AF65-F5344CB8AC3E}">
        <p14:creationId xmlns:p14="http://schemas.microsoft.com/office/powerpoint/2010/main" val="2863681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35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1888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2.6: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Prescrever a 100% das puérperas um dos métodos de anticoncepção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prescrito um dos métodos de anticoncepção aos 100% das puérperas cadastradas na UBS.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685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9054" y="188640"/>
            <a:ext cx="7643192" cy="6926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17670" y="4077072"/>
            <a:ext cx="81859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do programa de puerpério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4: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Manter registro na ficha de acompanhamento do Programa 100% das puérperas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de registros durante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93204" y="1196753"/>
            <a:ext cx="8229600" cy="259228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3. Melhorar a adesão ao puerpério.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busca ativa em 100% das puérperas que não realizaram a consulta de puerpério até 30 dias após o parto.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Tivemos puérperas faltosas apenas no 3º mês e foi feita a busca as 10 pacientes (100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98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4114800" cy="6926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 Município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Entre-Ijuís está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localizado no estado do Rio Grande do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Sul.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Possui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8.938</a:t>
            </a:r>
            <a:r>
              <a:rPr lang="pt-BR" dirty="0"/>
              <a:t>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habitantes.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equipes da Estratégia Saúde da Família (ESF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Básicas de Saúde (UBS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de saúde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bucal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Núcleo de Apoio a Atenção Básica (NAAB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laboratórios de análises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clínicas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25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32848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5. Promover a saúde no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puerpério</a:t>
            </a:r>
          </a:p>
          <a:p>
            <a:pPr marL="0" indent="0" algn="just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5.1: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Orientar 100% das puérperas cadastradas no Programa sobre aleitamento materno exclusivo.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5.2: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Orientar 100% das puérperas cadastradas no Programa sobre planejamento familiar.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5.3: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Orientar 100% das puérperas cadastradas no Programa sobre os cuidados do recém-nascido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puérperas cadastradas na UBS receberam orientações sobre o aleitamento materno exclusivo, o planejamento familiar e os cuidados do recém-nascido.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719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4032448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085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mpliação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cobertura da atenção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gestantes e puérperas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elhoria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registros e qualificação da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Programou-se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 primeira vez na ESF o grupo de gestantes 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puérperas.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xigiu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a equipe se capacitasse para seguir as recomendações do Ministério da Saúde relativas ao manual utilizado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30194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042792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Promoveu o trabalho integrado da equipe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atribuições da equipe viabilizando a atenção a um maior número de pessoas, onde cada um se sentiu parte essencial do sucesso das atividades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iabilizou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otimização da agenda, tanto para a atenção à demanda espontânea como a agendada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estantes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puérperas demonstram satisfação com o atendimento, se sentem seguras e acolhidas pela equipe.</a:t>
            </a:r>
          </a:p>
        </p:txBody>
      </p:sp>
    </p:spTree>
    <p:extLst>
      <p:ext uri="{BB962C8B-B14F-4D97-AF65-F5344CB8AC3E}">
        <p14:creationId xmlns:p14="http://schemas.microsoft.com/office/powerpoint/2010/main" val="2053952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555496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764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adquirimos conhecimentos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física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e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deveriam ser implementadas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formação da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e as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funções de cada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profissional.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Através do curso e das discussões dos colegas nos fóruns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pudemos ver quão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distante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estão as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Estratégias de Saúde da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Família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modelo ideal 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investimentos que a Atenção Primária necessita para disponibilizar um atendimento amplo e qualificado à população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65539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770984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3305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Contribuiu no planejamento e na execução de ações com benefício à saúde individual e coletiva da comunidade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ficou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 unida e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criou se uma melhor parceria com o gestor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municipal, a comunidade e sua liderança.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Agora vamos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prosseguir com outras intervenções 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busca de mais comprometimento de nossos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profissionais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melhorar, ainda mais, a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 de vida de nossa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836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908720"/>
            <a:ext cx="41148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158417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BRASIL, MINISTÉRIO DA SAÚDE. 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Caderno de Atenção Básica. Atenção ao pré-natal de baixo risco.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Brasília: Editora MS, 2012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998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7544" y="2348880"/>
            <a:ext cx="8229600" cy="3629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6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Algerian" panose="04020705040A02060702" pitchFamily="82" charset="0"/>
              </a:rPr>
              <a:t>MUITO</a:t>
            </a:r>
          </a:p>
          <a:p>
            <a:pPr marL="0" indent="0" algn="ctr">
              <a:buNone/>
            </a:pPr>
            <a:r>
              <a:rPr lang="pt-BR" sz="96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Algerian" panose="04020705040A02060702" pitchFamily="82" charset="0"/>
              </a:rPr>
              <a:t>OBRIGADO</a:t>
            </a:r>
            <a:endParaRPr lang="pt-BR" sz="96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60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548680"/>
            <a:ext cx="41148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4096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unidade é composta por três microáreas na cidade e seis micro áreas na zona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rural. Tem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vínculo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Universidade Regional Integrada (URI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 conta com 01 médico, 01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enfermeira,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técnica de enfermagem (está de licença maternidade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agentes comunitários de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saúde,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recepcionista e 01 auxiliar de limpeza.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4104456" cy="763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53650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 início da intervenção conforme o caderno de ações programáticas devíamos ter: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gestantes residentes na área e acompanhadas na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UBS, mas o real de nossa área eram 20 gestantes, das quais 12 estavam sendo acompanhadas na UBS.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 que fizeram consulta de puerpério nos últimos 12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meses, mas o real da área adstrita eram 2 puérperas cadastradas na unidade nos últimos 12 meses.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1148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6805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dever dos serviços e profissionais de saúde acolher com dignidade a mulher e o recém-nascido, enfocando os como sujeitos de direitos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início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intervenção não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estava sendo desenvolvido um trabalho de atenção integral a gestante e puérpera. 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adesão da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busca ativa das gestantes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captação precoce das gestantes é possível melhorar o atendimento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prestado. 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1340768"/>
            <a:ext cx="4906888" cy="763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Atenção ao Pré-Natal e Puerpério na USF 03, Entre-Ijuís/RS</a:t>
            </a:r>
          </a:p>
        </p:txBody>
      </p:sp>
    </p:spTree>
    <p:extLst>
      <p:ext uri="{BB962C8B-B14F-4D97-AF65-F5344CB8AC3E}">
        <p14:creationId xmlns:p14="http://schemas.microsoft.com/office/powerpoint/2010/main" val="10497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4114800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de intervenção desenvolvido para 16 semanas. Intervenção reduzida para 12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semanas</a:t>
            </a:r>
          </a:p>
          <a:p>
            <a:pPr marL="0" indent="0" algn="just">
              <a:buNone/>
              <a:defRPr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desenvolvidas em quatro eixos temáticos: 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Monitoramento e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Organização e gestão do serviço; 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Engajamento público; 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Qualificação da prática clínica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defRPr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em planilha eletrônica de coleta de dados e fichas-espelho</a:t>
            </a:r>
          </a:p>
        </p:txBody>
      </p:sp>
    </p:spTree>
    <p:extLst>
      <p:ext uri="{BB962C8B-B14F-4D97-AF65-F5344CB8AC3E}">
        <p14:creationId xmlns:p14="http://schemas.microsoft.com/office/powerpoint/2010/main" val="3285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3528392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LOGISTICA</a:t>
            </a:r>
            <a:endParaRPr lang="pt-BR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humanos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</a:p>
          <a:p>
            <a:pPr marL="0" indent="0" algn="just">
              <a:buNone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materiais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Carteira de gestante, Prontuários clínicos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Carteirinha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vacina da 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gestante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espelho disponibilizadas pelo curso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planilha de coleta de dados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Balança,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Fita métrica, Sonar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Técnico de Pré-Natal e Puerpério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Computador, Canetas,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Calculadora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Esfigmomanômetro, Estetoscópio 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1565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659</TotalTime>
  <Words>2060</Words>
  <Application>Microsoft Office PowerPoint</Application>
  <PresentationFormat>Apresentação na tela (4:3)</PresentationFormat>
  <Paragraphs>230</Paragraphs>
  <Slides>36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Executivo</vt:lpstr>
      <vt:lpstr>UNIVERSIDADE ABERTA DO SUS UNIVERSIDADE FEDERAL DE PELOTAS Especialização em Saúde da Família Modalidade à Distância</vt:lpstr>
      <vt:lpstr>INTRODUÇÃO </vt:lpstr>
      <vt:lpstr>INTRODUÇÃO</vt:lpstr>
      <vt:lpstr>INTRODUÇÃO</vt:lpstr>
      <vt:lpstr>INTRODUÇÃO</vt:lpstr>
      <vt:lpstr>INTRODUÇÃO</vt:lpstr>
      <vt:lpstr>OBJETIVO GERAL</vt:lpstr>
      <vt:lpstr>METODOLOGIA</vt:lpstr>
      <vt:lpstr>LOGISTICA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REFLEXÃO CRÍTICA</vt:lpstr>
      <vt:lpstr>REFLEXÃO CRÍTICA</vt:lpstr>
      <vt:lpstr>REFERENCIAS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à Distância</dc:title>
  <dc:creator>Usuario</dc:creator>
  <cp:lastModifiedBy>Usuario</cp:lastModifiedBy>
  <cp:revision>79</cp:revision>
  <dcterms:created xsi:type="dcterms:W3CDTF">2015-09-13T20:10:24Z</dcterms:created>
  <dcterms:modified xsi:type="dcterms:W3CDTF">2015-09-16T21:28:18Z</dcterms:modified>
</cp:coreProperties>
</file>