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77" r:id="rId9"/>
    <p:sldId id="313" r:id="rId10"/>
    <p:sldId id="287" r:id="rId11"/>
    <p:sldId id="299" r:id="rId12"/>
    <p:sldId id="288" r:id="rId13"/>
    <p:sldId id="300" r:id="rId14"/>
    <p:sldId id="289" r:id="rId15"/>
    <p:sldId id="307" r:id="rId16"/>
    <p:sldId id="301" r:id="rId17"/>
    <p:sldId id="290" r:id="rId18"/>
    <p:sldId id="302" r:id="rId19"/>
    <p:sldId id="291" r:id="rId20"/>
    <p:sldId id="303" r:id="rId21"/>
    <p:sldId id="292" r:id="rId22"/>
    <p:sldId id="293" r:id="rId23"/>
    <p:sldId id="304" r:id="rId24"/>
    <p:sldId id="294" r:id="rId25"/>
    <p:sldId id="295" r:id="rId26"/>
    <p:sldId id="308" r:id="rId27"/>
    <p:sldId id="309" r:id="rId28"/>
    <p:sldId id="311" r:id="rId29"/>
    <p:sldId id="31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0" autoAdjust="0"/>
    <p:restoredTop sz="94660"/>
  </p:normalViewPr>
  <p:slideViewPr>
    <p:cSldViewPr>
      <p:cViewPr varScale="1">
        <p:scale>
          <a:sx n="50" d="100"/>
          <a:sy n="5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vane\AppData\Roaming\Microsoft\Excel\Planilha%20para%20coleta%20de%20dados%20Sa&#250;de%20da%20Crian&#231;a%20Desbloq%20%2011dez2011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1390242354024156"/>
          <c:y val="3.9193176066856766E-2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moradoras no território e cadastradas no programa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6.1855670103092807E-2</c:v>
                </c:pt>
                <c:pt idx="1">
                  <c:v>0.22680412371134026</c:v>
                </c:pt>
                <c:pt idx="2">
                  <c:v>0.26804123711340205</c:v>
                </c:pt>
                <c:pt idx="3">
                  <c:v>0.31443298969072186</c:v>
                </c:pt>
              </c:numCache>
            </c:numRef>
          </c:val>
        </c:ser>
        <c:axId val="70791936"/>
        <c:axId val="70793472"/>
      </c:barChart>
      <c:catAx>
        <c:axId val="707919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93472"/>
        <c:crosses val="autoZero"/>
        <c:auto val="1"/>
        <c:lblAlgn val="ctr"/>
        <c:lblOffset val="100"/>
      </c:catAx>
      <c:valAx>
        <c:axId val="7079347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791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colocadas para mamar na primeira consulta de puericultura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0.41666666666666696</c:v>
                </c:pt>
                <c:pt idx="1">
                  <c:v>0.45454545454545453</c:v>
                </c:pt>
                <c:pt idx="2">
                  <c:v>0.51923076923076861</c:v>
                </c:pt>
                <c:pt idx="3">
                  <c:v>0.45901639344262324</c:v>
                </c:pt>
              </c:numCache>
            </c:numRef>
          </c:val>
        </c:ser>
        <c:axId val="76307840"/>
        <c:axId val="76313728"/>
      </c:barChart>
      <c:catAx>
        <c:axId val="763078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313728"/>
        <c:crosses val="autoZero"/>
        <c:auto val="1"/>
        <c:lblAlgn val="ctr"/>
        <c:lblOffset val="100"/>
      </c:catAx>
      <c:valAx>
        <c:axId val="7631372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307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Indicadores!$D$50</c:f>
              <c:strCache>
                <c:ptCount val="1"/>
                <c:pt idx="0">
                  <c:v>Mês 1</c:v>
                </c:pt>
              </c:strCache>
            </c:strRef>
          </c:tx>
          <c:cat>
            <c:multiLvlStrRef>
              <c:f>Indicadores!$B$51:$C$57</c:f>
              <c:multiLvlStrCache>
                <c:ptCount val="7"/>
                <c:lvl>
                  <c:pt idx="0">
                    <c:v>Proporção de crianças colocadas para mamar na primeira consulta de puericultura</c:v>
                  </c:pt>
                  <c:pt idx="1">
                    <c:v>Numerador: número de crianças colocadas para mamar na primeira consulta de puericultura</c:v>
                  </c:pt>
                  <c:pt idx="2">
                    <c:v>Denominador: Número de crianças que frequentaram a Puericultura no primeiro ano de vida</c:v>
                  </c:pt>
                  <c:pt idx="4">
                    <c:v>Proporção de crianças que podem comparecer na consulta de puericultura no periodo da manha</c:v>
                  </c:pt>
                  <c:pt idx="5">
                    <c:v>Numerador: número de crianças que podem comparecer na consulta de puericultura no periodo da manha</c:v>
                  </c:pt>
                  <c:pt idx="6">
                    <c:v>Denominador: Número total de crianças atendidas no mês</c:v>
                  </c:pt>
                </c:lvl>
                <c:lvl>
                  <c:pt idx="0">
                    <c:v>11</c:v>
                  </c:pt>
                  <c:pt idx="4">
                    <c:v>12</c:v>
                  </c:pt>
                </c:lvl>
              </c:multiLvlStrCache>
            </c:multiLvlStrRef>
          </c:cat>
          <c:val>
            <c:numRef>
              <c:f>Indicadores!$D$51:$D$57</c:f>
              <c:numCache>
                <c:formatCode>General</c:formatCode>
                <c:ptCount val="7"/>
                <c:pt idx="0" formatCode="0.0%">
                  <c:v>0.41666666666666696</c:v>
                </c:pt>
                <c:pt idx="1">
                  <c:v>5</c:v>
                </c:pt>
                <c:pt idx="2">
                  <c:v>12</c:v>
                </c:pt>
                <c:pt idx="3">
                  <c:v>0</c:v>
                </c:pt>
                <c:pt idx="4" formatCode="0.0%">
                  <c:v>1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Indicadores!$E$50</c:f>
              <c:strCache>
                <c:ptCount val="1"/>
                <c:pt idx="0">
                  <c:v>Mês 2</c:v>
                </c:pt>
              </c:strCache>
            </c:strRef>
          </c:tx>
          <c:cat>
            <c:multiLvlStrRef>
              <c:f>Indicadores!$B$51:$C$57</c:f>
              <c:multiLvlStrCache>
                <c:ptCount val="7"/>
                <c:lvl>
                  <c:pt idx="0">
                    <c:v>Proporção de crianças colocadas para mamar na primeira consulta de puericultura</c:v>
                  </c:pt>
                  <c:pt idx="1">
                    <c:v>Numerador: número de crianças colocadas para mamar na primeira consulta de puericultura</c:v>
                  </c:pt>
                  <c:pt idx="2">
                    <c:v>Denominador: Número de crianças que frequentaram a Puericultura no primeiro ano de vida</c:v>
                  </c:pt>
                  <c:pt idx="4">
                    <c:v>Proporção de crianças que podem comparecer na consulta de puericultura no periodo da manha</c:v>
                  </c:pt>
                  <c:pt idx="5">
                    <c:v>Numerador: número de crianças que podem comparecer na consulta de puericultura no periodo da manha</c:v>
                  </c:pt>
                  <c:pt idx="6">
                    <c:v>Denominador: Número total de crianças atendidas no mês</c:v>
                  </c:pt>
                </c:lvl>
                <c:lvl>
                  <c:pt idx="0">
                    <c:v>11</c:v>
                  </c:pt>
                  <c:pt idx="4">
                    <c:v>12</c:v>
                  </c:pt>
                </c:lvl>
              </c:multiLvlStrCache>
            </c:multiLvlStrRef>
          </c:cat>
          <c:val>
            <c:numRef>
              <c:f>Indicadores!$E$51:$E$57</c:f>
              <c:numCache>
                <c:formatCode>General</c:formatCode>
                <c:ptCount val="7"/>
                <c:pt idx="0" formatCode="0.0%">
                  <c:v>0.45454545454545453</c:v>
                </c:pt>
                <c:pt idx="1">
                  <c:v>20</c:v>
                </c:pt>
                <c:pt idx="2">
                  <c:v>44</c:v>
                </c:pt>
                <c:pt idx="3">
                  <c:v>0</c:v>
                </c:pt>
                <c:pt idx="4" formatCode="0.0%">
                  <c:v>1</c:v>
                </c:pt>
                <c:pt idx="5">
                  <c:v>33</c:v>
                </c:pt>
                <c:pt idx="6">
                  <c:v>33</c:v>
                </c:pt>
              </c:numCache>
            </c:numRef>
          </c:val>
        </c:ser>
        <c:ser>
          <c:idx val="2"/>
          <c:order val="2"/>
          <c:tx>
            <c:strRef>
              <c:f>Indicadores!$F$50</c:f>
              <c:strCache>
                <c:ptCount val="1"/>
                <c:pt idx="0">
                  <c:v>Mês 3</c:v>
                </c:pt>
              </c:strCache>
            </c:strRef>
          </c:tx>
          <c:cat>
            <c:multiLvlStrRef>
              <c:f>Indicadores!$B$51:$C$57</c:f>
              <c:multiLvlStrCache>
                <c:ptCount val="7"/>
                <c:lvl>
                  <c:pt idx="0">
                    <c:v>Proporção de crianças colocadas para mamar na primeira consulta de puericultura</c:v>
                  </c:pt>
                  <c:pt idx="1">
                    <c:v>Numerador: número de crianças colocadas para mamar na primeira consulta de puericultura</c:v>
                  </c:pt>
                  <c:pt idx="2">
                    <c:v>Denominador: Número de crianças que frequentaram a Puericultura no primeiro ano de vida</c:v>
                  </c:pt>
                  <c:pt idx="4">
                    <c:v>Proporção de crianças que podem comparecer na consulta de puericultura no periodo da manha</c:v>
                  </c:pt>
                  <c:pt idx="5">
                    <c:v>Numerador: número de crianças que podem comparecer na consulta de puericultura no periodo da manha</c:v>
                  </c:pt>
                  <c:pt idx="6">
                    <c:v>Denominador: Número total de crianças atendidas no mês</c:v>
                  </c:pt>
                </c:lvl>
                <c:lvl>
                  <c:pt idx="0">
                    <c:v>11</c:v>
                  </c:pt>
                  <c:pt idx="4">
                    <c:v>12</c:v>
                  </c:pt>
                </c:lvl>
              </c:multiLvlStrCache>
            </c:multiLvlStrRef>
          </c:cat>
          <c:val>
            <c:numRef>
              <c:f>Indicadores!$F$51:$F$57</c:f>
              <c:numCache>
                <c:formatCode>General</c:formatCode>
                <c:ptCount val="7"/>
                <c:pt idx="0" formatCode="0.0%">
                  <c:v>0.51923076923076861</c:v>
                </c:pt>
                <c:pt idx="1">
                  <c:v>27</c:v>
                </c:pt>
                <c:pt idx="2">
                  <c:v>52</c:v>
                </c:pt>
                <c:pt idx="3">
                  <c:v>0</c:v>
                </c:pt>
                <c:pt idx="4" formatCode="0.0%">
                  <c:v>1</c:v>
                </c:pt>
                <c:pt idx="5">
                  <c:v>14</c:v>
                </c:pt>
                <c:pt idx="6">
                  <c:v>14</c:v>
                </c:pt>
              </c:numCache>
            </c:numRef>
          </c:val>
        </c:ser>
        <c:ser>
          <c:idx val="3"/>
          <c:order val="3"/>
          <c:tx>
            <c:strRef>
              <c:f>Indicadores!$G$50</c:f>
              <c:strCache>
                <c:ptCount val="1"/>
                <c:pt idx="0">
                  <c:v>Mês 4</c:v>
                </c:pt>
              </c:strCache>
            </c:strRef>
          </c:tx>
          <c:cat>
            <c:multiLvlStrRef>
              <c:f>Indicadores!$B$51:$C$57</c:f>
              <c:multiLvlStrCache>
                <c:ptCount val="7"/>
                <c:lvl>
                  <c:pt idx="0">
                    <c:v>Proporção de crianças colocadas para mamar na primeira consulta de puericultura</c:v>
                  </c:pt>
                  <c:pt idx="1">
                    <c:v>Numerador: número de crianças colocadas para mamar na primeira consulta de puericultura</c:v>
                  </c:pt>
                  <c:pt idx="2">
                    <c:v>Denominador: Número de crianças que frequentaram a Puericultura no primeiro ano de vida</c:v>
                  </c:pt>
                  <c:pt idx="4">
                    <c:v>Proporção de crianças que podem comparecer na consulta de puericultura no periodo da manha</c:v>
                  </c:pt>
                  <c:pt idx="5">
                    <c:v>Numerador: número de crianças que podem comparecer na consulta de puericultura no periodo da manha</c:v>
                  </c:pt>
                  <c:pt idx="6">
                    <c:v>Denominador: Número total de crianças atendidas no mês</c:v>
                  </c:pt>
                </c:lvl>
                <c:lvl>
                  <c:pt idx="0">
                    <c:v>11</c:v>
                  </c:pt>
                  <c:pt idx="4">
                    <c:v>12</c:v>
                  </c:pt>
                </c:lvl>
              </c:multiLvlStrCache>
            </c:multiLvlStrRef>
          </c:cat>
          <c:val>
            <c:numRef>
              <c:f>Indicadores!$G$51:$G$57</c:f>
              <c:numCache>
                <c:formatCode>General</c:formatCode>
                <c:ptCount val="7"/>
                <c:pt idx="0" formatCode="0.0%">
                  <c:v>0.45901639344262324</c:v>
                </c:pt>
                <c:pt idx="1">
                  <c:v>28</c:v>
                </c:pt>
                <c:pt idx="2">
                  <c:v>61</c:v>
                </c:pt>
                <c:pt idx="3">
                  <c:v>0</c:v>
                </c:pt>
                <c:pt idx="4" formatCode="0.0%">
                  <c:v>1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</c:ser>
        <c:axId val="75827456"/>
        <c:axId val="75837440"/>
      </c:barChart>
      <c:catAx>
        <c:axId val="75827456"/>
        <c:scaling>
          <c:orientation val="minMax"/>
        </c:scaling>
        <c:axPos val="b"/>
        <c:numFmt formatCode="General" sourceLinked="1"/>
        <c:tickLblPos val="nextTo"/>
        <c:crossAx val="75837440"/>
        <c:crosses val="autoZero"/>
        <c:auto val="1"/>
        <c:lblAlgn val="ctr"/>
        <c:lblOffset val="100"/>
      </c:catAx>
      <c:valAx>
        <c:axId val="75837440"/>
        <c:scaling>
          <c:orientation val="minMax"/>
        </c:scaling>
        <c:axPos val="l"/>
        <c:majorGridlines/>
        <c:numFmt formatCode="0.0%" sourceLinked="1"/>
        <c:tickLblPos val="nextTo"/>
        <c:crossAx val="7582745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Indicadores!$B$61:$C$61</c:f>
              <c:strCache>
                <c:ptCount val="1"/>
                <c:pt idx="0">
                  <c:v>13 proporção de crianças com aleitamento materno exclusivo até o sexto mês atendidas no periodo de intervenção</c:v>
                </c:pt>
              </c:strCache>
            </c:strRef>
          </c:tx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0.75000000000000044</c:v>
                </c:pt>
                <c:pt idx="1">
                  <c:v>0.77272727272727315</c:v>
                </c:pt>
                <c:pt idx="2">
                  <c:v>0.80769230769230771</c:v>
                </c:pt>
                <c:pt idx="3">
                  <c:v>0.85245901639344357</c:v>
                </c:pt>
              </c:numCache>
            </c:numRef>
          </c:val>
        </c:ser>
        <c:ser>
          <c:idx val="1"/>
          <c:order val="1"/>
          <c:tx>
            <c:strRef>
              <c:f>Indicadores!$B$62:$C$62</c:f>
              <c:strCache>
                <c:ptCount val="1"/>
                <c:pt idx="0">
                  <c:v>13 Numerador: número de crianças com aleitamento materno exclusivo atendidas no periodo de intervenção</c:v>
                </c:pt>
              </c:strCache>
            </c:strRef>
          </c:tx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General</c:formatCode>
                <c:ptCount val="4"/>
                <c:pt idx="0">
                  <c:v>9</c:v>
                </c:pt>
                <c:pt idx="1">
                  <c:v>34</c:v>
                </c:pt>
                <c:pt idx="2">
                  <c:v>42</c:v>
                </c:pt>
                <c:pt idx="3">
                  <c:v>52</c:v>
                </c:pt>
              </c:numCache>
            </c:numRef>
          </c:val>
        </c:ser>
        <c:ser>
          <c:idx val="2"/>
          <c:order val="2"/>
          <c:tx>
            <c:strRef>
              <c:f>Indicadores!$B$63:$C$63</c:f>
              <c:strCache>
                <c:ptCount val="1"/>
                <c:pt idx="0">
                  <c:v>13 Denominador: Número total de crianças atendidas no periodo de intervenção</c:v>
                </c:pt>
              </c:strCache>
            </c:strRef>
          </c:tx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General</c:formatCode>
                <c:ptCount val="4"/>
                <c:pt idx="0">
                  <c:v>12</c:v>
                </c:pt>
                <c:pt idx="1">
                  <c:v>44</c:v>
                </c:pt>
                <c:pt idx="2">
                  <c:v>52</c:v>
                </c:pt>
                <c:pt idx="3">
                  <c:v>61</c:v>
                </c:pt>
              </c:numCache>
            </c:numRef>
          </c:val>
        </c:ser>
        <c:axId val="75880320"/>
        <c:axId val="75881856"/>
      </c:barChart>
      <c:catAx>
        <c:axId val="75880320"/>
        <c:scaling>
          <c:orientation val="minMax"/>
        </c:scaling>
        <c:axPos val="b"/>
        <c:numFmt formatCode="General" sourceLinked="1"/>
        <c:tickLblPos val="nextTo"/>
        <c:crossAx val="75881856"/>
        <c:crosses val="autoZero"/>
        <c:auto val="1"/>
        <c:lblAlgn val="ctr"/>
        <c:lblOffset val="100"/>
      </c:catAx>
      <c:valAx>
        <c:axId val="75881856"/>
        <c:scaling>
          <c:orientation val="minMax"/>
        </c:scaling>
        <c:axPos val="l"/>
        <c:majorGridlines/>
        <c:numFmt formatCode="0.0%" sourceLinked="1"/>
        <c:tickLblPos val="nextTo"/>
        <c:crossAx val="758803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Indicadores!$B$66:$C$66</c:f>
              <c:strCache>
                <c:ptCount val="1"/>
                <c:pt idx="0">
                  <c:v>14 Proporção de crianças atendidas no periodo de intervenção que recebem a visita do agente comunitário de saúde</c:v>
                </c:pt>
              </c:strCache>
            </c:strRef>
          </c:tx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Indicadores!$B$67:$C$67</c:f>
              <c:strCache>
                <c:ptCount val="1"/>
                <c:pt idx="0">
                  <c:v>14 Numerador: número de crianças atendidas no periodo de intervenção que recebem a visita do agente comunitário de saúde</c:v>
                </c:pt>
              </c:strCache>
            </c:strRef>
          </c:tx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General</c:formatCode>
                <c:ptCount val="4"/>
                <c:pt idx="0">
                  <c:v>12</c:v>
                </c:pt>
                <c:pt idx="1">
                  <c:v>44</c:v>
                </c:pt>
                <c:pt idx="2">
                  <c:v>52</c:v>
                </c:pt>
                <c:pt idx="3">
                  <c:v>61</c:v>
                </c:pt>
              </c:numCache>
            </c:numRef>
          </c:val>
        </c:ser>
        <c:ser>
          <c:idx val="2"/>
          <c:order val="2"/>
          <c:tx>
            <c:strRef>
              <c:f>Indicadores!$B$68:$C$68</c:f>
              <c:strCache>
                <c:ptCount val="1"/>
                <c:pt idx="0">
                  <c:v>14 Denominador: Número total de crianças atendidas no periodo de intervenção</c:v>
                </c:pt>
              </c:strCache>
            </c:strRef>
          </c:tx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Indicadores!$D$68:$G$68</c:f>
              <c:numCache>
                <c:formatCode>General</c:formatCode>
                <c:ptCount val="4"/>
                <c:pt idx="0">
                  <c:v>12</c:v>
                </c:pt>
                <c:pt idx="1">
                  <c:v>44</c:v>
                </c:pt>
                <c:pt idx="2">
                  <c:v>52</c:v>
                </c:pt>
                <c:pt idx="3">
                  <c:v>61</c:v>
                </c:pt>
              </c:numCache>
            </c:numRef>
          </c:val>
        </c:ser>
        <c:axId val="76448896"/>
        <c:axId val="76450432"/>
      </c:barChart>
      <c:catAx>
        <c:axId val="76448896"/>
        <c:scaling>
          <c:orientation val="minMax"/>
        </c:scaling>
        <c:axPos val="b"/>
        <c:numFmt formatCode="General" sourceLinked="1"/>
        <c:tickLblPos val="nextTo"/>
        <c:crossAx val="76450432"/>
        <c:crosses val="autoZero"/>
        <c:auto val="1"/>
        <c:lblAlgn val="ctr"/>
        <c:lblOffset val="100"/>
      </c:catAx>
      <c:valAx>
        <c:axId val="76450432"/>
        <c:scaling>
          <c:orientation val="minMax"/>
        </c:scaling>
        <c:axPos val="l"/>
        <c:majorGridlines/>
        <c:numFmt formatCode="0.0%" sourceLinked="1"/>
        <c:tickLblPos val="nextTo"/>
        <c:crossAx val="764488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Indicadores!$B$71:$C$71</c:f>
              <c:strCache>
                <c:ptCount val="1"/>
                <c:pt idx="0">
                  <c:v>15 Proporção de crianças nascidas no período de intervenção que realizaram teste do pézinho entre o terceiro e sétimo dia de vida</c:v>
                </c:pt>
              </c:strCache>
            </c:strRef>
          </c:tx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Indicadores!$B$72:$C$72</c:f>
              <c:strCache>
                <c:ptCount val="1"/>
                <c:pt idx="0">
                  <c:v>15 Numerador: número de crianças nascidas no periodo de intervenção que realizaram teste do pézinho entre o terceiro e o sétimo dia</c:v>
                </c:pt>
              </c:strCache>
            </c:strRef>
          </c:tx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Indicadores!$B$73:$C$73</c:f>
              <c:strCache>
                <c:ptCount val="1"/>
                <c:pt idx="0">
                  <c:v>15 Denominador: Número total de crianças nascidas no período de intervenção</c:v>
                </c:pt>
              </c:strCache>
            </c:strRef>
          </c:tx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axId val="76583296"/>
        <c:axId val="76584832"/>
      </c:barChart>
      <c:catAx>
        <c:axId val="76583296"/>
        <c:scaling>
          <c:orientation val="minMax"/>
        </c:scaling>
        <c:axPos val="b"/>
        <c:numFmt formatCode="General" sourceLinked="1"/>
        <c:tickLblPos val="nextTo"/>
        <c:crossAx val="76584832"/>
        <c:crosses val="autoZero"/>
        <c:auto val="1"/>
        <c:lblAlgn val="ctr"/>
        <c:lblOffset val="100"/>
      </c:catAx>
      <c:valAx>
        <c:axId val="76584832"/>
        <c:scaling>
          <c:orientation val="minMax"/>
        </c:scaling>
        <c:axPos val="l"/>
        <c:majorGridlines/>
        <c:numFmt formatCode="0.0%" sourceLinked="1"/>
        <c:tickLblPos val="nextTo"/>
        <c:crossAx val="765832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Indicadores!$B$76:$C$76</c:f>
              <c:strCache>
                <c:ptCount val="1"/>
                <c:pt idx="0">
                  <c:v>16 Proporção de crianças nascidas no periodo de intervenção que realizaram consulta de puericultura antes dos 15 dias de vida</c:v>
                </c:pt>
              </c:strCache>
            </c:strRef>
          </c:tx>
          <c:cat>
            <c:strRef>
              <c:f>Indicadores!$D$75:$G$75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Indicadores!$D$76:$G$76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Indicadores!$B$77:$C$77</c:f>
              <c:strCache>
                <c:ptCount val="1"/>
                <c:pt idx="0">
                  <c:v>16 Numerador: número de crianças nascidas no periodo de intervenção que realizaram consulta de puericultura antes dos 15 dias de vida</c:v>
                </c:pt>
              </c:strCache>
            </c:strRef>
          </c:tx>
          <c:cat>
            <c:strRef>
              <c:f>Indicadores!$D$75:$G$75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Indicadores!$D$77:$G$77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Indicadores!$B$78:$C$78</c:f>
              <c:strCache>
                <c:ptCount val="1"/>
                <c:pt idx="0">
                  <c:v>16 Denominador: Número total de crianças nascidas no periodo de intervenção</c:v>
                </c:pt>
              </c:strCache>
            </c:strRef>
          </c:tx>
          <c:cat>
            <c:strRef>
              <c:f>Indicadores!$D$75:$G$75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Indicadores!$D$78:$G$78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axId val="76627328"/>
        <c:axId val="76637312"/>
      </c:barChart>
      <c:catAx>
        <c:axId val="76627328"/>
        <c:scaling>
          <c:orientation val="minMax"/>
        </c:scaling>
        <c:axPos val="b"/>
        <c:numFmt formatCode="General" sourceLinked="1"/>
        <c:tickLblPos val="nextTo"/>
        <c:crossAx val="76637312"/>
        <c:crosses val="autoZero"/>
        <c:auto val="1"/>
        <c:lblAlgn val="ctr"/>
        <c:lblOffset val="100"/>
      </c:catAx>
      <c:valAx>
        <c:axId val="76637312"/>
        <c:scaling>
          <c:orientation val="minMax"/>
        </c:scaling>
        <c:axPos val="l"/>
        <c:majorGridlines/>
        <c:numFmt formatCode="0.0%" sourceLinked="1"/>
        <c:tickLblPos val="nextTo"/>
        <c:crossAx val="766273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que não fazem puericultura em nenhum serviço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0.51546391752577314</c:v>
                </c:pt>
                <c:pt idx="1">
                  <c:v>0.51546391752577314</c:v>
                </c:pt>
                <c:pt idx="2">
                  <c:v>0.51546391752577314</c:v>
                </c:pt>
                <c:pt idx="3">
                  <c:v>0.51546391752577314</c:v>
                </c:pt>
              </c:numCache>
            </c:numRef>
          </c:val>
        </c:ser>
        <c:axId val="70829952"/>
        <c:axId val="70831488"/>
      </c:barChart>
      <c:catAx>
        <c:axId val="708299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31488"/>
        <c:crosses val="autoZero"/>
        <c:auto val="1"/>
        <c:lblAlgn val="ctr"/>
        <c:lblOffset val="100"/>
      </c:catAx>
      <c:valAx>
        <c:axId val="7083148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829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atraso no atendimento de acordo com os períodos preconizados pelo protocolo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0.16666666666666666</c:v>
                </c:pt>
                <c:pt idx="1">
                  <c:v>0.15909090909090917</c:v>
                </c:pt>
                <c:pt idx="2">
                  <c:v>1.9230769230769246E-2</c:v>
                </c:pt>
                <c:pt idx="3">
                  <c:v>0</c:v>
                </c:pt>
              </c:numCache>
            </c:numRef>
          </c:val>
        </c:ser>
        <c:axId val="75333632"/>
        <c:axId val="75335168"/>
      </c:barChart>
      <c:catAx>
        <c:axId val="753336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335168"/>
        <c:crosses val="autoZero"/>
        <c:auto val="1"/>
        <c:lblAlgn val="ctr"/>
        <c:lblOffset val="100"/>
      </c:catAx>
      <c:valAx>
        <c:axId val="7533516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33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com a vacinação em dia de acordo com a idade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0.91666666666666652</c:v>
                </c:pt>
                <c:pt idx="1">
                  <c:v>0.90909090909090906</c:v>
                </c:pt>
                <c:pt idx="2">
                  <c:v>0.9807692307692305</c:v>
                </c:pt>
                <c:pt idx="3">
                  <c:v>0.98360655737704916</c:v>
                </c:pt>
              </c:numCache>
            </c:numRef>
          </c:val>
        </c:ser>
        <c:axId val="75637888"/>
        <c:axId val="75639424"/>
      </c:barChart>
      <c:catAx>
        <c:axId val="756378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39424"/>
        <c:crosses val="autoZero"/>
        <c:auto val="1"/>
        <c:lblAlgn val="ctr"/>
        <c:lblOffset val="100"/>
      </c:catAx>
      <c:valAx>
        <c:axId val="75639424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37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crianças com déficit de 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8.3333333333333343E-2</c:v>
                </c:pt>
                <c:pt idx="1">
                  <c:v>6.8181818181818177E-2</c:v>
                </c:pt>
                <c:pt idx="2">
                  <c:v>5.7692307692307723E-2</c:v>
                </c:pt>
                <c:pt idx="3">
                  <c:v>4.9180327868852472E-2</c:v>
                </c:pt>
              </c:numCache>
            </c:numRef>
          </c:val>
        </c:ser>
        <c:axId val="75688960"/>
        <c:axId val="75694848"/>
      </c:barChart>
      <c:catAx>
        <c:axId val="756889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94848"/>
        <c:crosses val="autoZero"/>
        <c:auto val="1"/>
        <c:lblAlgn val="ctr"/>
        <c:lblOffset val="100"/>
      </c:catAx>
      <c:valAx>
        <c:axId val="7569484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88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crianças com excesso de 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8.3333333333333343E-2</c:v>
                </c:pt>
                <c:pt idx="1">
                  <c:v>2.2727272727272766E-2</c:v>
                </c:pt>
                <c:pt idx="2">
                  <c:v>1.9230769230769256E-2</c:v>
                </c:pt>
                <c:pt idx="3">
                  <c:v>1.6393442622950821E-2</c:v>
                </c:pt>
              </c:numCache>
            </c:numRef>
          </c:val>
        </c:ser>
        <c:axId val="75731712"/>
        <c:axId val="75733248"/>
      </c:barChart>
      <c:catAx>
        <c:axId val="757317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733248"/>
        <c:crosses val="autoZero"/>
        <c:auto val="1"/>
        <c:lblAlgn val="ctr"/>
        <c:lblOffset val="100"/>
      </c:catAx>
      <c:valAx>
        <c:axId val="7573324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731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crianças com curva de peso descendente ou estacionária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8.3333333333333343E-2</c:v>
                </c:pt>
                <c:pt idx="1">
                  <c:v>4.5454545454545463E-2</c:v>
                </c:pt>
                <c:pt idx="2">
                  <c:v>1.9230769230769256E-2</c:v>
                </c:pt>
                <c:pt idx="3">
                  <c:v>1.6393442622950821E-2</c:v>
                </c:pt>
              </c:numCache>
            </c:numRef>
          </c:val>
        </c:ser>
        <c:axId val="75774208"/>
        <c:axId val="75780096"/>
      </c:barChart>
      <c:catAx>
        <c:axId val="757742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780096"/>
        <c:crosses val="autoZero"/>
        <c:auto val="1"/>
        <c:lblAlgn val="ctr"/>
        <c:lblOffset val="100"/>
      </c:catAx>
      <c:valAx>
        <c:axId val="7578009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774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2711811023622047"/>
          <c:y val="3.6866359447004608E-2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suplementação de ferro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Indicadores!$D$39:$G$40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</c:v>
                </c:pt>
                <c:pt idx="1">
                  <c:v>0.60000000000000042</c:v>
                </c:pt>
                <c:pt idx="2">
                  <c:v>0.4</c:v>
                </c:pt>
                <c:pt idx="3">
                  <c:v>0.26666666666666689</c:v>
                </c:pt>
              </c:numCache>
            </c:numRef>
          </c:val>
        </c:ser>
        <c:axId val="75813632"/>
        <c:axId val="75815168"/>
      </c:barChart>
      <c:catAx>
        <c:axId val="758136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815168"/>
        <c:crosses val="autoZero"/>
        <c:auto val="1"/>
        <c:lblAlgn val="ctr"/>
        <c:lblOffset val="100"/>
      </c:catAx>
      <c:valAx>
        <c:axId val="7581516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81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22830300601520467"/>
          <c:y val="2.9394882050142578E-2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0.79545454545454541</c:v>
                </c:pt>
                <c:pt idx="2">
                  <c:v>0.82692307692307776</c:v>
                </c:pt>
                <c:pt idx="3">
                  <c:v>0.86885245901639363</c:v>
                </c:pt>
              </c:numCache>
            </c:numRef>
          </c:val>
        </c:ser>
        <c:axId val="76195712"/>
        <c:axId val="76197248"/>
      </c:barChart>
      <c:catAx>
        <c:axId val="761957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197248"/>
        <c:crosses val="autoZero"/>
        <c:auto val="1"/>
        <c:lblAlgn val="ctr"/>
        <c:lblOffset val="100"/>
      </c:catAx>
      <c:valAx>
        <c:axId val="76197248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195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FD6E-72CC-4F46-B8B2-E248ED0BE5B3}" type="datetimeFigureOut">
              <a:rPr lang="pt-BR" smtClean="0"/>
              <a:pPr/>
              <a:t>08/11/2012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1268-FD68-4D87-9B91-899EC055F6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Giovane\Pictures\MARIANA 03\IMG0024A.jpg"/>
          <p:cNvPicPr>
            <a:picLocks noChangeAspect="1" noChangeArrowheads="1"/>
          </p:cNvPicPr>
          <p:nvPr/>
        </p:nvPicPr>
        <p:blipFill>
          <a:blip r:embed="rId2" cstate="print">
            <a:lum bright="53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3528" y="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60648"/>
            <a:ext cx="82809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Universidade Aberta do SUS– UNASUS</a:t>
            </a:r>
          </a:p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</a:p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</a:p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Modalidade a Distância</a:t>
            </a:r>
          </a:p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pt-B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Qualificação da atenção em puericultura na estratégia de saúde da família </a:t>
            </a: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Giovani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dos Santos Freitas</a:t>
            </a:r>
          </a:p>
          <a:p>
            <a:pPr algn="ctr"/>
            <a:r>
              <a:rPr lang="pt-BR" sz="24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Setembro de 2012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/>
              <a:t> </a:t>
            </a:r>
          </a:p>
          <a:p>
            <a:pPr lvl="0" algn="just"/>
            <a:r>
              <a:rPr lang="pt-BR" sz="3600" b="1" dirty="0">
                <a:solidFill>
                  <a:srgbClr val="0070C0"/>
                </a:solidFill>
              </a:rPr>
              <a:t>01: Proporção de crianças moradoras </a:t>
            </a:r>
            <a:r>
              <a:rPr lang="pt-BR" sz="3600" b="1" dirty="0" smtClean="0">
                <a:solidFill>
                  <a:srgbClr val="0070C0"/>
                </a:solidFill>
              </a:rPr>
              <a:t>do </a:t>
            </a:r>
            <a:r>
              <a:rPr lang="pt-BR" sz="3600" b="1" dirty="0">
                <a:solidFill>
                  <a:srgbClr val="0070C0"/>
                </a:solidFill>
              </a:rPr>
              <a:t>território e cadastradas no </a:t>
            </a:r>
            <a:r>
              <a:rPr lang="pt-BR" sz="3600" b="1" dirty="0" smtClean="0">
                <a:solidFill>
                  <a:srgbClr val="0070C0"/>
                </a:solidFill>
              </a:rPr>
              <a:t>programa</a:t>
            </a:r>
            <a:r>
              <a:rPr lang="pt-BR" sz="3600" b="1" dirty="0" smtClean="0">
                <a:solidFill>
                  <a:srgbClr val="0070C0"/>
                </a:solidFill>
              </a:rPr>
              <a:t>.</a:t>
            </a:r>
            <a:endParaRPr lang="pt-BR" sz="3600" b="1" dirty="0">
              <a:solidFill>
                <a:srgbClr val="0070C0"/>
              </a:solidFill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Aumento gradativo do cadastramento de crianças no programa 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194 crianças moradoras da área de abrangência da unidade 36% foram cadastradas no programa durante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intervenção não alcançando a meta de 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adastrar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das crianças entre 0 e 6 anos de idade no programa de puericultura;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103440" y="4913784"/>
          <a:ext cx="504056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815408" y="4337720"/>
          <a:ext cx="53285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3528" y="260648"/>
            <a:ext cx="8424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02: Proporção de crianças que não fazem puericultura em nenhum serviço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total de 194 crianças 51,5 % não realizam puericultura em nenhum serviço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Alcançou-se a meta de obter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conhecimento sobre 100% das crianças que não fazem acompanhamento de puericultura em nenhum serviço.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Proporção de crianças com atraso no atendimento de acordo com os períodos preconizados pelo protocolo.</a:t>
            </a:r>
          </a:p>
          <a:p>
            <a:pPr algn="just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Alcançou-se a meta de obter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conhecimento sobre 100% das  crianças com atraso no atendimento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Primeiro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mês 16,7 % dos atendimentos foram de crianças com atendimento atrasado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Segundo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mês de 13,6 % 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Terceiro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1,6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% 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Quarto mês 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283968" y="3861048"/>
          <a:ext cx="4572000" cy="251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2267744" y="3789040"/>
          <a:ext cx="4824536" cy="254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04: Proporção de crianças com a vacinação em dia de acordo com a idade</a:t>
            </a:r>
          </a:p>
          <a:p>
            <a:r>
              <a:rPr lang="pt-BR" dirty="0" smtClean="0"/>
              <a:t> 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empre se manteve acima dos 90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se alcançou a meta de vacinar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das crianças de acordo com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idade.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5:Proporção de crianças com déficit de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peso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Diminuição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atendimento à crianças com déficit de peso na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intervenção; 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erceiro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 quarto mês de intervenção nenhum caso de criança com déficit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peso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alcançando a meta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das crianças cadastradas sem déficit de peso;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995936" y="4581128"/>
          <a:ext cx="4572000" cy="190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6: Proporção de crianças com excesso de peso</a:t>
            </a:r>
          </a:p>
          <a:p>
            <a:r>
              <a:rPr lang="pt-BR" dirty="0" smtClean="0"/>
              <a:t> 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Diminuição de atendimento à crianças com excesso de peso na intervenção; 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Segundo, terceiro e quarto mês de intervenção nenhum caso de criança com excesso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peso,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Alcançando a meta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das crianças cadastradas sem excesso de peso;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059832" y="3717032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 </a:t>
            </a:r>
          </a:p>
          <a:p>
            <a:pPr lvl="0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07:Proporção de crianças com curva de peso descendente ou estacionária</a:t>
            </a:r>
          </a:p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 caso de atendimento de criança com curva de peso descendente ou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estacionária, ultrapassa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ndo a meta de 80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% das crianças cadastradas com curva de peso adequada para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idade.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4211960" y="407707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Proporção de crianças com suplementação de ferro</a:t>
            </a:r>
          </a:p>
          <a:p>
            <a:r>
              <a:rPr lang="pt-BR" dirty="0"/>
              <a:t> </a:t>
            </a: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egundo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mês de intervenção ocorreu o atendimento de quatro pacientes com suplementação de ferro sendo que não se repetiu até o final da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partir do segundo mês mostrou uma diminuição na comparação dos casos com o número ascendente de cadastramento de crianças de 6 a 18 meses no período restante do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trabalho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Podemos considerar alcançada a meta de Oferecer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 100% das crianças cadastradas de 0 a 6 meses que necessitem a suplementação de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ferro, pois sempre esteve disponível na unidade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5364088" y="4935091"/>
          <a:ext cx="3779912" cy="192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10:Proporção de crianças com avaliação de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risco</a:t>
            </a:r>
            <a:endParaRPr lang="pt-BR" dirty="0" smtClean="0"/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Aumento no número de crianças atendidas com avaliação de risco, sendo que este processo a partir do primeiro mês de intervenção foi estabelecido como rotina;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de avaliar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crescimento e desenvolvimento em 100% das crianças cadastradas no programa de puericultura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foi alcançada.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4355976" y="4526360"/>
          <a:ext cx="4788024" cy="23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 </a:t>
            </a:r>
          </a:p>
          <a:p>
            <a:pPr lvl="0"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11: Proporção de crianças colocadas para mamar na primeira consulta de puericultura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cima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dos 40% durante todo o período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alcançou-se a meta de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das crianças cadastradas colocadas para mamar na primeira consulta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puericultura.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779912" y="4365104"/>
          <a:ext cx="48245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C:\Users\Giovane\Pictures\MARIANA 03\IMG0024A.jpg"/>
          <p:cNvPicPr>
            <a:picLocks noChangeAspect="1" noChangeArrowheads="1"/>
          </p:cNvPicPr>
          <p:nvPr/>
        </p:nvPicPr>
        <p:blipFill>
          <a:blip r:embed="rId2" cstate="print">
            <a:lum bright="53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44" y="0"/>
            <a:ext cx="79928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endParaRPr lang="pt-BR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Importância da ação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Dentro da realidade diária de atendimento em uma unidade de saúde a consulta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puericultura à crianças de 0 a 6 anos se mostra substancialmente presente e resolutiva pelos seus princípios de observação e análise de dados e características de desenvolvimento relacionadas a saúde adequada do indivíduo sendo necessário a  “Qualificação da atenção em puericultura na estratégia de saúde da família”, através de organização do serviço, implantação de ações e mobilização profissional para atuação efetiva em todo o processo de acompanhamento.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12: Proporção de crianças que podem comparecer na consulta de puericultura no período da manhã</a:t>
            </a:r>
          </a:p>
          <a:p>
            <a:r>
              <a:rPr lang="pt-BR" dirty="0" smtClean="0"/>
              <a:t> 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100 % referem poder comparecer a unidade no período da manhã;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3275856" y="4293096"/>
          <a:ext cx="561662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13:Proporção de crianças com aleitamento materno exclusivo até o sexto mês atendidas no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período 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gradativo durante o período de intervenção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Acima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75 % obtendo uma melhora de 10, 2 % durante os quatro meses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intervenção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alcançou-se a meta de promover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aleitamento materno exclusivo até os 6 meses para 100% das crianças cadastradas;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815408" y="5057800"/>
          <a:ext cx="53285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14:Proporção de crianças atendidas no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período 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intervenção que recebem a visita do agente comunitário de saúde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100 % das crianças atendidas no período de intervenção recebem a visita do agente comunitário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saúde;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Mostra que a meta de alcançar 100 % de crianças visitadas pelo agente comunitário de saúde foi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alcançada;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995936" y="5373216"/>
          <a:ext cx="4896544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15:Proporção de crianças nascidas no período de intervenção que realizaram teste do </a:t>
            </a:r>
            <a:r>
              <a:rPr lang="pt-B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pézinho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entre o terceiro e sétimo dia de vida</a:t>
            </a:r>
          </a:p>
          <a:p>
            <a:r>
              <a:rPr lang="pt-BR" dirty="0" smtClean="0"/>
              <a:t> 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das  crianças nascidas no período de intervenção realizaram o teste do pezinho entre o terceiro e sétimo dia; 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de alcançar 100% neste indicador foi alcançada.</a:t>
            </a: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4067944" y="5301208"/>
          <a:ext cx="4752528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5557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Proporção de crianças nascidas no </a:t>
            </a: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período </a:t>
            </a:r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intervenção que realizaram consulta de puericultura antes dos 15 dias de vida 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100 % das crianças nascidas no período de intervenção realizaram a primeira consulta de puericultura antes dos 15 dias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vida;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alcançar 100% neste indicador foi alcançada</a:t>
            </a:r>
          </a:p>
          <a:p>
            <a:r>
              <a:rPr lang="pt-BR" cap="all" dirty="0"/>
              <a:t> 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779912" y="4797152"/>
          <a:ext cx="511256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\FOTOS 02\Foto-0063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3528" y="0"/>
            <a:ext cx="835292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IMPORTANCIA DA AÇÃO </a:t>
            </a:r>
          </a:p>
          <a:p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EQUIPE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Estímulo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cooperação entre os membros da equipe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Conhecimento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clientela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Conhecimento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atual realidade através 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indicadores.</a:t>
            </a:r>
          </a:p>
          <a:p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SERVIÇO 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Organização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processo de atendimento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Qualificação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atendimento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A COMUNIDADE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Acesso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maior participação no atendimento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Ampliação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horário do atendimento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Qualificação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atendimento. 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Giovane\Pictures\CAPÃO 2012\100_4353.JPG"/>
          <p:cNvPicPr>
            <a:picLocks noChangeAspect="1" noChangeArrowheads="1"/>
          </p:cNvPicPr>
          <p:nvPr/>
        </p:nvPicPr>
        <p:blipFill>
          <a:blip r:embed="rId2" cstate="print">
            <a:lum bright="44000" contrast="-4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0"/>
            <a:ext cx="889248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Incorporação à rotina do Serviço.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Facilitação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através da organização do serviço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Maior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número de informações nas fichas espelho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Melhor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dos atendimentos através do uso do calendário mínimo de consultas do Ministério da Saúde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Qualificação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prática clínica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Aumento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conhecimento sobre os conceitos de crescimento e desenvolvimento infantil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Aumento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horário de atendimento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Incorporação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atendimento em grupo.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CAPÃO 2012\100_4353.JPG"/>
          <p:cNvPicPr>
            <a:picLocks noChangeAspect="1" noChangeArrowheads="1"/>
          </p:cNvPicPr>
          <p:nvPr/>
        </p:nvPicPr>
        <p:blipFill>
          <a:blip r:embed="rId2" cstate="print">
            <a:lum bright="44000" contrast="-4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Desenvolvimento da ação em relação as expectativas iniciais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Melhora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organização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Maior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conhecimento da clientela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Maior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participação da equipe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Qualificação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prática clínica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Siguinificado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a prática profissional.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Maior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conhecimento sobre as possibilidades de avaliação e intervenção na área clínica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Maior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segurança na prática clínica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Ampliação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conceito de Saúde 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Família.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CAPÃO 2012\100_4353.JPG"/>
          <p:cNvPicPr>
            <a:picLocks noChangeAspect="1" noChangeArrowheads="1"/>
          </p:cNvPicPr>
          <p:nvPr/>
        </p:nvPicPr>
        <p:blipFill>
          <a:blip r:embed="rId2" cstate="print">
            <a:lum bright="44000" contrast="-4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Aprendizados relevantes.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Organização do processo de atenção.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dos registros organizados;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Trabalho com indicadores.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Situação real</a:t>
            </a:r>
          </a:p>
          <a:p>
            <a:pPr>
              <a:buFontTx/>
              <a:buChar char="-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do planejamento, ação e avaliação do trabalho.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CAPÃO 2012\100_4353.JPG"/>
          <p:cNvPicPr>
            <a:picLocks noChangeAspect="1" noChangeArrowheads="1"/>
          </p:cNvPicPr>
          <p:nvPr/>
        </p:nvPicPr>
        <p:blipFill>
          <a:blip r:embed="rId2" cstate="print">
            <a:lum bright="44000" contrast="-4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Giovane\Pictures\NIVER MARIANA 2012\100_4684.JPG"/>
          <p:cNvPicPr>
            <a:picLocks noChangeAspect="1" noChangeArrowheads="1"/>
          </p:cNvPicPr>
          <p:nvPr/>
        </p:nvPicPr>
        <p:blipFill>
          <a:blip r:embed="rId3" cstate="print">
            <a:lum bright="35000" contrast="-4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83568" y="1700808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8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8000" b="1" dirty="0" smtClean="0">
                <a:latin typeface="Arial" pitchFamily="34" charset="0"/>
                <a:cs typeface="Arial" pitchFamily="34" charset="0"/>
              </a:rPr>
              <a:t>Obrigado</a:t>
            </a:r>
            <a:endParaRPr lang="pt-BR" sz="8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 03\IMG0098A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260648"/>
            <a:ext cx="83529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0bjetivo </a:t>
            </a:r>
            <a:r>
              <a:rPr lang="pt-BR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Geral</a:t>
            </a:r>
          </a:p>
          <a:p>
            <a:pPr algn="ctr"/>
            <a:endParaRPr lang="pt-B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ctr"/>
            <a:r>
              <a:rPr lang="pt-BR" sz="3200" b="1" dirty="0"/>
              <a:t>Melhorar a qualidade da atenção em puericultura a crianças entre 0 e 6 anos de idade.</a:t>
            </a:r>
          </a:p>
          <a:p>
            <a:pPr algn="ctr"/>
            <a:r>
              <a:rPr lang="pt-BR" sz="3200" b="1" cap="all" dirty="0"/>
              <a:t> </a:t>
            </a:r>
            <a:endParaRPr lang="pt-BR" sz="3200" b="1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 03\IMG0098A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0"/>
            <a:ext cx="820891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Objetivos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</a:rPr>
              <a:t>0bjetivos Específicos</a:t>
            </a:r>
          </a:p>
          <a:p>
            <a:r>
              <a:rPr lang="pt-BR" sz="2400" dirty="0"/>
              <a:t> </a:t>
            </a:r>
          </a:p>
          <a:p>
            <a:pPr lvl="0"/>
            <a:r>
              <a:rPr lang="pt-BR" sz="2400" b="1" dirty="0">
                <a:latin typeface="Arial" pitchFamily="34" charset="0"/>
                <a:cs typeface="Arial" pitchFamily="34" charset="0"/>
              </a:rPr>
              <a:t>Ampliar a cobertura da puericultura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>
                <a:latin typeface="Arial" pitchFamily="34" charset="0"/>
                <a:cs typeface="Arial" pitchFamily="34" charset="0"/>
              </a:rPr>
              <a:t>Melhorar a adesão à puericultura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>
                <a:latin typeface="Arial" pitchFamily="34" charset="0"/>
                <a:cs typeface="Arial" pitchFamily="34" charset="0"/>
              </a:rPr>
              <a:t>Melhorar a qualidade do atendimento em puericultura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>
                <a:latin typeface="Arial" pitchFamily="34" charset="0"/>
                <a:cs typeface="Arial" pitchFamily="34" charset="0"/>
              </a:rPr>
              <a:t>Melhorar registros das informações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>
                <a:latin typeface="Arial" pitchFamily="34" charset="0"/>
                <a:cs typeface="Arial" pitchFamily="34" charset="0"/>
              </a:rPr>
              <a:t>Mapear as crianças de risco pertencentes à área de abrangência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>
                <a:latin typeface="Arial" pitchFamily="34" charset="0"/>
                <a:cs typeface="Arial" pitchFamily="34" charset="0"/>
              </a:rPr>
              <a:t>Promover a alimentação saudável - aleitamento materno;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 03\IMG0098A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39552" y="404664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0bjetivos Específicos</a:t>
            </a:r>
          </a:p>
          <a:p>
            <a:pPr algn="ctr"/>
            <a:r>
              <a:rPr lang="pt-BR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Promover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alimentação saudável – alimentação complementar do lactente e nutrição infantil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população de crianças da área de abrangência que não fazem puericultura;</a:t>
            </a: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proporção de crianças com atraso no atendimento;</a:t>
            </a: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 número de crianças com vacinação em dia;</a:t>
            </a: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existência de casos de crianças com déficit de peso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 03\IMG0098A.jpg"/>
          <p:cNvPicPr>
            <a:picLocks noChangeAspect="1" noChangeArrowheads="1"/>
          </p:cNvPicPr>
          <p:nvPr/>
        </p:nvPicPr>
        <p:blipFill>
          <a:blip r:embed="rId2" cstate="print">
            <a:lum bright="4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11560" y="0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0bjetivos Específicos</a:t>
            </a:r>
          </a:p>
          <a:p>
            <a:r>
              <a:rPr lang="pt-BR" dirty="0"/>
              <a:t> </a:t>
            </a: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existência de casos de crianças com excesso de peso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existência de casos de crianças com curva de peso descendente ou estacionária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existência de casos de crianças em uso de suplementação de ferro;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C:\Users\Giovane\Pictures\MARIANA 03\IMG0174A.jpg"/>
          <p:cNvPicPr>
            <a:picLocks noChangeAspect="1" noChangeArrowheads="1"/>
          </p:cNvPicPr>
          <p:nvPr/>
        </p:nvPicPr>
        <p:blipFill>
          <a:blip r:embed="rId2" cstate="print">
            <a:lum bright="4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7544" y="0"/>
            <a:ext cx="82809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0bjetivos Específicos</a:t>
            </a:r>
          </a:p>
          <a:p>
            <a:r>
              <a:rPr lang="pt-BR" dirty="0"/>
              <a:t> </a:t>
            </a:r>
            <a:endParaRPr lang="pt-BR" dirty="0" smtClean="0"/>
          </a:p>
          <a:p>
            <a:endParaRPr lang="pt-BR" dirty="0"/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os casos de crianças cadastradas  com avaliação de risco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Conhecer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o número crianças cadastradas colocadas para mamar na primeira consulta de puericultura;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ovane\Pictures\MARIANA JUNHO 2011\IMG0229A.jpg"/>
          <p:cNvPicPr>
            <a:picLocks noChangeAspect="1" noChangeArrowheads="1"/>
          </p:cNvPicPr>
          <p:nvPr/>
        </p:nvPicPr>
        <p:blipFill>
          <a:blip r:embed="rId2" cstate="print">
            <a:lum bright="3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Logística </a:t>
            </a:r>
          </a:p>
          <a:p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Protocolo</a:t>
            </a:r>
          </a:p>
          <a:p>
            <a:r>
              <a:rPr lang="pt-BR" dirty="0" smtClean="0"/>
              <a:t> 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Protocolo de saúde da criança do Ministério da Saúde publicado em 2002.</a:t>
            </a:r>
          </a:p>
          <a:p>
            <a:r>
              <a:rPr lang="pt-BR" dirty="0" smtClean="0"/>
              <a:t> </a:t>
            </a:r>
          </a:p>
          <a:p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Registro Específico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Ficha espelho anexo a cada ficha clínica da criança;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Planilha de coleta de dados fornecida pelo curso.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Estabelecimento de Metas 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Conforme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objetivos específicos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Almejadas durante os quatro meses de intervenção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cap="all" dirty="0" smtClean="0"/>
              <a:t> </a:t>
            </a:r>
            <a:endParaRPr lang="pt-BR" sz="2400" dirty="0" smtClean="0"/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2" descr="C:\Users\Giovane\Pictures\MARIANA JUNHO 2011\IMG0229A.jpg"/>
          <p:cNvPicPr>
            <a:picLocks noChangeAspect="1" noChangeArrowheads="1"/>
          </p:cNvPicPr>
          <p:nvPr/>
        </p:nvPicPr>
        <p:blipFill>
          <a:blip r:embed="rId2" cstate="print">
            <a:lum bright="3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33265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Logística </a:t>
            </a:r>
          </a:p>
          <a:p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Estabelecimento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indicadores de saúde </a:t>
            </a:r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conhecimento e monitoramento destas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Ações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nos eixos 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gestão do serviço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e avaliação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8457</TotalTime>
  <Words>610</Words>
  <Application>Microsoft Office PowerPoint</Application>
  <PresentationFormat>Apresentação na tela (4:3)</PresentationFormat>
  <Paragraphs>294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Giovane</dc:creator>
  <cp:lastModifiedBy>Giovane</cp:lastModifiedBy>
  <cp:revision>42</cp:revision>
  <dcterms:created xsi:type="dcterms:W3CDTF">2012-09-30T21:16:30Z</dcterms:created>
  <dcterms:modified xsi:type="dcterms:W3CDTF">2012-11-12T21:42:00Z</dcterms:modified>
</cp:coreProperties>
</file>