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348" r:id="rId3"/>
    <p:sldId id="349" r:id="rId4"/>
    <p:sldId id="259" r:id="rId5"/>
    <p:sldId id="344" r:id="rId6"/>
    <p:sldId id="285" r:id="rId7"/>
    <p:sldId id="343" r:id="rId8"/>
    <p:sldId id="290" r:id="rId9"/>
    <p:sldId id="296" r:id="rId10"/>
    <p:sldId id="297" r:id="rId11"/>
    <p:sldId id="298" r:id="rId12"/>
    <p:sldId id="299" r:id="rId13"/>
    <p:sldId id="300"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3" r:id="rId35"/>
    <p:sldId id="324" r:id="rId36"/>
    <p:sldId id="325" r:id="rId37"/>
    <p:sldId id="329" r:id="rId38"/>
    <p:sldId id="333" r:id="rId39"/>
    <p:sldId id="334" r:id="rId40"/>
    <p:sldId id="336" r:id="rId41"/>
    <p:sldId id="337" r:id="rId42"/>
    <p:sldId id="350"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8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Planilha_do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Planilha_do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Planilha_do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Planilha_do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Planilha_do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Planilha_do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Planilha_do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Planilha_do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Planilha_do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Planilha_do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Planilha_do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Planilha_do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Planilha_do_Microsoft_Office_Excel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Planilha_do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lgn="ctr" rtl="1">
            <a:defRPr sz="12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Indicadores!$C$5</c:f>
              <c:strCache>
                <c:ptCount val="1"/>
                <c:pt idx="0">
                  <c:v>Proporção de gestantes cadastradas no Programa de Pré-natal.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0.64864864864865235</c:v>
                </c:pt>
                <c:pt idx="1">
                  <c:v>0.91891891891891897</c:v>
                </c:pt>
                <c:pt idx="2">
                  <c:v>0.97297297297297258</c:v>
                </c:pt>
                <c:pt idx="3">
                  <c:v>0</c:v>
                </c:pt>
              </c:numCache>
            </c:numRef>
          </c:val>
        </c:ser>
        <c:axId val="170060416"/>
        <c:axId val="173629824"/>
      </c:barChart>
      <c:catAx>
        <c:axId val="17006041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73629824"/>
        <c:crosses val="autoZero"/>
        <c:auto val="1"/>
        <c:lblAlgn val="ctr"/>
        <c:lblOffset val="100"/>
      </c:catAx>
      <c:valAx>
        <c:axId val="17362982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7006041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BR"/>
  <c:style val="18"/>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com </a:t>
            </a:r>
            <a:r>
              <a:rPr lang="pt-BR" sz="1400" dirty="0" smtClean="0"/>
              <a:t>avaliação</a:t>
            </a:r>
            <a:r>
              <a:rPr lang="pt-BR" sz="1400" baseline="0" dirty="0" smtClean="0"/>
              <a:t> </a:t>
            </a:r>
            <a:r>
              <a:rPr lang="pt-BR" sz="1400" dirty="0" smtClean="0"/>
              <a:t>de </a:t>
            </a:r>
            <a:r>
              <a:rPr lang="pt-BR" sz="1400" dirty="0"/>
              <a:t>risco gestacional</a:t>
            </a:r>
          </a:p>
        </c:rich>
      </c:tx>
      <c:layout/>
      <c:spPr>
        <a:noFill/>
        <a:ln w="25400">
          <a:noFill/>
        </a:ln>
      </c:spPr>
    </c:title>
    <c:plotArea>
      <c:layout/>
      <c:barChart>
        <c:barDir val="col"/>
        <c:grouping val="clustered"/>
        <c:ser>
          <c:idx val="0"/>
          <c:order val="0"/>
          <c:tx>
            <c:strRef>
              <c:f>Indicadores!$C$72</c:f>
              <c:strCache>
                <c:ptCount val="1"/>
                <c:pt idx="0">
                  <c:v>Proporção de gestantes com avaliação de risco gestacional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Indicadores!$D$71:$G$71</c:f>
              <c:strCache>
                <c:ptCount val="4"/>
                <c:pt idx="0">
                  <c:v>Mês 1</c:v>
                </c:pt>
                <c:pt idx="1">
                  <c:v>Mês 2</c:v>
                </c:pt>
                <c:pt idx="2">
                  <c:v>Mês 3</c:v>
                </c:pt>
                <c:pt idx="3">
                  <c:v>Mês 4</c:v>
                </c:pt>
              </c:strCache>
            </c:strRef>
          </c:cat>
          <c:val>
            <c:numRef>
              <c:f>Indicadores!$D$72:$G$72</c:f>
              <c:numCache>
                <c:formatCode>0.0%</c:formatCode>
                <c:ptCount val="4"/>
                <c:pt idx="0">
                  <c:v>0.8333333333333337</c:v>
                </c:pt>
                <c:pt idx="1">
                  <c:v>0.88235294117647056</c:v>
                </c:pt>
                <c:pt idx="2">
                  <c:v>0.88888888888888884</c:v>
                </c:pt>
                <c:pt idx="3">
                  <c:v>0</c:v>
                </c:pt>
              </c:numCache>
            </c:numRef>
          </c:val>
        </c:ser>
        <c:axId val="222024064"/>
        <c:axId val="222025600"/>
      </c:barChart>
      <c:catAx>
        <c:axId val="2220240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2025600"/>
        <c:crosses val="autoZero"/>
        <c:auto val="1"/>
        <c:lblAlgn val="ctr"/>
        <c:lblOffset val="100"/>
      </c:catAx>
      <c:valAx>
        <c:axId val="222025600"/>
        <c:scaling>
          <c:orientation val="minMax"/>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202406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que receberam orientação nutricional</a:t>
            </a:r>
          </a:p>
        </c:rich>
      </c:tx>
      <c:layout/>
      <c:spPr>
        <a:noFill/>
        <a:ln w="25400">
          <a:noFill/>
        </a:ln>
      </c:spPr>
    </c:title>
    <c:plotArea>
      <c:layout/>
      <c:barChart>
        <c:barDir val="col"/>
        <c:grouping val="clustered"/>
        <c:ser>
          <c:idx val="0"/>
          <c:order val="0"/>
          <c:tx>
            <c:strRef>
              <c:f>Indicadores!$C$78</c:f>
              <c:strCache>
                <c:ptCount val="1"/>
                <c:pt idx="0">
                  <c:v>Proporção de gestantes que receberam orientação nutricional</c:v>
                </c:pt>
              </c:strCache>
            </c:strRef>
          </c:tx>
          <c:spPr>
            <a:solidFill>
              <a:srgbClr val="E46C0A"/>
            </a:solidFill>
            <a:ln w="25400">
              <a:noFill/>
            </a:ln>
          </c:spPr>
          <c:dLbls>
            <c:showVal val="1"/>
          </c:dLbls>
          <c:cat>
            <c:strRef>
              <c:f>Indicadores!$D$77:$G$77</c:f>
              <c:strCache>
                <c:ptCount val="4"/>
                <c:pt idx="0">
                  <c:v>Mês 1</c:v>
                </c:pt>
                <c:pt idx="1">
                  <c:v>Mês 2</c:v>
                </c:pt>
                <c:pt idx="2">
                  <c:v>Mês 3</c:v>
                </c:pt>
                <c:pt idx="3">
                  <c:v>Mês 4</c:v>
                </c:pt>
              </c:strCache>
            </c:strRef>
          </c:cat>
          <c:val>
            <c:numRef>
              <c:f>Indicadores!$D$78:$G$78</c:f>
              <c:numCache>
                <c:formatCode>0.0%</c:formatCode>
                <c:ptCount val="4"/>
                <c:pt idx="0">
                  <c:v>0.8333333333333337</c:v>
                </c:pt>
                <c:pt idx="1">
                  <c:v>0.88235294117647056</c:v>
                </c:pt>
                <c:pt idx="2">
                  <c:v>0.88888888888888884</c:v>
                </c:pt>
                <c:pt idx="3">
                  <c:v>0</c:v>
                </c:pt>
              </c:numCache>
            </c:numRef>
          </c:val>
        </c:ser>
        <c:axId val="222254976"/>
        <c:axId val="222256512"/>
      </c:barChart>
      <c:catAx>
        <c:axId val="2222549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2256512"/>
        <c:crosses val="autoZero"/>
        <c:auto val="1"/>
        <c:lblAlgn val="ctr"/>
        <c:lblOffset val="100"/>
      </c:catAx>
      <c:valAx>
        <c:axId val="22225651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225497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que receberam orientação sobre aleitamento materno</a:t>
            </a:r>
          </a:p>
        </c:rich>
      </c:tx>
      <c:layout/>
      <c:spPr>
        <a:noFill/>
        <a:ln w="25400">
          <a:noFill/>
        </a:ln>
      </c:spPr>
    </c:title>
    <c:plotArea>
      <c:layout/>
      <c:barChart>
        <c:barDir val="col"/>
        <c:grouping val="clustered"/>
        <c:ser>
          <c:idx val="0"/>
          <c:order val="0"/>
          <c:tx>
            <c:strRef>
              <c:f>Indicadores!$C$84</c:f>
              <c:strCache>
                <c:ptCount val="1"/>
                <c:pt idx="0">
                  <c:v>Proporção de gestantes que receberam orientação sobre aleitamento materno</c:v>
                </c:pt>
              </c:strCache>
            </c:strRef>
          </c:tx>
          <c:spPr>
            <a:solidFill>
              <a:srgbClr val="E46C0A"/>
            </a:solidFill>
            <a:ln w="25400">
              <a:noFill/>
            </a:ln>
          </c:spPr>
          <c:dLbls>
            <c:showVal val="1"/>
          </c:dLbls>
          <c:cat>
            <c:strRef>
              <c:f>Indicadores!$D$83:$G$83</c:f>
              <c:strCache>
                <c:ptCount val="4"/>
                <c:pt idx="0">
                  <c:v>Mês 1</c:v>
                </c:pt>
                <c:pt idx="1">
                  <c:v>Mês 2</c:v>
                </c:pt>
                <c:pt idx="2">
                  <c:v>Mês 3</c:v>
                </c:pt>
                <c:pt idx="3">
                  <c:v>Mês 4</c:v>
                </c:pt>
              </c:strCache>
            </c:strRef>
          </c:cat>
          <c:val>
            <c:numRef>
              <c:f>Indicadores!$D$84:$G$84</c:f>
              <c:numCache>
                <c:formatCode>0.0%</c:formatCode>
                <c:ptCount val="4"/>
                <c:pt idx="0">
                  <c:v>0.8333333333333337</c:v>
                </c:pt>
                <c:pt idx="1">
                  <c:v>0.88235294117647056</c:v>
                </c:pt>
                <c:pt idx="2">
                  <c:v>0.88888888888888884</c:v>
                </c:pt>
                <c:pt idx="3">
                  <c:v>0</c:v>
                </c:pt>
              </c:numCache>
            </c:numRef>
          </c:val>
        </c:ser>
        <c:axId val="222284800"/>
        <c:axId val="221926144"/>
      </c:barChart>
      <c:catAx>
        <c:axId val="22228480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1926144"/>
        <c:crosses val="autoZero"/>
        <c:auto val="1"/>
        <c:lblAlgn val="ctr"/>
        <c:lblOffset val="100"/>
      </c:catAx>
      <c:valAx>
        <c:axId val="22192614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228480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que receberam orientação sobre cuidados com o recém-nascido</a:t>
            </a:r>
          </a:p>
        </c:rich>
      </c:tx>
      <c:layout/>
      <c:spPr>
        <a:noFill/>
        <a:ln w="25400">
          <a:noFill/>
        </a:ln>
      </c:spPr>
    </c:title>
    <c:plotArea>
      <c:layout/>
      <c:barChart>
        <c:barDir val="col"/>
        <c:grouping val="clustered"/>
        <c:ser>
          <c:idx val="0"/>
          <c:order val="0"/>
          <c:tx>
            <c:strRef>
              <c:f>Indicadores!$C$89</c:f>
              <c:strCache>
                <c:ptCount val="1"/>
                <c:pt idx="0">
                  <c:v>Proporção de gestantes que receberam orientação sobre cuidados com o recém-nascido</c:v>
                </c:pt>
              </c:strCache>
            </c:strRef>
          </c:tx>
          <c:spPr>
            <a:solidFill>
              <a:srgbClr val="4F81BD"/>
            </a:solidFill>
            <a:ln w="25400">
              <a:noFill/>
            </a:ln>
          </c:spPr>
          <c:dLbls>
            <c:showVal val="1"/>
          </c:dLbls>
          <c:cat>
            <c:strRef>
              <c:f>Indicadores!$D$88:$G$88</c:f>
              <c:strCache>
                <c:ptCount val="4"/>
                <c:pt idx="0">
                  <c:v>Mês 1</c:v>
                </c:pt>
                <c:pt idx="1">
                  <c:v>Mês 2</c:v>
                </c:pt>
                <c:pt idx="2">
                  <c:v>Mês 3</c:v>
                </c:pt>
                <c:pt idx="3">
                  <c:v>Mês 4</c:v>
                </c:pt>
              </c:strCache>
            </c:strRef>
          </c:cat>
          <c:val>
            <c:numRef>
              <c:f>Indicadores!$D$89:$G$89</c:f>
              <c:numCache>
                <c:formatCode>0.0%</c:formatCode>
                <c:ptCount val="4"/>
                <c:pt idx="0">
                  <c:v>0.7083333333333337</c:v>
                </c:pt>
                <c:pt idx="1">
                  <c:v>0.7647058823529429</c:v>
                </c:pt>
                <c:pt idx="2">
                  <c:v>0.77777777777777946</c:v>
                </c:pt>
                <c:pt idx="3">
                  <c:v>0</c:v>
                </c:pt>
              </c:numCache>
            </c:numRef>
          </c:val>
        </c:ser>
        <c:axId val="229172352"/>
        <c:axId val="229173888"/>
      </c:barChart>
      <c:catAx>
        <c:axId val="22917235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173888"/>
        <c:crosses val="autoZero"/>
        <c:auto val="1"/>
        <c:lblAlgn val="ctr"/>
        <c:lblOffset val="100"/>
      </c:catAx>
      <c:valAx>
        <c:axId val="229173888"/>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17235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que receberam orientação sobre os riscos do tabagismo e do uso de álcool e drogas na gestação</a:t>
            </a:r>
          </a:p>
        </c:rich>
      </c:tx>
      <c:layout/>
      <c:spPr>
        <a:noFill/>
        <a:ln w="25400">
          <a:noFill/>
        </a:ln>
      </c:spPr>
    </c:title>
    <c:plotArea>
      <c:layout/>
      <c:barChart>
        <c:barDir val="col"/>
        <c:grouping val="clustered"/>
        <c:ser>
          <c:idx val="0"/>
          <c:order val="0"/>
          <c:tx>
            <c:strRef>
              <c:f>Indicadores!$C$99</c:f>
              <c:strCache>
                <c:ptCount val="1"/>
                <c:pt idx="0">
                  <c:v>Proporção de gestantes que receberam orientação sobre os riscos do tabagismo e do uso de álcool e drogas na gestação</c:v>
                </c:pt>
              </c:strCache>
            </c:strRef>
          </c:tx>
          <c:spPr>
            <a:solidFill>
              <a:srgbClr val="4F81BD"/>
            </a:solidFill>
            <a:ln w="25400">
              <a:noFill/>
            </a:ln>
          </c:spPr>
          <c:dLbls>
            <c:showVal val="1"/>
          </c:dLbls>
          <c:cat>
            <c:strRef>
              <c:f>Indicadores!$D$98:$G$98</c:f>
              <c:strCache>
                <c:ptCount val="4"/>
                <c:pt idx="0">
                  <c:v>Mês 1</c:v>
                </c:pt>
                <c:pt idx="1">
                  <c:v>Mês 2</c:v>
                </c:pt>
                <c:pt idx="2">
                  <c:v>Mês 3</c:v>
                </c:pt>
                <c:pt idx="3">
                  <c:v>Mês 4</c:v>
                </c:pt>
              </c:strCache>
            </c:strRef>
          </c:cat>
          <c:val>
            <c:numRef>
              <c:f>Indicadores!$D$99:$G$99</c:f>
              <c:numCache>
                <c:formatCode>0.0%</c:formatCode>
                <c:ptCount val="4"/>
                <c:pt idx="0">
                  <c:v>0.54166666666666652</c:v>
                </c:pt>
                <c:pt idx="1">
                  <c:v>0.5882352941176453</c:v>
                </c:pt>
                <c:pt idx="2">
                  <c:v>0.6111111111111116</c:v>
                </c:pt>
                <c:pt idx="3">
                  <c:v>0</c:v>
                </c:pt>
              </c:numCache>
            </c:numRef>
          </c:val>
        </c:ser>
        <c:axId val="229488896"/>
        <c:axId val="229494784"/>
      </c:barChart>
      <c:catAx>
        <c:axId val="22948889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494784"/>
        <c:crosses val="autoZero"/>
        <c:auto val="1"/>
        <c:lblAlgn val="ctr"/>
        <c:lblOffset val="100"/>
      </c:catAx>
      <c:valAx>
        <c:axId val="22949478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48889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que receberam orientação sobre os riscos do tabagismo e do uso de álcool e drogas na gestação</a:t>
            </a:r>
          </a:p>
        </c:rich>
      </c:tx>
      <c:layout/>
      <c:spPr>
        <a:noFill/>
        <a:ln w="25400">
          <a:noFill/>
        </a:ln>
      </c:spPr>
    </c:title>
    <c:plotArea>
      <c:layout/>
      <c:barChart>
        <c:barDir val="col"/>
        <c:grouping val="clustered"/>
        <c:ser>
          <c:idx val="0"/>
          <c:order val="0"/>
          <c:tx>
            <c:strRef>
              <c:f>Indicadores!$C$99</c:f>
              <c:strCache>
                <c:ptCount val="1"/>
                <c:pt idx="0">
                  <c:v>Proporção de gestantes que receberam orientação sobre os riscos do tabagismo e do uso de álcool e drogas na gestação</c:v>
                </c:pt>
              </c:strCache>
            </c:strRef>
          </c:tx>
          <c:spPr>
            <a:solidFill>
              <a:srgbClr val="4F81BD"/>
            </a:solidFill>
            <a:ln w="25400">
              <a:noFill/>
            </a:ln>
          </c:spPr>
          <c:dLbls>
            <c:showVal val="1"/>
          </c:dLbls>
          <c:cat>
            <c:strRef>
              <c:f>Indicadores!$D$98:$G$98</c:f>
              <c:strCache>
                <c:ptCount val="4"/>
                <c:pt idx="0">
                  <c:v>Mês 1</c:v>
                </c:pt>
                <c:pt idx="1">
                  <c:v>Mês 2</c:v>
                </c:pt>
                <c:pt idx="2">
                  <c:v>Mês 3</c:v>
                </c:pt>
                <c:pt idx="3">
                  <c:v>Mês 4</c:v>
                </c:pt>
              </c:strCache>
            </c:strRef>
          </c:cat>
          <c:val>
            <c:numRef>
              <c:f>Indicadores!$D$99:$G$99</c:f>
              <c:numCache>
                <c:formatCode>0.0%</c:formatCode>
                <c:ptCount val="4"/>
                <c:pt idx="0">
                  <c:v>0.54166666666666652</c:v>
                </c:pt>
                <c:pt idx="1">
                  <c:v>0.5882352941176453</c:v>
                </c:pt>
                <c:pt idx="2">
                  <c:v>0.6111111111111116</c:v>
                </c:pt>
                <c:pt idx="3">
                  <c:v>0</c:v>
                </c:pt>
              </c:numCache>
            </c:numRef>
          </c:val>
        </c:ser>
        <c:axId val="229405056"/>
        <c:axId val="229406592"/>
      </c:barChart>
      <c:catAx>
        <c:axId val="22940505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406592"/>
        <c:crosses val="autoZero"/>
        <c:auto val="1"/>
        <c:lblAlgn val="ctr"/>
        <c:lblOffset val="100"/>
      </c:catAx>
      <c:valAx>
        <c:axId val="22940659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40505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pt-BR"/>
  <c:style val="18"/>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que receberam  orientação sobre higiene bucal</a:t>
            </a:r>
          </a:p>
        </c:rich>
      </c:tx>
      <c:layout/>
      <c:spPr>
        <a:noFill/>
        <a:ln w="25400">
          <a:noFill/>
        </a:ln>
      </c:spPr>
    </c:title>
    <c:plotArea>
      <c:layout/>
      <c:barChart>
        <c:barDir val="col"/>
        <c:grouping val="clustered"/>
        <c:ser>
          <c:idx val="0"/>
          <c:order val="0"/>
          <c:tx>
            <c:strRef>
              <c:f>Indicadores!$C$104</c:f>
              <c:strCache>
                <c:ptCount val="1"/>
                <c:pt idx="0">
                  <c:v>Proporção de gestantes que receberam  orientação sobre higiene bucal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Indicadores!$D$103:$G$103</c:f>
              <c:strCache>
                <c:ptCount val="4"/>
                <c:pt idx="0">
                  <c:v>Mês 1</c:v>
                </c:pt>
                <c:pt idx="1">
                  <c:v>Mês 2</c:v>
                </c:pt>
                <c:pt idx="2">
                  <c:v>Mês 3</c:v>
                </c:pt>
                <c:pt idx="3">
                  <c:v>Mês 4</c:v>
                </c:pt>
              </c:strCache>
            </c:strRef>
          </c:cat>
          <c:val>
            <c:numRef>
              <c:f>Indicadores!$D$104:$G$104</c:f>
              <c:numCache>
                <c:formatCode>0.0%</c:formatCode>
                <c:ptCount val="4"/>
                <c:pt idx="0">
                  <c:v>0.7083333333333337</c:v>
                </c:pt>
                <c:pt idx="1">
                  <c:v>0.7647058823529429</c:v>
                </c:pt>
                <c:pt idx="2">
                  <c:v>0.77777777777777946</c:v>
                </c:pt>
                <c:pt idx="3">
                  <c:v>0</c:v>
                </c:pt>
              </c:numCache>
            </c:numRef>
          </c:val>
        </c:ser>
        <c:axId val="229996032"/>
        <c:axId val="229997568"/>
      </c:barChart>
      <c:catAx>
        <c:axId val="22999603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997568"/>
        <c:crosses val="autoZero"/>
        <c:auto val="1"/>
        <c:lblAlgn val="ctr"/>
        <c:lblOffset val="100"/>
      </c:catAx>
      <c:valAx>
        <c:axId val="229997568"/>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99603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pt-BR"/>
  <c:style val="18"/>
  <c:chart>
    <c:title>
      <c:tx>
        <c:rich>
          <a:bodyPr/>
          <a:lstStyle/>
          <a:p>
            <a:pPr algn="ctr" rtl="1">
              <a:defRPr sz="1400" b="1" i="0" u="none" strike="noStrike" baseline="0">
                <a:solidFill>
                  <a:srgbClr val="000000"/>
                </a:solidFill>
                <a:latin typeface="Calibri"/>
                <a:ea typeface="Calibri"/>
                <a:cs typeface="Calibri"/>
              </a:defRPr>
            </a:pPr>
            <a:r>
              <a:rPr lang="pt-BR" sz="1400" dirty="0">
                <a:latin typeface="Arial" pitchFamily="34" charset="0"/>
                <a:cs typeface="Arial" pitchFamily="34" charset="0"/>
              </a:rPr>
              <a:t>Proporção de puérperas com consulta até 42 dias após o parto.     </a:t>
            </a:r>
          </a:p>
        </c:rich>
      </c:tx>
      <c:layout/>
      <c:spPr>
        <a:noFill/>
        <a:ln w="25400">
          <a:noFill/>
        </a:ln>
      </c:spPr>
    </c:title>
    <c:plotArea>
      <c:layout/>
      <c:barChart>
        <c:barDir val="col"/>
        <c:grouping val="clustered"/>
        <c:ser>
          <c:idx val="0"/>
          <c:order val="0"/>
          <c:tx>
            <c:strRef>
              <c:f>Indicadores!$C$5</c:f>
              <c:strCache>
                <c:ptCount val="1"/>
                <c:pt idx="0">
                  <c:v>Proporção de puérperas com consulta até 42 dias após o parto.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1</c:v>
                </c:pt>
                <c:pt idx="1">
                  <c:v>0.8</c:v>
                </c:pt>
                <c:pt idx="2">
                  <c:v>1</c:v>
                </c:pt>
                <c:pt idx="3">
                  <c:v>0</c:v>
                </c:pt>
              </c:numCache>
            </c:numRef>
          </c:val>
        </c:ser>
        <c:axId val="233571072"/>
        <c:axId val="233572608"/>
      </c:barChart>
      <c:catAx>
        <c:axId val="23357107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3572608"/>
        <c:crosses val="autoZero"/>
        <c:auto val="1"/>
        <c:lblAlgn val="ctr"/>
        <c:lblOffset val="100"/>
      </c:catAx>
      <c:valAx>
        <c:axId val="233572608"/>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357107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600" b="1" i="0" u="none" strike="noStrike" baseline="0">
                <a:solidFill>
                  <a:srgbClr val="000000"/>
                </a:solidFill>
                <a:latin typeface="Calibri"/>
                <a:ea typeface="Calibri"/>
                <a:cs typeface="Calibri"/>
              </a:defRPr>
            </a:pPr>
            <a:r>
              <a:rPr lang="pt-BR" sz="1600" dirty="0">
                <a:latin typeface="Arial" pitchFamily="34" charset="0"/>
                <a:cs typeface="Arial" pitchFamily="34" charset="0"/>
              </a:rPr>
              <a:t>Proporção de puérperas que tiveram as mamas examinadas </a:t>
            </a:r>
          </a:p>
        </c:rich>
      </c:tx>
      <c:layout/>
      <c:spPr>
        <a:noFill/>
        <a:ln w="25400">
          <a:noFill/>
        </a:ln>
      </c:spPr>
    </c:title>
    <c:plotArea>
      <c:layout/>
      <c:barChart>
        <c:barDir val="col"/>
        <c:grouping val="clustered"/>
        <c:ser>
          <c:idx val="0"/>
          <c:order val="0"/>
          <c:tx>
            <c:strRef>
              <c:f>Indicadores!$C$13</c:f>
              <c:strCache>
                <c:ptCount val="1"/>
                <c:pt idx="0">
                  <c:v>Proporção de puérperas que tiveram as mamas examinadas </c:v>
                </c:pt>
              </c:strCache>
            </c:strRef>
          </c:tx>
          <c:spPr>
            <a:solidFill>
              <a:srgbClr val="4F81BD"/>
            </a:solidFill>
            <a:ln w="25400">
              <a:noFill/>
            </a:ln>
          </c:spPr>
          <c:dLbls>
            <c:showVal val="1"/>
          </c:dLbls>
          <c:cat>
            <c:strRef>
              <c:f>Indicadores!$D$12:$G$12</c:f>
              <c:strCache>
                <c:ptCount val="4"/>
                <c:pt idx="0">
                  <c:v>Mês 1</c:v>
                </c:pt>
                <c:pt idx="1">
                  <c:v>Mês 2</c:v>
                </c:pt>
                <c:pt idx="2">
                  <c:v>Mês 3</c:v>
                </c:pt>
                <c:pt idx="3">
                  <c:v>Mês 4</c:v>
                </c:pt>
              </c:strCache>
            </c:strRef>
          </c:cat>
          <c:val>
            <c:numRef>
              <c:f>Indicadores!$D$13:$G$13</c:f>
              <c:numCache>
                <c:formatCode>0.0%</c:formatCode>
                <c:ptCount val="4"/>
                <c:pt idx="0">
                  <c:v>0.33333333333333331</c:v>
                </c:pt>
                <c:pt idx="1">
                  <c:v>0.4</c:v>
                </c:pt>
                <c:pt idx="2">
                  <c:v>0.66666666666666663</c:v>
                </c:pt>
                <c:pt idx="3">
                  <c:v>0</c:v>
                </c:pt>
              </c:numCache>
            </c:numRef>
          </c:val>
        </c:ser>
        <c:axId val="233759488"/>
        <c:axId val="233761024"/>
      </c:barChart>
      <c:catAx>
        <c:axId val="23375948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3761024"/>
        <c:crosses val="autoZero"/>
        <c:auto val="1"/>
        <c:lblAlgn val="ctr"/>
        <c:lblOffset val="100"/>
      </c:catAx>
      <c:valAx>
        <c:axId val="23376102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375948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puérperas que tiveram o abdome examinado</a:t>
            </a:r>
          </a:p>
        </c:rich>
      </c:tx>
      <c:layout>
        <c:manualLayout>
          <c:xMode val="edge"/>
          <c:yMode val="edge"/>
          <c:x val="0.12420943390549199"/>
          <c:y val="2.1164315076102655E-2"/>
        </c:manualLayout>
      </c:layout>
      <c:spPr>
        <a:noFill/>
        <a:ln w="25400">
          <a:noFill/>
        </a:ln>
      </c:spPr>
    </c:title>
    <c:plotArea>
      <c:layout/>
      <c:barChart>
        <c:barDir val="col"/>
        <c:grouping val="clustered"/>
        <c:ser>
          <c:idx val="0"/>
          <c:order val="0"/>
          <c:tx>
            <c:strRef>
              <c:f>Indicadores!$C$18</c:f>
              <c:strCache>
                <c:ptCount val="1"/>
                <c:pt idx="0">
                  <c:v>Proporção de puérperas que tiveram o abdome examinado</c:v>
                </c:pt>
              </c:strCache>
            </c:strRef>
          </c:tx>
          <c:spPr>
            <a:solidFill>
              <a:srgbClr val="4F81BD"/>
            </a:solidFill>
            <a:ln w="25400">
              <a:noFill/>
            </a:ln>
          </c:spPr>
          <c:dLbls>
            <c:showVal val="1"/>
          </c:dLbls>
          <c:cat>
            <c:strRef>
              <c:f>Indicadores!$D$17:$G$17</c:f>
              <c:strCache>
                <c:ptCount val="4"/>
                <c:pt idx="0">
                  <c:v>Mês 1</c:v>
                </c:pt>
                <c:pt idx="1">
                  <c:v>Mês 2</c:v>
                </c:pt>
                <c:pt idx="2">
                  <c:v>Mês 3</c:v>
                </c:pt>
                <c:pt idx="3">
                  <c:v>Mês 4</c:v>
                </c:pt>
              </c:strCache>
            </c:strRef>
          </c:cat>
          <c:val>
            <c:numRef>
              <c:f>Indicadores!$D$18:$G$18</c:f>
              <c:numCache>
                <c:formatCode>0.0%</c:formatCode>
                <c:ptCount val="4"/>
                <c:pt idx="0">
                  <c:v>0</c:v>
                </c:pt>
                <c:pt idx="1">
                  <c:v>0.2</c:v>
                </c:pt>
                <c:pt idx="2">
                  <c:v>0.55555555555555569</c:v>
                </c:pt>
                <c:pt idx="3">
                  <c:v>0</c:v>
                </c:pt>
              </c:numCache>
            </c:numRef>
          </c:val>
        </c:ser>
        <c:axId val="234260736"/>
        <c:axId val="234270720"/>
      </c:barChart>
      <c:catAx>
        <c:axId val="23426073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4270720"/>
        <c:crosses val="autoZero"/>
        <c:auto val="1"/>
        <c:lblAlgn val="ctr"/>
        <c:lblOffset val="100"/>
      </c:catAx>
      <c:valAx>
        <c:axId val="234270720"/>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426073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layout/>
      <c:spPr>
        <a:noFill/>
        <a:ln w="25400">
          <a:noFill/>
        </a:ln>
      </c:spPr>
      <c:txPr>
        <a:bodyPr/>
        <a:lstStyle/>
        <a:p>
          <a:pPr algn="ctr" rtl="1">
            <a:defRPr sz="12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Indicadores!$C$11</c:f>
              <c:strCache>
                <c:ptCount val="1"/>
                <c:pt idx="0">
                  <c:v>Proporção de gestantes com ingresso no primeiro trimestre de gestação</c:v>
                </c:pt>
              </c:strCache>
            </c:strRef>
          </c:tx>
          <c:spPr>
            <a:solidFill>
              <a:srgbClr val="E46C0A"/>
            </a:solidFill>
            <a:ln w="25400">
              <a:noFill/>
            </a:ln>
          </c:spPr>
          <c:dLbls>
            <c:showVal val="1"/>
          </c:dLbls>
          <c:cat>
            <c:strRef>
              <c:f>Indicadores!$D$10:$G$10</c:f>
              <c:strCache>
                <c:ptCount val="4"/>
                <c:pt idx="0">
                  <c:v>Mês 1</c:v>
                </c:pt>
                <c:pt idx="1">
                  <c:v>Mês 2</c:v>
                </c:pt>
                <c:pt idx="2">
                  <c:v>Mês 3</c:v>
                </c:pt>
                <c:pt idx="3">
                  <c:v>Mês 4</c:v>
                </c:pt>
              </c:strCache>
            </c:strRef>
          </c:cat>
          <c:val>
            <c:numRef>
              <c:f>Indicadores!$D$11:$G$11</c:f>
              <c:numCache>
                <c:formatCode>0.0%</c:formatCode>
                <c:ptCount val="4"/>
                <c:pt idx="0">
                  <c:v>0.79166666666666652</c:v>
                </c:pt>
                <c:pt idx="1">
                  <c:v>0.82352941176470584</c:v>
                </c:pt>
                <c:pt idx="2">
                  <c:v>0.80555555555555569</c:v>
                </c:pt>
                <c:pt idx="3">
                  <c:v>0</c:v>
                </c:pt>
              </c:numCache>
            </c:numRef>
          </c:val>
        </c:ser>
        <c:axId val="45454080"/>
        <c:axId val="45455616"/>
      </c:barChart>
      <c:catAx>
        <c:axId val="4545408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5455616"/>
        <c:crosses val="autoZero"/>
        <c:auto val="1"/>
        <c:lblAlgn val="ctr"/>
        <c:lblOffset val="100"/>
      </c:catAx>
      <c:valAx>
        <c:axId val="45455616"/>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545408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puérperas que receberam exame ginecológico</a:t>
            </a:r>
          </a:p>
        </c:rich>
      </c:tx>
      <c:layout/>
      <c:spPr>
        <a:noFill/>
        <a:ln w="25400">
          <a:noFill/>
        </a:ln>
      </c:spPr>
    </c:title>
    <c:plotArea>
      <c:layout/>
      <c:barChart>
        <c:barDir val="col"/>
        <c:grouping val="clustered"/>
        <c:ser>
          <c:idx val="0"/>
          <c:order val="0"/>
          <c:tx>
            <c:strRef>
              <c:f>Indicadores!$C$24</c:f>
              <c:strCache>
                <c:ptCount val="1"/>
                <c:pt idx="0">
                  <c:v>Proporção de puérperas que receberam exame ginecológico</c:v>
                </c:pt>
              </c:strCache>
            </c:strRef>
          </c:tx>
          <c:spPr>
            <a:solidFill>
              <a:srgbClr val="4F81BD"/>
            </a:solidFill>
            <a:ln w="25400">
              <a:noFill/>
            </a:ln>
          </c:spPr>
          <c:dLbls>
            <c:showVal val="1"/>
          </c:dLbls>
          <c:cat>
            <c:strRef>
              <c:f>Indicadores!$D$23:$G$23</c:f>
              <c:strCache>
                <c:ptCount val="4"/>
                <c:pt idx="0">
                  <c:v>Mês 1</c:v>
                </c:pt>
                <c:pt idx="1">
                  <c:v>Mês 2</c:v>
                </c:pt>
                <c:pt idx="2">
                  <c:v>Mês 3</c:v>
                </c:pt>
                <c:pt idx="3">
                  <c:v>Mês 4</c:v>
                </c:pt>
              </c:strCache>
            </c:strRef>
          </c:cat>
          <c:val>
            <c:numRef>
              <c:f>Indicadores!$D$24:$G$24</c:f>
              <c:numCache>
                <c:formatCode>0.0%</c:formatCode>
                <c:ptCount val="4"/>
                <c:pt idx="0">
                  <c:v>0</c:v>
                </c:pt>
                <c:pt idx="1">
                  <c:v>0</c:v>
                </c:pt>
                <c:pt idx="2">
                  <c:v>0.44444444444444442</c:v>
                </c:pt>
                <c:pt idx="3">
                  <c:v>0</c:v>
                </c:pt>
              </c:numCache>
            </c:numRef>
          </c:val>
        </c:ser>
        <c:axId val="233287680"/>
        <c:axId val="234525056"/>
      </c:barChart>
      <c:catAx>
        <c:axId val="23328768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4525056"/>
        <c:crosses val="autoZero"/>
        <c:auto val="1"/>
        <c:lblAlgn val="ctr"/>
        <c:lblOffset val="100"/>
      </c:catAx>
      <c:valAx>
        <c:axId val="234525056"/>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328768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pt-BR"/>
  <c:style val="18"/>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puérperas com avaliação para </a:t>
            </a:r>
            <a:r>
              <a:rPr lang="pt-BR" sz="1400" dirty="0" err="1"/>
              <a:t>intercorrências</a:t>
            </a:r>
            <a:endParaRPr lang="pt-BR" sz="1400" dirty="0"/>
          </a:p>
        </c:rich>
      </c:tx>
      <c:layout/>
      <c:spPr>
        <a:noFill/>
        <a:ln w="25400">
          <a:noFill/>
        </a:ln>
      </c:spPr>
    </c:title>
    <c:plotArea>
      <c:layout/>
      <c:barChart>
        <c:barDir val="col"/>
        <c:grouping val="clustered"/>
        <c:ser>
          <c:idx val="0"/>
          <c:order val="0"/>
          <c:tx>
            <c:strRef>
              <c:f>Indicadores!$C$36</c:f>
              <c:strCache>
                <c:ptCount val="1"/>
                <c:pt idx="0">
                  <c:v>Proporção de puérperas com avaliação para intercorrências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Indicadores!$D$35:$G$35</c:f>
              <c:strCache>
                <c:ptCount val="4"/>
                <c:pt idx="0">
                  <c:v>Mês 1</c:v>
                </c:pt>
                <c:pt idx="1">
                  <c:v>Mês 2</c:v>
                </c:pt>
                <c:pt idx="2">
                  <c:v>Mês 3</c:v>
                </c:pt>
                <c:pt idx="3">
                  <c:v>Mês 4</c:v>
                </c:pt>
              </c:strCache>
            </c:strRef>
          </c:cat>
          <c:val>
            <c:numRef>
              <c:f>Indicadores!$D$36:$G$36</c:f>
              <c:numCache>
                <c:formatCode>0.0%</c:formatCode>
                <c:ptCount val="4"/>
                <c:pt idx="0">
                  <c:v>0.33333333333333331</c:v>
                </c:pt>
                <c:pt idx="1">
                  <c:v>0.60000000000000064</c:v>
                </c:pt>
                <c:pt idx="2">
                  <c:v>0.55555555555555569</c:v>
                </c:pt>
                <c:pt idx="3">
                  <c:v>0</c:v>
                </c:pt>
              </c:numCache>
            </c:numRef>
          </c:val>
        </c:ser>
        <c:axId val="236089344"/>
        <c:axId val="236090880"/>
      </c:barChart>
      <c:catAx>
        <c:axId val="23608934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6090880"/>
        <c:crosses val="autoZero"/>
        <c:auto val="1"/>
        <c:lblAlgn val="ctr"/>
        <c:lblOffset val="100"/>
      </c:catAx>
      <c:valAx>
        <c:axId val="236090880"/>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608934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puérperas que receberam orientação sobre os cuidados com o recém-nascido</a:t>
            </a:r>
          </a:p>
        </c:rich>
      </c:tx>
      <c:layout/>
      <c:spPr>
        <a:noFill/>
        <a:ln w="25400">
          <a:noFill/>
        </a:ln>
      </c:spPr>
    </c:title>
    <c:plotArea>
      <c:layout/>
      <c:barChart>
        <c:barDir val="col"/>
        <c:grouping val="clustered"/>
        <c:ser>
          <c:idx val="0"/>
          <c:order val="0"/>
          <c:tx>
            <c:strRef>
              <c:f>Indicadores!$C$59</c:f>
              <c:strCache>
                <c:ptCount val="1"/>
                <c:pt idx="0">
                  <c:v>Proporção de puérperas que receberam orientação sobre os cuidados com o recém-nascido</c:v>
                </c:pt>
              </c:strCache>
            </c:strRef>
          </c:tx>
          <c:spPr>
            <a:solidFill>
              <a:srgbClr val="E46C0A"/>
            </a:solidFill>
            <a:ln w="25400">
              <a:noFill/>
            </a:ln>
          </c:spPr>
          <c:dLbls>
            <c:showVal val="1"/>
          </c:dLbls>
          <c:cat>
            <c:strRef>
              <c:f>Indicadores!$D$58:$G$58</c:f>
              <c:strCache>
                <c:ptCount val="4"/>
                <c:pt idx="0">
                  <c:v>Mês 1</c:v>
                </c:pt>
                <c:pt idx="1">
                  <c:v>Mês 2</c:v>
                </c:pt>
                <c:pt idx="2">
                  <c:v>Mês 3</c:v>
                </c:pt>
                <c:pt idx="3">
                  <c:v>Mês 4</c:v>
                </c:pt>
              </c:strCache>
            </c:strRef>
          </c:cat>
          <c:val>
            <c:numRef>
              <c:f>Indicadores!$D$59:$G$59</c:f>
              <c:numCache>
                <c:formatCode>0.0%</c:formatCode>
                <c:ptCount val="4"/>
                <c:pt idx="0">
                  <c:v>0.33333333333333331</c:v>
                </c:pt>
                <c:pt idx="1">
                  <c:v>0.60000000000000064</c:v>
                </c:pt>
                <c:pt idx="2">
                  <c:v>0.77777777777777946</c:v>
                </c:pt>
                <c:pt idx="3">
                  <c:v>0</c:v>
                </c:pt>
              </c:numCache>
            </c:numRef>
          </c:val>
        </c:ser>
        <c:axId val="236151552"/>
        <c:axId val="236153088"/>
      </c:barChart>
      <c:catAx>
        <c:axId val="23615155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6153088"/>
        <c:crosses val="autoZero"/>
        <c:auto val="1"/>
        <c:lblAlgn val="ctr"/>
        <c:lblOffset val="100"/>
      </c:catAx>
      <c:valAx>
        <c:axId val="236153088"/>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3615155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layout/>
      <c:spPr>
        <a:noFill/>
        <a:ln w="25400">
          <a:noFill/>
        </a:ln>
      </c:spPr>
      <c:txPr>
        <a:bodyPr/>
        <a:lstStyle/>
        <a:p>
          <a:pPr algn="ctr" rtl="1">
            <a:defRPr sz="14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Indicadores!$C$17</c:f>
              <c:strCache>
                <c:ptCount val="1"/>
                <c:pt idx="0">
                  <c:v>Proporção de gestantes com pelo menos um exame ginecológico por trimestre</c:v>
                </c:pt>
              </c:strCache>
            </c:strRef>
          </c:tx>
          <c:spPr>
            <a:solidFill>
              <a:srgbClr val="4F81BD"/>
            </a:solidFill>
            <a:ln w="25400">
              <a:noFill/>
            </a:ln>
          </c:spPr>
          <c:dLbls>
            <c:showVal val="1"/>
          </c:dLbls>
          <c:cat>
            <c:strRef>
              <c:f>Indicadores!$D$16:$G$16</c:f>
              <c:strCache>
                <c:ptCount val="4"/>
                <c:pt idx="0">
                  <c:v>Mês 1</c:v>
                </c:pt>
                <c:pt idx="1">
                  <c:v>Mês 2</c:v>
                </c:pt>
                <c:pt idx="2">
                  <c:v>Mês 3</c:v>
                </c:pt>
                <c:pt idx="3">
                  <c:v>Mês 4</c:v>
                </c:pt>
              </c:strCache>
            </c:strRef>
          </c:cat>
          <c:val>
            <c:numRef>
              <c:f>Indicadores!$D$17:$G$17</c:f>
              <c:numCache>
                <c:formatCode>0.0%</c:formatCode>
                <c:ptCount val="4"/>
                <c:pt idx="0">
                  <c:v>0.37500000000000078</c:v>
                </c:pt>
                <c:pt idx="1">
                  <c:v>0.41176470588235403</c:v>
                </c:pt>
                <c:pt idx="2">
                  <c:v>0.44444444444444442</c:v>
                </c:pt>
                <c:pt idx="3">
                  <c:v>0</c:v>
                </c:pt>
              </c:numCache>
            </c:numRef>
          </c:val>
        </c:ser>
        <c:axId val="191355520"/>
        <c:axId val="191357312"/>
      </c:barChart>
      <c:catAx>
        <c:axId val="19135552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1357312"/>
        <c:crosses val="autoZero"/>
        <c:auto val="1"/>
        <c:lblAlgn val="ctr"/>
        <c:lblOffset val="100"/>
      </c:catAx>
      <c:valAx>
        <c:axId val="19135731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135552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title>
      <c:layout/>
      <c:spPr>
        <a:noFill/>
        <a:ln w="25400">
          <a:noFill/>
        </a:ln>
      </c:spPr>
      <c:txPr>
        <a:bodyPr/>
        <a:lstStyle/>
        <a:p>
          <a:pPr algn="ctr" rtl="1">
            <a:defRPr sz="14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Indicadores!$C$22</c:f>
              <c:strCache>
                <c:ptCount val="1"/>
                <c:pt idx="0">
                  <c:v>Proporção de gestantes com  pelo menos um exame das mamas durante o pré-natal</c:v>
                </c:pt>
              </c:strCache>
            </c:strRef>
          </c:tx>
          <c:spPr>
            <a:solidFill>
              <a:srgbClr val="4F81BD"/>
            </a:solidFill>
            <a:ln w="25400">
              <a:noFill/>
            </a:ln>
          </c:spPr>
          <c:dLbls>
            <c:showVal val="1"/>
          </c:dLbls>
          <c:cat>
            <c:strRef>
              <c:f>Indicadores!$D$21:$G$21</c:f>
              <c:strCache>
                <c:ptCount val="4"/>
                <c:pt idx="0">
                  <c:v>Mês 1</c:v>
                </c:pt>
                <c:pt idx="1">
                  <c:v>Mês 2</c:v>
                </c:pt>
                <c:pt idx="2">
                  <c:v>Mês 3</c:v>
                </c:pt>
                <c:pt idx="3">
                  <c:v>Mês 4</c:v>
                </c:pt>
              </c:strCache>
            </c:strRef>
          </c:cat>
          <c:val>
            <c:numRef>
              <c:f>Indicadores!$D$22:$G$22</c:f>
              <c:numCache>
                <c:formatCode>0.0%</c:formatCode>
                <c:ptCount val="4"/>
                <c:pt idx="0">
                  <c:v>0.5</c:v>
                </c:pt>
                <c:pt idx="1">
                  <c:v>0.5882352941176453</c:v>
                </c:pt>
                <c:pt idx="2">
                  <c:v>0.6111111111111116</c:v>
                </c:pt>
                <c:pt idx="3">
                  <c:v>0</c:v>
                </c:pt>
              </c:numCache>
            </c:numRef>
          </c:val>
        </c:ser>
        <c:axId val="191295488"/>
        <c:axId val="191297024"/>
      </c:barChart>
      <c:catAx>
        <c:axId val="19129548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1297024"/>
        <c:crosses val="autoZero"/>
        <c:auto val="1"/>
        <c:lblAlgn val="ctr"/>
        <c:lblOffset val="100"/>
      </c:catAx>
      <c:valAx>
        <c:axId val="19129702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129548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lgn="ctr" rtl="1">
            <a:defRPr sz="12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Indicadores!$C$40</c:f>
              <c:strCache>
                <c:ptCount val="1"/>
                <c:pt idx="0">
                  <c:v>Proporção de gestantes com vacina antitetânica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Indicadores!$D$39:$G$39</c:f>
              <c:strCache>
                <c:ptCount val="4"/>
                <c:pt idx="0">
                  <c:v>Mês 1</c:v>
                </c:pt>
                <c:pt idx="1">
                  <c:v>Mês 2</c:v>
                </c:pt>
                <c:pt idx="2">
                  <c:v>Mês 3</c:v>
                </c:pt>
                <c:pt idx="3">
                  <c:v>Mês 4</c:v>
                </c:pt>
              </c:strCache>
            </c:strRef>
          </c:cat>
          <c:val>
            <c:numRef>
              <c:f>Indicadores!$D$40:$G$40</c:f>
              <c:numCache>
                <c:formatCode>0.0%</c:formatCode>
                <c:ptCount val="4"/>
                <c:pt idx="0">
                  <c:v>0.87500000000000167</c:v>
                </c:pt>
                <c:pt idx="1">
                  <c:v>0.82352941176470584</c:v>
                </c:pt>
                <c:pt idx="2">
                  <c:v>0.8333333333333337</c:v>
                </c:pt>
                <c:pt idx="3">
                  <c:v>0</c:v>
                </c:pt>
              </c:numCache>
            </c:numRef>
          </c:val>
        </c:ser>
        <c:axId val="197348736"/>
        <c:axId val="197198976"/>
      </c:barChart>
      <c:catAx>
        <c:axId val="19734873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7198976"/>
        <c:crosses val="autoZero"/>
        <c:auto val="1"/>
        <c:lblAlgn val="ctr"/>
        <c:lblOffset val="100"/>
      </c:catAx>
      <c:valAx>
        <c:axId val="197198976"/>
        <c:scaling>
          <c:orientation val="minMax"/>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734873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style val="18"/>
  <c:chart>
    <c:title>
      <c:tx>
        <c:rich>
          <a:bodyPr/>
          <a:lstStyle/>
          <a:p>
            <a:pPr algn="ctr" rtl="1">
              <a:defRPr sz="1200" b="1" i="0" u="none" strike="noStrike" baseline="0">
                <a:solidFill>
                  <a:srgbClr val="000000"/>
                </a:solidFill>
                <a:latin typeface="Arial" pitchFamily="34" charset="0"/>
                <a:ea typeface="Calibri"/>
                <a:cs typeface="Arial" pitchFamily="34" charset="0"/>
              </a:defRPr>
            </a:pPr>
            <a:r>
              <a:rPr lang="pt-BR" sz="1200" dirty="0"/>
              <a:t>Proporção de gestantes com vacina contra hepatite B em dia</a:t>
            </a:r>
          </a:p>
        </c:rich>
      </c:tx>
      <c:layout/>
      <c:spPr>
        <a:noFill/>
        <a:ln w="25400">
          <a:noFill/>
        </a:ln>
      </c:spPr>
    </c:title>
    <c:plotArea>
      <c:layout/>
      <c:barChart>
        <c:barDir val="col"/>
        <c:grouping val="clustered"/>
        <c:ser>
          <c:idx val="0"/>
          <c:order val="0"/>
          <c:tx>
            <c:strRef>
              <c:f>Indicadores!$C$45</c:f>
              <c:strCache>
                <c:ptCount val="1"/>
                <c:pt idx="0">
                  <c:v>Proporção de gestantes com vacina contra hepatite B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Indicadores!$D$44:$G$44</c:f>
              <c:strCache>
                <c:ptCount val="4"/>
                <c:pt idx="0">
                  <c:v>Mês 1</c:v>
                </c:pt>
                <c:pt idx="1">
                  <c:v>Mês 2</c:v>
                </c:pt>
                <c:pt idx="2">
                  <c:v>Mês 3</c:v>
                </c:pt>
                <c:pt idx="3">
                  <c:v>Mês 4</c:v>
                </c:pt>
              </c:strCache>
            </c:strRef>
          </c:cat>
          <c:val>
            <c:numRef>
              <c:f>Indicadores!$D$45:$G$45</c:f>
              <c:numCache>
                <c:formatCode>0.0%</c:formatCode>
                <c:ptCount val="4"/>
                <c:pt idx="0">
                  <c:v>0.87500000000000167</c:v>
                </c:pt>
                <c:pt idx="1">
                  <c:v>0.79411764705882371</c:v>
                </c:pt>
                <c:pt idx="2">
                  <c:v>0.80555555555555569</c:v>
                </c:pt>
                <c:pt idx="3">
                  <c:v>0</c:v>
                </c:pt>
              </c:numCache>
            </c:numRef>
          </c:val>
        </c:ser>
        <c:axId val="197633152"/>
        <c:axId val="197634688"/>
      </c:barChart>
      <c:catAx>
        <c:axId val="19763315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7634688"/>
        <c:crosses val="autoZero"/>
        <c:auto val="1"/>
        <c:lblAlgn val="ctr"/>
        <c:lblOffset val="100"/>
      </c:catAx>
      <c:valAx>
        <c:axId val="197634688"/>
        <c:scaling>
          <c:orientation val="minMax"/>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763315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lgn="ctr" rtl="1">
            <a:defRPr sz="14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Indicadores!$C$50</c:f>
              <c:strCache>
                <c:ptCount val="1"/>
                <c:pt idx="0">
                  <c:v>Proporção de gestantes com avaliação de necessidade de atendimento odontológico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Indicadores!$D$49:$G$49</c:f>
              <c:strCache>
                <c:ptCount val="4"/>
                <c:pt idx="0">
                  <c:v>Mês 1</c:v>
                </c:pt>
                <c:pt idx="1">
                  <c:v>Mês 2</c:v>
                </c:pt>
                <c:pt idx="2">
                  <c:v>Mês 3</c:v>
                </c:pt>
                <c:pt idx="3">
                  <c:v>Mês 4</c:v>
                </c:pt>
              </c:strCache>
            </c:strRef>
          </c:cat>
          <c:val>
            <c:numRef>
              <c:f>Indicadores!$D$50:$G$50</c:f>
              <c:numCache>
                <c:formatCode>0.0%</c:formatCode>
                <c:ptCount val="4"/>
                <c:pt idx="0">
                  <c:v>0.125</c:v>
                </c:pt>
                <c:pt idx="1">
                  <c:v>0.11764705882352942</c:v>
                </c:pt>
                <c:pt idx="2">
                  <c:v>0.16666666666666666</c:v>
                </c:pt>
                <c:pt idx="3">
                  <c:v>0</c:v>
                </c:pt>
              </c:numCache>
            </c:numRef>
          </c:val>
        </c:ser>
        <c:axId val="197270144"/>
        <c:axId val="197292416"/>
      </c:barChart>
      <c:catAx>
        <c:axId val="19727014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7292416"/>
        <c:crosses val="autoZero"/>
        <c:auto val="1"/>
        <c:lblAlgn val="ctr"/>
        <c:lblOffset val="100"/>
      </c:catAx>
      <c:valAx>
        <c:axId val="197292416"/>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727014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lgn="ctr" rtl="1">
            <a:defRPr sz="1400" b="1" i="0" u="none" strike="noStrike" baseline="0">
              <a:solidFill>
                <a:srgbClr val="000000"/>
              </a:solidFill>
              <a:latin typeface="Arial" pitchFamily="34" charset="0"/>
              <a:ea typeface="Calibri"/>
              <a:cs typeface="Arial" pitchFamily="34" charset="0"/>
            </a:defRPr>
          </a:pPr>
          <a:endParaRPr lang="pt-BR"/>
        </a:p>
      </c:txPr>
    </c:title>
    <c:plotArea>
      <c:layout/>
      <c:barChart>
        <c:barDir val="col"/>
        <c:grouping val="clustered"/>
        <c:ser>
          <c:idx val="0"/>
          <c:order val="0"/>
          <c:tx>
            <c:strRef>
              <c:f>Indicadores!$C$56</c:f>
              <c:strCache>
                <c:ptCount val="1"/>
                <c:pt idx="0">
                  <c:v>Proporção de gestantes com primeira consulta odontológica programática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Indicadores!$D$55:$G$55</c:f>
              <c:strCache>
                <c:ptCount val="4"/>
                <c:pt idx="0">
                  <c:v>Mês 1</c:v>
                </c:pt>
                <c:pt idx="1">
                  <c:v>Mês 2</c:v>
                </c:pt>
                <c:pt idx="2">
                  <c:v>Mês 3</c:v>
                </c:pt>
                <c:pt idx="3">
                  <c:v>Mês 4</c:v>
                </c:pt>
              </c:strCache>
            </c:strRef>
          </c:cat>
          <c:val>
            <c:numRef>
              <c:f>Indicadores!$D$56:$G$56</c:f>
              <c:numCache>
                <c:formatCode>0.0%</c:formatCode>
                <c:ptCount val="4"/>
                <c:pt idx="0">
                  <c:v>4.1666666666666664E-2</c:v>
                </c:pt>
                <c:pt idx="1">
                  <c:v>5.8823529411764705E-2</c:v>
                </c:pt>
                <c:pt idx="2">
                  <c:v>0.1111111111111111</c:v>
                </c:pt>
                <c:pt idx="3">
                  <c:v>0</c:v>
                </c:pt>
              </c:numCache>
            </c:numRef>
          </c:val>
        </c:ser>
        <c:axId val="203374976"/>
        <c:axId val="203376512"/>
      </c:barChart>
      <c:catAx>
        <c:axId val="2033749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376512"/>
        <c:crosses val="autoZero"/>
        <c:auto val="1"/>
        <c:lblAlgn val="ctr"/>
        <c:lblOffset val="100"/>
      </c:catAx>
      <c:valAx>
        <c:axId val="20337651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37497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style val="18"/>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dirty="0"/>
              <a:t>Proporção de gestantes com registro na ficha de acompanhamento/espelho de pré-natal</a:t>
            </a:r>
          </a:p>
        </c:rich>
      </c:tx>
      <c:layout/>
      <c:spPr>
        <a:noFill/>
        <a:ln w="25400">
          <a:noFill/>
        </a:ln>
      </c:spPr>
    </c:title>
    <c:plotArea>
      <c:layout/>
      <c:barChart>
        <c:barDir val="col"/>
        <c:grouping val="clustered"/>
        <c:ser>
          <c:idx val="0"/>
          <c:order val="0"/>
          <c:tx>
            <c:strRef>
              <c:f>Indicadores!$C$67</c:f>
              <c:strCache>
                <c:ptCount val="1"/>
                <c:pt idx="0">
                  <c:v>Proporção de gestantes com registro na ficha de acompanhamento/espelho de pré-natal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Indicadores!$D$66:$G$66</c:f>
              <c:strCache>
                <c:ptCount val="4"/>
                <c:pt idx="0">
                  <c:v>Mês 1</c:v>
                </c:pt>
                <c:pt idx="1">
                  <c:v>Mês 2</c:v>
                </c:pt>
                <c:pt idx="2">
                  <c:v>Mês 3</c:v>
                </c:pt>
                <c:pt idx="3">
                  <c:v>Mês 4</c:v>
                </c:pt>
              </c:strCache>
            </c:strRef>
          </c:cat>
          <c:val>
            <c:numRef>
              <c:f>Indicadores!$D$67:$G$67</c:f>
              <c:numCache>
                <c:formatCode>0.0%</c:formatCode>
                <c:ptCount val="4"/>
                <c:pt idx="0">
                  <c:v>1</c:v>
                </c:pt>
                <c:pt idx="1">
                  <c:v>1</c:v>
                </c:pt>
                <c:pt idx="2">
                  <c:v>0.97222222222222221</c:v>
                </c:pt>
                <c:pt idx="3">
                  <c:v>0</c:v>
                </c:pt>
              </c:numCache>
            </c:numRef>
          </c:val>
        </c:ser>
        <c:axId val="204736768"/>
        <c:axId val="204750848"/>
      </c:barChart>
      <c:catAx>
        <c:axId val="20473676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4750848"/>
        <c:crosses val="autoZero"/>
        <c:auto val="1"/>
        <c:lblAlgn val="ctr"/>
        <c:lblOffset val="100"/>
      </c:catAx>
      <c:valAx>
        <c:axId val="204750848"/>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4736768"/>
        <c:crosses val="autoZero"/>
        <c:crossBetween val="between"/>
        <c:majorUnit val="0.1"/>
      </c:valAx>
      <c:spPr>
        <a:no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4E72724-A735-4592-8B3E-D6DCAD501B39}" type="datetimeFigureOut">
              <a:rPr lang="pt-BR" smtClean="0"/>
              <a:pPr/>
              <a:t>10/08/2015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C178300-5404-44BB-8BC5-34DD0BF0D2D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72724-A735-4592-8B3E-D6DCAD501B39}" type="datetimeFigureOut">
              <a:rPr lang="pt-BR" smtClean="0"/>
              <a:pPr/>
              <a:t>10/08/2015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8300-5404-44BB-8BC5-34DD0BF0D2D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08520" y="295275"/>
            <a:ext cx="9144000" cy="1754188"/>
          </a:xfrm>
          <a:prstGeom prst="rect">
            <a:avLst/>
          </a:prstGeom>
          <a:noFill/>
          <a:ln w="9525">
            <a:noFill/>
            <a:miter lim="800000"/>
            <a:headEnd/>
            <a:tailEnd/>
          </a:ln>
          <a:effectLst/>
        </p:spPr>
        <p:txBody>
          <a:bodyPr anchor="ctr">
            <a:spAutoFit/>
          </a:bodyPr>
          <a:lstStyle/>
          <a:p>
            <a:pPr indent="539750" algn="ctr">
              <a:defRPr/>
            </a:pPr>
            <a:r>
              <a:rPr lang="pt-BR" b="1" dirty="0">
                <a:solidFill>
                  <a:srgbClr val="000000"/>
                </a:solidFill>
                <a:latin typeface="Arial" pitchFamily="34" charset="0"/>
                <a:ea typeface="Calibri" pitchFamily="34" charset="0"/>
                <a:cs typeface="Arial" pitchFamily="34" charset="0"/>
              </a:rPr>
              <a:t>UNIVERSIDADE ABERTA DO SUS</a:t>
            </a:r>
            <a:endParaRPr lang="pt-BR" dirty="0">
              <a:latin typeface="Arial" pitchFamily="34" charset="0"/>
              <a:cs typeface="Arial" pitchFamily="34" charset="0"/>
            </a:endParaRPr>
          </a:p>
          <a:p>
            <a:pPr indent="539750" algn="ctr" eaLnBrk="0" hangingPunct="0">
              <a:defRPr/>
            </a:pPr>
            <a:r>
              <a:rPr lang="pt-BR" b="1" dirty="0">
                <a:solidFill>
                  <a:srgbClr val="000000"/>
                </a:solidFill>
                <a:latin typeface="Arial" pitchFamily="34" charset="0"/>
                <a:ea typeface="Calibri" pitchFamily="34" charset="0"/>
                <a:cs typeface="Arial" pitchFamily="34" charset="0"/>
              </a:rPr>
              <a:t>UNIVERSIDADE FEDERAL DE PELOTAS</a:t>
            </a:r>
            <a:endParaRPr lang="pt-BR" dirty="0">
              <a:latin typeface="Arial" pitchFamily="34" charset="0"/>
              <a:cs typeface="Arial" pitchFamily="34" charset="0"/>
            </a:endParaRPr>
          </a:p>
          <a:p>
            <a:pPr indent="539750" algn="ctr" eaLnBrk="0" hangingPunct="0">
              <a:defRPr/>
            </a:pPr>
            <a:r>
              <a:rPr lang="pt-BR" b="1" dirty="0">
                <a:solidFill>
                  <a:srgbClr val="000000"/>
                </a:solidFill>
                <a:latin typeface="Arial" pitchFamily="34" charset="0"/>
                <a:ea typeface="Calibri" pitchFamily="34" charset="0"/>
                <a:cs typeface="Arial" pitchFamily="34" charset="0"/>
              </a:rPr>
              <a:t>Especialização em Saúde da Família</a:t>
            </a:r>
            <a:endParaRPr lang="pt-BR" dirty="0">
              <a:latin typeface="Arial" pitchFamily="34" charset="0"/>
              <a:cs typeface="Arial" pitchFamily="34" charset="0"/>
            </a:endParaRPr>
          </a:p>
          <a:p>
            <a:pPr indent="539750" algn="ctr" eaLnBrk="0" hangingPunct="0">
              <a:defRPr/>
            </a:pPr>
            <a:r>
              <a:rPr lang="pt-BR" b="1" dirty="0">
                <a:solidFill>
                  <a:srgbClr val="000000"/>
                </a:solidFill>
                <a:latin typeface="Arial" pitchFamily="34" charset="0"/>
                <a:ea typeface="Calibri" pitchFamily="34" charset="0"/>
                <a:cs typeface="Arial" pitchFamily="34" charset="0"/>
              </a:rPr>
              <a:t>Modalidade </a:t>
            </a:r>
            <a:r>
              <a:rPr lang="pt-BR" b="1" dirty="0" smtClean="0">
                <a:solidFill>
                  <a:srgbClr val="000000"/>
                </a:solidFill>
                <a:latin typeface="Arial" pitchFamily="34" charset="0"/>
                <a:ea typeface="Calibri" pitchFamily="34" charset="0"/>
                <a:cs typeface="Arial" pitchFamily="34" charset="0"/>
              </a:rPr>
              <a:t>à </a:t>
            </a:r>
            <a:r>
              <a:rPr lang="pt-BR" b="1" dirty="0">
                <a:solidFill>
                  <a:srgbClr val="000000"/>
                </a:solidFill>
                <a:latin typeface="Arial" pitchFamily="34" charset="0"/>
                <a:ea typeface="Calibri" pitchFamily="34" charset="0"/>
                <a:cs typeface="Arial" pitchFamily="34" charset="0"/>
              </a:rPr>
              <a:t>Distância</a:t>
            </a:r>
          </a:p>
          <a:p>
            <a:pPr indent="539750" algn="ctr" eaLnBrk="0" hangingPunct="0">
              <a:defRPr/>
            </a:pPr>
            <a:r>
              <a:rPr lang="pt-BR" b="1" dirty="0">
                <a:latin typeface="Arial" pitchFamily="34" charset="0"/>
                <a:cs typeface="Arial" pitchFamily="34" charset="0"/>
              </a:rPr>
              <a:t>Turma nº7</a:t>
            </a:r>
            <a:endParaRPr lang="pt-BR" dirty="0">
              <a:latin typeface="Arial" pitchFamily="34" charset="0"/>
              <a:cs typeface="Arial" pitchFamily="34" charset="0"/>
            </a:endParaRPr>
          </a:p>
          <a:p>
            <a:pPr indent="539750" algn="ctr" eaLnBrk="0" hangingPunct="0">
              <a:defRPr/>
            </a:pPr>
            <a:endParaRPr lang="pt-BR" dirty="0">
              <a:latin typeface="+mj-lt"/>
            </a:endParaRPr>
          </a:p>
        </p:txBody>
      </p:sp>
      <p:sp>
        <p:nvSpPr>
          <p:cNvPr id="9" name="Retângulo 8"/>
          <p:cNvSpPr/>
          <p:nvPr/>
        </p:nvSpPr>
        <p:spPr>
          <a:xfrm>
            <a:off x="539552" y="2300679"/>
            <a:ext cx="8352928" cy="1384995"/>
          </a:xfrm>
          <a:prstGeom prst="rect">
            <a:avLst/>
          </a:prstGeom>
        </p:spPr>
        <p:txBody>
          <a:bodyPr wrap="square">
            <a:spAutoFit/>
          </a:bodyPr>
          <a:lstStyle/>
          <a:p>
            <a:pPr algn="ctr"/>
            <a:r>
              <a:rPr lang="pt-BR" sz="2800" b="1" dirty="0" smtClean="0">
                <a:solidFill>
                  <a:srgbClr val="00B050"/>
                </a:solidFill>
              </a:rPr>
              <a:t>Melhoria da Atenção ao Pré-natal e Puerpério da Unidade Básica de Saúde</a:t>
            </a:r>
          </a:p>
          <a:p>
            <a:pPr algn="ctr"/>
            <a:r>
              <a:rPr lang="pt-BR" sz="2800" b="1" dirty="0" smtClean="0">
                <a:solidFill>
                  <a:srgbClr val="00B050"/>
                </a:solidFill>
              </a:rPr>
              <a:t>Ricardo Monteiro Rola, Acrelândia/AC</a:t>
            </a:r>
            <a:endParaRPr lang="pt-BR" sz="2800" dirty="0">
              <a:solidFill>
                <a:srgbClr val="00B050"/>
              </a:solidFill>
            </a:endParaRPr>
          </a:p>
        </p:txBody>
      </p:sp>
      <p:sp>
        <p:nvSpPr>
          <p:cNvPr id="10" name="Retângulo 9"/>
          <p:cNvSpPr/>
          <p:nvPr/>
        </p:nvSpPr>
        <p:spPr>
          <a:xfrm>
            <a:off x="755576" y="4221088"/>
            <a:ext cx="8064896" cy="2400657"/>
          </a:xfrm>
          <a:prstGeom prst="rect">
            <a:avLst/>
          </a:prstGeom>
        </p:spPr>
        <p:txBody>
          <a:bodyPr wrap="square">
            <a:spAutoFit/>
          </a:bodyPr>
          <a:lstStyle/>
          <a:p>
            <a:pPr algn="ctr"/>
            <a:r>
              <a:rPr lang="pt-BR" sz="2400" b="1" dirty="0" smtClean="0"/>
              <a:t>Gisela Cruz </a:t>
            </a:r>
            <a:r>
              <a:rPr lang="pt-BR" sz="2400" b="1" dirty="0" err="1" smtClean="0"/>
              <a:t>Gongora</a:t>
            </a:r>
            <a:endParaRPr lang="pt-BR" b="1" dirty="0" smtClean="0"/>
          </a:p>
          <a:p>
            <a:pPr algn="ctr"/>
            <a:endParaRPr lang="pt-BR" b="1" dirty="0" smtClean="0"/>
          </a:p>
          <a:p>
            <a:pPr algn="ctr"/>
            <a:endParaRPr lang="pt-BR" b="1" dirty="0" smtClean="0"/>
          </a:p>
          <a:p>
            <a:pPr algn="ctr"/>
            <a:r>
              <a:rPr lang="pt-BR" b="1" dirty="0" smtClean="0"/>
              <a:t>Orientadora Adrize Porto</a:t>
            </a:r>
          </a:p>
          <a:p>
            <a:pPr algn="ctr"/>
            <a:endParaRPr lang="pt-BR" b="1" dirty="0" smtClean="0"/>
          </a:p>
          <a:p>
            <a:pPr algn="ctr"/>
            <a:endParaRPr lang="pt-BR" b="1" dirty="0" smtClean="0"/>
          </a:p>
          <a:p>
            <a:pPr algn="ctr"/>
            <a:endParaRPr lang="pt-BR" b="1" dirty="0" smtClean="0"/>
          </a:p>
          <a:p>
            <a:pPr algn="ctr"/>
            <a:r>
              <a:rPr lang="pt-BR" b="1" dirty="0" smtClean="0"/>
              <a:t>Pelotas, 2015</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296144"/>
          </a:xfrm>
        </p:spPr>
        <p:txBody>
          <a:bodyPr>
            <a:normAutofit fontScale="90000"/>
          </a:bodyPr>
          <a:lstStyle/>
          <a:p>
            <a:r>
              <a:rPr lang="pt-BR" sz="2000" dirty="0" smtClean="0">
                <a:latin typeface="Arial" pitchFamily="34" charset="0"/>
                <a:cs typeface="Arial" pitchFamily="34" charset="0"/>
              </a:rPr>
              <a:t>Objetivo 2. Melhorar a qualidade da atenção ao pré-natal e puerpério realizado na Unidade</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2.1 Meta: Garantir a 100% das gestantes o ingresso no Programa de Pré-Natal no primeiro trimestre de gestação</a:t>
            </a:r>
            <a:r>
              <a:rPr lang="pt-BR" sz="1300" dirty="0" smtClean="0"/>
              <a:t/>
            </a:r>
            <a:br>
              <a:rPr lang="pt-BR" sz="1300" dirty="0" smtClean="0"/>
            </a:br>
            <a:endParaRPr lang="pt-BR" sz="1300" dirty="0"/>
          </a:p>
        </p:txBody>
      </p:sp>
      <p:sp>
        <p:nvSpPr>
          <p:cNvPr id="3" name="Espaço Reservado para Conteúdo 2"/>
          <p:cNvSpPr>
            <a:spLocks noGrp="1"/>
          </p:cNvSpPr>
          <p:nvPr>
            <p:ph idx="1"/>
          </p:nvPr>
        </p:nvSpPr>
        <p:spPr>
          <a:xfrm>
            <a:off x="395536" y="1988840"/>
            <a:ext cx="8229600" cy="4641379"/>
          </a:xfrm>
        </p:spPr>
        <p:txBody>
          <a:bodyPr>
            <a:normAutofit/>
          </a:bodyPr>
          <a:lstStyle/>
          <a:p>
            <a:pPr algn="just">
              <a:buNone/>
            </a:pPr>
            <a:r>
              <a:rPr lang="pt-BR" sz="1800" dirty="0" smtClean="0">
                <a:latin typeface="Arial" pitchFamily="34" charset="0"/>
                <a:cs typeface="Arial" pitchFamily="34" charset="0"/>
              </a:rPr>
              <a:t>	No primeiro mês da intervenção, das 24 (79,2%) gestantes, 19 iniciaram o pré-natal no primeiro trimestre de gestação. No segundo mês, de 34 gestantes cadastradas, 28(82,4%)gestantes iniciaram o pré-natal no primeiro trimestre de gestação. Ao final da intervenção foram 29 (80,6%) gestantes que iniciaram o pré-natal no primeiro trimestre de gestação de 36 cadastradas no programa.</a:t>
            </a:r>
          </a:p>
          <a:p>
            <a:endParaRPr lang="pt-BR" dirty="0"/>
          </a:p>
        </p:txBody>
      </p:sp>
      <p:graphicFrame>
        <p:nvGraphicFramePr>
          <p:cNvPr id="5" name="Gráfico 4"/>
          <p:cNvGraphicFramePr/>
          <p:nvPr/>
        </p:nvGraphicFramePr>
        <p:xfrm>
          <a:off x="1979712" y="3933056"/>
          <a:ext cx="5472608" cy="2592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sz="2700" dirty="0" smtClean="0"/>
              <a:t/>
            </a:r>
            <a:br>
              <a:rPr lang="pt-BR" sz="2700" dirty="0" smtClean="0"/>
            </a:br>
            <a:r>
              <a:rPr lang="pt-BR" sz="2200" dirty="0" smtClean="0"/>
              <a:t/>
            </a:r>
            <a:br>
              <a:rPr lang="pt-BR" sz="2200" dirty="0" smtClean="0"/>
            </a:br>
            <a:r>
              <a:rPr lang="pt-BR" sz="2200" dirty="0" smtClean="0">
                <a:latin typeface="Arial" pitchFamily="34" charset="0"/>
                <a:cs typeface="Arial" pitchFamily="34" charset="0"/>
              </a:rPr>
              <a:t>2.2 Meta: Realizar pelo menos um exame ginecológico por trimestre em 100% das gestantes</a:t>
            </a:r>
            <a:r>
              <a:rPr lang="pt-BR" sz="4000" dirty="0" smtClean="0"/>
              <a:t/>
            </a:r>
            <a:br>
              <a:rPr lang="pt-BR" sz="4000" dirty="0" smtClean="0"/>
            </a:br>
            <a:endParaRPr lang="pt-BR" dirty="0"/>
          </a:p>
        </p:txBody>
      </p:sp>
      <p:sp>
        <p:nvSpPr>
          <p:cNvPr id="3" name="Espaço Reservado para Conteúdo 2"/>
          <p:cNvSpPr>
            <a:spLocks noGrp="1"/>
          </p:cNvSpPr>
          <p:nvPr>
            <p:ph idx="1"/>
          </p:nvPr>
        </p:nvSpPr>
        <p:spPr>
          <a:xfrm>
            <a:off x="457200" y="1052736"/>
            <a:ext cx="8229600" cy="5544616"/>
          </a:xfrm>
        </p:spPr>
        <p:txBody>
          <a:bodyPr>
            <a:normAutofit/>
          </a:bodyPr>
          <a:lstStyle/>
          <a:p>
            <a:pPr algn="just">
              <a:buNone/>
            </a:pPr>
            <a:r>
              <a:rPr lang="pt-BR" sz="1800" dirty="0" smtClean="0">
                <a:latin typeface="Arial" pitchFamily="34" charset="0"/>
                <a:cs typeface="Arial" pitchFamily="34" charset="0"/>
              </a:rPr>
              <a:t>	Durante o período de intervenção, no primeiro mês o número de gestantes cadastradas no programa Pré-natal, pertencentes à área de abrangência da unidade de saúde foi de um total de 24 gestantes, destas nove (37,5%) tiveram exame ginecológico em dia por trimestre. No segundo mês, de 34 gestantes cadastradas, 14 (41,2%) tiveram exame ginecológico em dia e ao longo da intervenção, 16 (44,4%) foram examinadas de 36 gestantes cadastradas.</a:t>
            </a:r>
          </a:p>
          <a:p>
            <a:endParaRPr lang="pt-BR" dirty="0"/>
          </a:p>
        </p:txBody>
      </p:sp>
      <p:graphicFrame>
        <p:nvGraphicFramePr>
          <p:cNvPr id="4" name="Gráfico 3"/>
          <p:cNvGraphicFramePr/>
          <p:nvPr/>
        </p:nvGraphicFramePr>
        <p:xfrm>
          <a:off x="1619672" y="3140968"/>
          <a:ext cx="6048672"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980728"/>
          </a:xfrm>
        </p:spPr>
        <p:txBody>
          <a:bodyPr>
            <a:normAutofit fontScale="90000"/>
          </a:bodyPr>
          <a:lstStyle/>
          <a:p>
            <a:r>
              <a:rPr lang="pt-BR" sz="2700" dirty="0" smtClean="0">
                <a:latin typeface="Arial" pitchFamily="34" charset="0"/>
                <a:cs typeface="Arial" pitchFamily="34" charset="0"/>
              </a:rPr>
              <a:t/>
            </a:r>
            <a:br>
              <a:rPr lang="pt-BR" sz="2700" dirty="0" smtClean="0">
                <a:latin typeface="Arial" pitchFamily="34" charset="0"/>
                <a:cs typeface="Arial" pitchFamily="34" charset="0"/>
              </a:rPr>
            </a:br>
            <a:r>
              <a:rPr lang="pt-BR" sz="2700" dirty="0" smtClean="0">
                <a:latin typeface="Arial" pitchFamily="34" charset="0"/>
                <a:cs typeface="Arial" pitchFamily="34" charset="0"/>
              </a:rPr>
              <a:t/>
            </a:r>
            <a:br>
              <a:rPr lang="pt-BR" sz="2700" dirty="0" smtClean="0">
                <a:latin typeface="Arial" pitchFamily="34" charset="0"/>
                <a:cs typeface="Arial" pitchFamily="34" charset="0"/>
              </a:rPr>
            </a:br>
            <a:r>
              <a:rPr lang="pt-BR" sz="2400" dirty="0" smtClean="0">
                <a:latin typeface="Arial" pitchFamily="34" charset="0"/>
                <a:cs typeface="Arial" pitchFamily="34" charset="0"/>
              </a:rPr>
              <a:t>2.3 Meta: Realizar pelo menos um exame de mamas em 100% das gestantes.</a:t>
            </a:r>
            <a:r>
              <a:rPr lang="pt-BR" dirty="0" smtClean="0"/>
              <a:t/>
            </a:r>
            <a:br>
              <a:rPr lang="pt-BR" dirty="0" smtClean="0"/>
            </a:br>
            <a:endParaRPr lang="pt-BR" dirty="0"/>
          </a:p>
        </p:txBody>
      </p:sp>
      <p:sp>
        <p:nvSpPr>
          <p:cNvPr id="3" name="Espaço Reservado para Conteúdo 2"/>
          <p:cNvSpPr>
            <a:spLocks noGrp="1"/>
          </p:cNvSpPr>
          <p:nvPr>
            <p:ph idx="1"/>
          </p:nvPr>
        </p:nvSpPr>
        <p:spPr>
          <a:xfrm>
            <a:off x="457200" y="1124744"/>
            <a:ext cx="8229600" cy="5688632"/>
          </a:xfrm>
        </p:spPr>
        <p:txBody>
          <a:bodyPr>
            <a:normAutofit/>
          </a:bodyPr>
          <a:lstStyle/>
          <a:p>
            <a:pPr algn="just">
              <a:buNone/>
            </a:pPr>
            <a:r>
              <a:rPr lang="pt-BR" sz="1800" dirty="0" smtClean="0">
                <a:latin typeface="Arial" pitchFamily="34" charset="0"/>
                <a:cs typeface="Arial" pitchFamily="34" charset="0"/>
              </a:rPr>
              <a:t>	No primeiro mês o número de gestantes cadastradas no programa Pré-natal pertencentes à área de abrangência da unidade de saúde foi de 24 gestantes, e destas 12 (50%) tiveram um exame de mamas durante o pré-natal. No segundo mês de 34 gestantes cadastradas,20 (58,8%) tiveram exame de mamas durante o pré-natal, e ao final 22 (61,1%) gestantes tiveram o exame de mamas realizado,de 36 gestantes cadastradas.</a:t>
            </a:r>
          </a:p>
          <a:p>
            <a:endParaRPr lang="pt-BR" dirty="0"/>
          </a:p>
        </p:txBody>
      </p:sp>
      <p:graphicFrame>
        <p:nvGraphicFramePr>
          <p:cNvPr id="4" name="Gráfico 3"/>
          <p:cNvGraphicFramePr/>
          <p:nvPr/>
        </p:nvGraphicFramePr>
        <p:xfrm>
          <a:off x="1547664" y="3068960"/>
          <a:ext cx="6192688" cy="280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normAutofit fontScale="90000"/>
          </a:bodyPr>
          <a:lstStyle/>
          <a:p>
            <a:r>
              <a:rPr lang="pt-BR" sz="2200" dirty="0" smtClean="0"/>
              <a:t/>
            </a:r>
            <a:br>
              <a:rPr lang="pt-BR" sz="2200" dirty="0" smtClean="0"/>
            </a:br>
            <a:r>
              <a:rPr lang="pt-BR" sz="2200" dirty="0" smtClean="0"/>
              <a:t/>
            </a:r>
            <a:br>
              <a:rPr lang="pt-BR" sz="2200" dirty="0" smtClean="0"/>
            </a:br>
            <a:r>
              <a:rPr lang="pt-BR" sz="2000" dirty="0" smtClean="0">
                <a:latin typeface="Arial" pitchFamily="34" charset="0"/>
                <a:cs typeface="Arial" pitchFamily="34" charset="0"/>
              </a:rPr>
              <a:t>2.4 Meta: Garantir a 100% das gestantes a solicitação de</a:t>
            </a:r>
            <a:br>
              <a:rPr lang="pt-BR" sz="2000" dirty="0" smtClean="0">
                <a:latin typeface="Arial" pitchFamily="34" charset="0"/>
                <a:cs typeface="Arial" pitchFamily="34" charset="0"/>
              </a:rPr>
            </a:br>
            <a:r>
              <a:rPr lang="pt-BR" sz="2000" dirty="0" smtClean="0">
                <a:latin typeface="Arial" pitchFamily="34" charset="0"/>
                <a:cs typeface="Arial" pitchFamily="34" charset="0"/>
              </a:rPr>
              <a:t>exames laboratoriais de acordo com protocolo.</a:t>
            </a:r>
            <a:r>
              <a:rPr lang="pt-BR" dirty="0" smtClean="0"/>
              <a:t/>
            </a:r>
            <a:br>
              <a:rPr lang="pt-BR" dirty="0" smtClean="0"/>
            </a:br>
            <a:endParaRPr lang="pt-BR" dirty="0"/>
          </a:p>
        </p:txBody>
      </p:sp>
      <p:sp>
        <p:nvSpPr>
          <p:cNvPr id="3" name="Espaço Reservado para Conteúdo 2"/>
          <p:cNvSpPr>
            <a:spLocks noGrp="1"/>
          </p:cNvSpPr>
          <p:nvPr>
            <p:ph idx="1"/>
          </p:nvPr>
        </p:nvSpPr>
        <p:spPr>
          <a:xfrm>
            <a:off x="467544" y="764704"/>
            <a:ext cx="8229600" cy="4525963"/>
          </a:xfrm>
        </p:spPr>
        <p:txBody>
          <a:bodyPr>
            <a:normAutofit/>
          </a:bodyPr>
          <a:lstStyle/>
          <a:p>
            <a:pPr algn="just">
              <a:buClr>
                <a:srgbClr val="00B050"/>
              </a:buClr>
              <a:buFont typeface="Wingdings" pitchFamily="2" charset="2"/>
              <a:buChar char="q"/>
            </a:pPr>
            <a:r>
              <a:rPr lang="pt-BR" sz="1600" dirty="0" smtClean="0">
                <a:latin typeface="Arial" pitchFamily="34" charset="0"/>
                <a:cs typeface="Arial" pitchFamily="34" charset="0"/>
              </a:rPr>
              <a:t>Durante toda a intervenção,foi garantida a todas gestantes a solicitação de todos os exames laboratoriais,de acordo com o protocolo.Isso se refere a 24 gestantes no primeiro mês, 34 no segundo e 36 no terceiro mês.</a:t>
            </a:r>
          </a:p>
          <a:p>
            <a:pPr algn="just">
              <a:buClr>
                <a:srgbClr val="00B050"/>
              </a:buClr>
              <a:buFont typeface="Wingdings" pitchFamily="2" charset="2"/>
              <a:buChar char="q"/>
            </a:pPr>
            <a:r>
              <a:rPr lang="pt-BR" sz="1600" dirty="0" smtClean="0">
                <a:latin typeface="Arial" pitchFamily="34" charset="0"/>
                <a:cs typeface="Arial" pitchFamily="34" charset="0"/>
              </a:rPr>
              <a:t>Isto foi possível porque se cumpriu com as ações propostas durante a intervenção: houve as capacitações da equipe para solicitar os exames laboratoriais, o monitoramento da solicitação dos exames laboratoriais previstos, o esclarecimento às gestantes sobre a importância da realização dos exames complementares,de acordo com o protocolo. </a:t>
            </a:r>
          </a:p>
          <a:p>
            <a:pPr>
              <a:buNone/>
            </a:pPr>
            <a:endParaRPr lang="pt-BR" dirty="0"/>
          </a:p>
        </p:txBody>
      </p:sp>
      <p:sp>
        <p:nvSpPr>
          <p:cNvPr id="4" name="Título 1"/>
          <p:cNvSpPr txBox="1">
            <a:spLocks/>
          </p:cNvSpPr>
          <p:nvPr/>
        </p:nvSpPr>
        <p:spPr>
          <a:xfrm>
            <a:off x="457200" y="2852936"/>
            <a:ext cx="8229600" cy="9221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2.5. Meta: Garantir a 100% das gestantes a prescrição de sulfato ferroso e ácido fólico conforme protocolo.</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pt-BR"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Espaço Reservado para Conteúdo 2"/>
          <p:cNvSpPr txBox="1">
            <a:spLocks/>
          </p:cNvSpPr>
          <p:nvPr/>
        </p:nvSpPr>
        <p:spPr>
          <a:xfrm>
            <a:off x="457200" y="3933056"/>
            <a:ext cx="822960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rgbClr val="00B050"/>
              </a:buClr>
              <a:buSzTx/>
              <a:buFont typeface="Wingdings" pitchFamily="2" charset="2"/>
              <a:buChar char="q"/>
              <a:tabLst/>
              <a:defRPr/>
            </a:pPr>
            <a:r>
              <a:rPr kumimoji="0" lang="pt-BR"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Durante o período de intervenção, foi garantido a todas (100%) das gestantes a prescrição de sulfato ferroso e acido fólico,conforme protocolo.</a:t>
            </a:r>
          </a:p>
          <a:p>
            <a:pPr marL="342900" marR="0" lvl="0" indent="-342900" algn="just" defTabSz="914400" rtl="0" eaLnBrk="1" fontAlgn="auto" latinLnBrk="0" hangingPunct="1">
              <a:lnSpc>
                <a:spcPct val="100000"/>
              </a:lnSpc>
              <a:spcBef>
                <a:spcPct val="20000"/>
              </a:spcBef>
              <a:spcAft>
                <a:spcPts val="0"/>
              </a:spcAft>
              <a:buClr>
                <a:srgbClr val="00B050"/>
              </a:buClr>
              <a:buSzTx/>
              <a:buFont typeface="Wingdings" pitchFamily="2" charset="2"/>
              <a:buChar char="q"/>
              <a:tabLst/>
              <a:defRPr/>
            </a:pPr>
            <a:r>
              <a:rPr kumimoji="0" lang="pt-BR"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Os motivos para o bom resultado deste indicador foram a capacitação da equipe para a prescrição de sulfato ferroso e ácido fólico para as gestantes e, a garantia de acesso facilitado ao sulfato ferroso e ácido fólico.Isso se refere a 24 gestantes no primeiro mês, 34 no segundo e 36 no terceiro mês.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400" dirty="0" smtClean="0">
                <a:latin typeface="Arial" pitchFamily="34" charset="0"/>
                <a:cs typeface="Arial" pitchFamily="34" charset="0"/>
              </a:rPr>
              <a:t>2.6. Meta: Garantir que 100% das gestantes estejam com vacina antitetânica em dia</a:t>
            </a:r>
            <a:r>
              <a:rPr lang="pt-BR" sz="2400" dirty="0" smtClean="0"/>
              <a:t/>
            </a:r>
            <a:br>
              <a:rPr lang="pt-BR" sz="2400" dirty="0" smtClean="0"/>
            </a:br>
            <a:endParaRPr lang="pt-BR" sz="2400" dirty="0">
              <a:latin typeface="Arial" pitchFamily="34" charset="0"/>
              <a:cs typeface="Arial" pitchFamily="34" charset="0"/>
            </a:endParaRPr>
          </a:p>
        </p:txBody>
      </p:sp>
      <p:sp>
        <p:nvSpPr>
          <p:cNvPr id="3" name="Espaço Reservado para Conteúdo 2"/>
          <p:cNvSpPr>
            <a:spLocks noGrp="1"/>
          </p:cNvSpPr>
          <p:nvPr>
            <p:ph idx="1"/>
          </p:nvPr>
        </p:nvSpPr>
        <p:spPr>
          <a:xfrm>
            <a:off x="446856" y="1340768"/>
            <a:ext cx="8229600" cy="5400600"/>
          </a:xfrm>
        </p:spPr>
        <p:txBody>
          <a:bodyPr>
            <a:normAutofit/>
          </a:bodyPr>
          <a:lstStyle/>
          <a:p>
            <a:pPr algn="just">
              <a:buNone/>
            </a:pPr>
            <a:r>
              <a:rPr lang="pt-BR" sz="1800" dirty="0" smtClean="0">
                <a:latin typeface="Arial" pitchFamily="34" charset="0"/>
                <a:cs typeface="Arial" pitchFamily="34" charset="0"/>
              </a:rPr>
              <a:t>	No primeiro mês,o número de gestantes com o esquema de vacina antitetânica em dia foi de 21(87,5%) gestantes, de um total de 24 cadastradas. No segundo mês, obtivemos 28 (82,4%) gestantes com o esquema de vacina antitetânica em dia, de 34 gestantes cadastradas. Ao final da intervenção alcançamos, 30 (83,3%) gestantes com o esquema de vacina antitetânica em dia de 36 gestantes cadastradas</a:t>
            </a:r>
          </a:p>
          <a:p>
            <a:endParaRPr lang="pt-BR" dirty="0"/>
          </a:p>
        </p:txBody>
      </p:sp>
      <p:graphicFrame>
        <p:nvGraphicFramePr>
          <p:cNvPr id="4" name="Gráfico 3"/>
          <p:cNvGraphicFramePr/>
          <p:nvPr/>
        </p:nvGraphicFramePr>
        <p:xfrm>
          <a:off x="1691680" y="3501008"/>
          <a:ext cx="5256584" cy="2880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2.7. Meta: Garantir que 100% das gestantes estejam com vacina contra hepatite B em dia</a:t>
            </a:r>
            <a:r>
              <a:rPr lang="pt-BR" dirty="0" smtClean="0"/>
              <a:t/>
            </a:r>
            <a:br>
              <a:rPr lang="pt-BR" dirty="0" smtClean="0"/>
            </a:br>
            <a:endParaRPr lang="pt-BR" dirty="0"/>
          </a:p>
        </p:txBody>
      </p:sp>
      <p:sp>
        <p:nvSpPr>
          <p:cNvPr id="3" name="Espaço Reservado para Conteúdo 2"/>
          <p:cNvSpPr>
            <a:spLocks noGrp="1"/>
          </p:cNvSpPr>
          <p:nvPr>
            <p:ph idx="1"/>
          </p:nvPr>
        </p:nvSpPr>
        <p:spPr>
          <a:xfrm>
            <a:off x="467544" y="1451917"/>
            <a:ext cx="8229600" cy="5433467"/>
          </a:xfrm>
        </p:spPr>
        <p:txBody>
          <a:bodyPr>
            <a:normAutofit/>
          </a:bodyPr>
          <a:lstStyle/>
          <a:p>
            <a:pPr algn="just">
              <a:buNone/>
            </a:pPr>
            <a:r>
              <a:rPr lang="pt-BR" sz="1800" dirty="0" smtClean="0">
                <a:latin typeface="Arial" pitchFamily="34" charset="0"/>
                <a:cs typeface="Arial" pitchFamily="34" charset="0"/>
              </a:rPr>
              <a:t>	No primeiro mês, o número de gestantes com o esquema de vacina contra Hepatite B completo foi de 21(87,5%) gestantes de um total de 24 cadastradas. No segundo mês, 27 (79,4%) gestantes tiveram o esquema de vacina contra Hepatite B completo, de 34 gestantes cadastradas. Ao final da intervenção as 29 (80,6%) gestantes obtiveram o esquema de vacina contra Hepatite B em dia de 36 gestantes cadastradas.</a:t>
            </a:r>
          </a:p>
          <a:p>
            <a:endParaRPr lang="pt-BR" dirty="0"/>
          </a:p>
        </p:txBody>
      </p:sp>
      <p:graphicFrame>
        <p:nvGraphicFramePr>
          <p:cNvPr id="4" name="Gráfico 3"/>
          <p:cNvGraphicFramePr/>
          <p:nvPr/>
        </p:nvGraphicFramePr>
        <p:xfrm>
          <a:off x="1619672" y="3789040"/>
          <a:ext cx="5184576" cy="27363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2.8. Meta: Realizar avaliação da necessidade de atendimento odontológico em 100% das gestantes durante o pré-natal.</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268760"/>
            <a:ext cx="8229600" cy="5544616"/>
          </a:xfrm>
        </p:spPr>
        <p:txBody>
          <a:bodyPr>
            <a:normAutofit/>
          </a:bodyPr>
          <a:lstStyle/>
          <a:p>
            <a:pPr algn="just">
              <a:buNone/>
            </a:pPr>
            <a:r>
              <a:rPr lang="pt-BR" sz="1800" dirty="0" smtClean="0">
                <a:latin typeface="Arial" pitchFamily="34" charset="0"/>
                <a:cs typeface="Arial" pitchFamily="34" charset="0"/>
              </a:rPr>
              <a:t>	No primeiro mês, tivemos de um total de 24 gestantes cadastradas no programa pré-natal pertencente à área de abrangência da unidade de saúde, três (12,5%) com avaliação da necessidade de atendimento odontológico. No segundo mês, de 34 gestantes cadastradas, somente quatro(11,8%). Ao final da avaliação, seis(16,7%) das gestantes tiveram avaliação de atendimento odontológico.</a:t>
            </a:r>
          </a:p>
          <a:p>
            <a:endParaRPr lang="pt-BR" dirty="0"/>
          </a:p>
        </p:txBody>
      </p:sp>
      <p:graphicFrame>
        <p:nvGraphicFramePr>
          <p:cNvPr id="4" name="Gráfico 3"/>
          <p:cNvGraphicFramePr/>
          <p:nvPr/>
        </p:nvGraphicFramePr>
        <p:xfrm>
          <a:off x="1403648" y="3501008"/>
          <a:ext cx="5688632"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400" dirty="0" smtClean="0">
                <a:latin typeface="Arial" pitchFamily="34" charset="0"/>
                <a:cs typeface="Arial" pitchFamily="34" charset="0"/>
              </a:rPr>
              <a:t>2.9. Meta: Garantir a primeira consulta odontológica programática para 100% das gestantes cadastradas</a:t>
            </a:r>
            <a:r>
              <a:rPr lang="pt-BR" dirty="0" smtClean="0"/>
              <a:t/>
            </a:r>
            <a:br>
              <a:rPr lang="pt-BR" dirty="0" smtClean="0"/>
            </a:br>
            <a:endParaRPr lang="pt-BR" dirty="0"/>
          </a:p>
        </p:txBody>
      </p:sp>
      <p:sp>
        <p:nvSpPr>
          <p:cNvPr id="3" name="Espaço Reservado para Conteúdo 2"/>
          <p:cNvSpPr>
            <a:spLocks noGrp="1"/>
          </p:cNvSpPr>
          <p:nvPr>
            <p:ph idx="1"/>
          </p:nvPr>
        </p:nvSpPr>
        <p:spPr>
          <a:xfrm>
            <a:off x="457200" y="1124744"/>
            <a:ext cx="8229600" cy="5001419"/>
          </a:xfrm>
        </p:spPr>
        <p:txBody>
          <a:bodyPr>
            <a:normAutofit/>
          </a:bodyPr>
          <a:lstStyle/>
          <a:p>
            <a:pPr algn="just">
              <a:buNone/>
            </a:pPr>
            <a:r>
              <a:rPr lang="pt-BR" sz="1800" dirty="0" smtClean="0">
                <a:latin typeface="Arial" pitchFamily="34" charset="0"/>
                <a:cs typeface="Arial" pitchFamily="34" charset="0"/>
              </a:rPr>
              <a:t>	No primeiro mês tivemos 24 gestantes cadastradas no programa pré-natal pertencentes à área de abrangência da unidade de saúde, destas apenas uma(4,2%) obteve primeira consulta odontológica programática. No segundo mês, de 34 gestantes cadastradas no programa, apenas duas (5,9%) obtiveram primeiras consultas odontológicas programáticas. Ao final da avaliação, quatro (11,1%) das gestantes tiveram a primeira consulta odontológica.</a:t>
            </a:r>
          </a:p>
          <a:p>
            <a:endParaRPr lang="pt-BR" dirty="0"/>
          </a:p>
        </p:txBody>
      </p:sp>
      <p:graphicFrame>
        <p:nvGraphicFramePr>
          <p:cNvPr id="4" name="Gráfico 3"/>
          <p:cNvGraphicFramePr/>
          <p:nvPr/>
        </p:nvGraphicFramePr>
        <p:xfrm>
          <a:off x="1835696" y="3429000"/>
          <a:ext cx="5472608" cy="266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66130"/>
          </a:xfrm>
        </p:spPr>
        <p:txBody>
          <a:bodyPr>
            <a:normAutofit fontScale="90000"/>
          </a:bodyPr>
          <a:lstStyle/>
          <a:p>
            <a:r>
              <a:rPr lang="pt-BR" sz="2700" dirty="0" smtClean="0">
                <a:latin typeface="Arial" pitchFamily="34" charset="0"/>
                <a:cs typeface="Arial" pitchFamily="34" charset="0"/>
              </a:rPr>
              <a:t/>
            </a:r>
            <a:br>
              <a:rPr lang="pt-BR" sz="2700" dirty="0" smtClean="0">
                <a:latin typeface="Arial" pitchFamily="34" charset="0"/>
                <a:cs typeface="Arial" pitchFamily="34" charset="0"/>
              </a:rPr>
            </a:br>
            <a:r>
              <a:rPr lang="pt-BR" sz="2400" dirty="0" smtClean="0">
                <a:latin typeface="Arial" pitchFamily="34" charset="0"/>
                <a:cs typeface="Arial" pitchFamily="34" charset="0"/>
              </a:rPr>
              <a:t>Objetivo 3. Melhorar a adesão ao pré-natal</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3.1. Meta: Realizar busca ativa de 100% das gestantes faltosas às consultas de pré-natal</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2503437"/>
            <a:ext cx="8229600" cy="4525963"/>
          </a:xfrm>
        </p:spPr>
        <p:txBody>
          <a:bodyPr>
            <a:normAutofit/>
          </a:bodyPr>
          <a:lstStyle/>
          <a:p>
            <a:pPr algn="just">
              <a:buClr>
                <a:srgbClr val="00B050"/>
              </a:buClr>
              <a:buFont typeface="Wingdings" pitchFamily="2" charset="2"/>
              <a:buChar char="q"/>
            </a:pPr>
            <a:r>
              <a:rPr lang="pt-BR" sz="2000" dirty="0" smtClean="0">
                <a:latin typeface="Arial" pitchFamily="34" charset="0"/>
                <a:cs typeface="Arial" pitchFamily="34" charset="0"/>
              </a:rPr>
              <a:t>A UBS não apresentou gestantes faltosas às consultas de pré-natal. Os motivos para o bom resultado, em relação à assiduidade nas consultas, foi o monitoramento e cumprimento da periodicidade das consultas previstas no protocolo de pré-natal adotado pela unidade de saúde. Além disso, as gestantes foram informadas sobre a importância do pré-natal e do acompanhamento regular em todos os atendimentos. </a:t>
            </a:r>
          </a:p>
          <a:p>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200" dirty="0" smtClean="0">
                <a:latin typeface="Arial" pitchFamily="34" charset="0"/>
                <a:cs typeface="Arial" pitchFamily="34" charset="0"/>
              </a:rPr>
              <a:t>Objetivo 4. Melhorar o registro do programa de pré-natal</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000" dirty="0" smtClean="0">
                <a:latin typeface="Arial" pitchFamily="34" charset="0"/>
                <a:cs typeface="Arial" pitchFamily="34" charset="0"/>
              </a:rPr>
              <a:t>4.1. Meta: Manter registro na ficha de acompanhamento/espelho de pré-natal em 100% das gestantes</a:t>
            </a:r>
            <a:br>
              <a:rPr lang="pt-BR" sz="2000" dirty="0" smtClean="0">
                <a:latin typeface="Arial" pitchFamily="34" charset="0"/>
                <a:cs typeface="Arial" pitchFamily="34" charset="0"/>
              </a:rPr>
            </a:b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a:xfrm>
            <a:off x="467544" y="1628800"/>
            <a:ext cx="8229600" cy="5400600"/>
          </a:xfrm>
        </p:spPr>
        <p:txBody>
          <a:bodyPr>
            <a:normAutofit/>
          </a:bodyPr>
          <a:lstStyle/>
          <a:p>
            <a:pPr algn="just">
              <a:buNone/>
            </a:pPr>
            <a:r>
              <a:rPr lang="pt-BR" sz="1800" dirty="0" smtClean="0">
                <a:latin typeface="Arial" pitchFamily="34" charset="0"/>
                <a:cs typeface="Arial" pitchFamily="34" charset="0"/>
              </a:rPr>
              <a:t>	No primeiro mês, todas as gestantes (24 –100%) tiveram as fichas de acompanhamento/espelho de pré-natal/vacinação com registro adequado. No segundo mês, conseguimos manter também os 100% (34) das gestantes.Ao final da avaliação,35 (97,2%)das gestantes tiveram fichas de acompanhamento/espelho de pré-natal/vacinação com registro adequado de 36 gestantes cadastradas.</a:t>
            </a:r>
          </a:p>
          <a:p>
            <a:endParaRPr lang="pt-BR" dirty="0"/>
          </a:p>
        </p:txBody>
      </p:sp>
      <p:graphicFrame>
        <p:nvGraphicFramePr>
          <p:cNvPr id="4" name="Gráfico 3"/>
          <p:cNvGraphicFramePr/>
          <p:nvPr/>
        </p:nvGraphicFramePr>
        <p:xfrm>
          <a:off x="1475656" y="3573016"/>
          <a:ext cx="5256584"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normAutofit/>
          </a:bodyPr>
          <a:lstStyle/>
          <a:p>
            <a:pPr algn="l"/>
            <a:r>
              <a:rPr lang="pt-BR" sz="2200" dirty="0" smtClean="0">
                <a:latin typeface="Arial" pitchFamily="34" charset="0"/>
                <a:cs typeface="Arial" pitchFamily="34" charset="0"/>
              </a:rPr>
              <a:t>INTRODUÇÃO</a:t>
            </a:r>
            <a:endParaRPr lang="pt-BR" sz="2200" dirty="0">
              <a:latin typeface="Arial" pitchFamily="34" charset="0"/>
              <a:cs typeface="Arial" pitchFamily="34" charset="0"/>
            </a:endParaRPr>
          </a:p>
        </p:txBody>
      </p:sp>
      <p:sp>
        <p:nvSpPr>
          <p:cNvPr id="3" name="Espaço Reservado para Conteúdo 2"/>
          <p:cNvSpPr>
            <a:spLocks noGrp="1"/>
          </p:cNvSpPr>
          <p:nvPr>
            <p:ph idx="1"/>
          </p:nvPr>
        </p:nvSpPr>
        <p:spPr>
          <a:xfrm>
            <a:off x="467544" y="1196752"/>
            <a:ext cx="4618856" cy="2332856"/>
          </a:xfrm>
        </p:spPr>
        <p:txBody>
          <a:bodyPr>
            <a:normAutofit/>
          </a:bodyPr>
          <a:lstStyle/>
          <a:p>
            <a:pPr>
              <a:buClr>
                <a:srgbClr val="00B050"/>
              </a:buClr>
              <a:buFont typeface="Wingdings" pitchFamily="2" charset="2"/>
              <a:buChar char="q"/>
            </a:pPr>
            <a:r>
              <a:rPr lang="pt-BR" sz="1800" dirty="0" smtClean="0">
                <a:latin typeface="Arial" pitchFamily="34" charset="0"/>
                <a:cs typeface="Arial" pitchFamily="34" charset="0"/>
              </a:rPr>
              <a:t>Acrelândia - </a:t>
            </a:r>
            <a:r>
              <a:rPr lang="pt-BR" sz="1800" dirty="0">
                <a:latin typeface="Arial" pitchFamily="34" charset="0"/>
                <a:cs typeface="Arial" pitchFamily="34" charset="0"/>
              </a:rPr>
              <a:t>nordeste do </a:t>
            </a:r>
            <a:endParaRPr lang="pt-BR" sz="1800" dirty="0" smtClean="0">
              <a:latin typeface="Arial" pitchFamily="34" charset="0"/>
              <a:cs typeface="Arial" pitchFamily="34" charset="0"/>
            </a:endParaRPr>
          </a:p>
          <a:p>
            <a:pPr>
              <a:buClr>
                <a:srgbClr val="00B050"/>
              </a:buClr>
              <a:buNone/>
            </a:pPr>
            <a:r>
              <a:rPr lang="pt-BR" sz="1800" dirty="0" smtClean="0">
                <a:latin typeface="Arial" pitchFamily="34" charset="0"/>
                <a:cs typeface="Arial" pitchFamily="34" charset="0"/>
              </a:rPr>
              <a:t>AC, fundada 28/4/92</a:t>
            </a:r>
            <a:r>
              <a:rPr lang="pt-BR" sz="1800" dirty="0">
                <a:latin typeface="Arial" pitchFamily="34" charset="0"/>
                <a:cs typeface="Arial" pitchFamily="34" charset="0"/>
              </a:rPr>
              <a:t>. </a:t>
            </a:r>
            <a:endParaRPr lang="pt-BR" sz="1800" dirty="0" smtClean="0">
              <a:latin typeface="Arial" pitchFamily="34" charset="0"/>
              <a:cs typeface="Arial" pitchFamily="34" charset="0"/>
            </a:endParaRPr>
          </a:p>
          <a:p>
            <a:pPr>
              <a:buClr>
                <a:srgbClr val="00B050"/>
              </a:buClr>
              <a:buFont typeface="Wingdings" pitchFamily="2" charset="2"/>
              <a:buChar char="q"/>
            </a:pPr>
            <a:r>
              <a:rPr lang="pt-BR" sz="1800" dirty="0" smtClean="0">
                <a:latin typeface="Arial" pitchFamily="34" charset="0"/>
                <a:cs typeface="Arial" pitchFamily="34" charset="0"/>
              </a:rPr>
              <a:t>12.538 </a:t>
            </a:r>
            <a:r>
              <a:rPr lang="pt-BR" sz="1800" dirty="0">
                <a:latin typeface="Arial" pitchFamily="34" charset="0"/>
                <a:cs typeface="Arial" pitchFamily="34" charset="0"/>
              </a:rPr>
              <a:t>habitantes </a:t>
            </a:r>
            <a:r>
              <a:rPr lang="pt-BR" sz="1800" dirty="0" smtClean="0">
                <a:latin typeface="Arial" pitchFamily="34" charset="0"/>
                <a:cs typeface="Arial" pitchFamily="34" charset="0"/>
              </a:rPr>
              <a:t>(IBGE,2014</a:t>
            </a:r>
            <a:r>
              <a:rPr lang="pt-BR" sz="1800" dirty="0">
                <a:latin typeface="Arial" pitchFamily="34" charset="0"/>
                <a:cs typeface="Arial" pitchFamily="34" charset="0"/>
              </a:rPr>
              <a:t>) </a:t>
            </a:r>
            <a:endParaRPr lang="pt-BR" sz="1800" dirty="0" smtClean="0">
              <a:latin typeface="Arial" pitchFamily="34" charset="0"/>
              <a:cs typeface="Arial" pitchFamily="34" charset="0"/>
            </a:endParaRPr>
          </a:p>
          <a:p>
            <a:pPr>
              <a:buClr>
                <a:srgbClr val="00B050"/>
              </a:buClr>
              <a:buNone/>
            </a:pPr>
            <a:r>
              <a:rPr lang="pt-BR" sz="1800" dirty="0" smtClean="0">
                <a:latin typeface="Arial" pitchFamily="34" charset="0"/>
                <a:cs typeface="Arial" pitchFamily="34" charset="0"/>
              </a:rPr>
              <a:t>e 1.807.916 </a:t>
            </a:r>
            <a:r>
              <a:rPr lang="pt-BR" sz="1800" dirty="0">
                <a:latin typeface="Arial" pitchFamily="34" charset="0"/>
                <a:cs typeface="Arial" pitchFamily="34" charset="0"/>
              </a:rPr>
              <a:t>km² (7,49 h/km²</a:t>
            </a:r>
            <a:r>
              <a:rPr lang="pt-BR" sz="1800" dirty="0" smtClean="0">
                <a:latin typeface="Arial" pitchFamily="34" charset="0"/>
                <a:cs typeface="Arial" pitchFamily="34" charset="0"/>
              </a:rPr>
              <a:t>).</a:t>
            </a:r>
            <a:endParaRPr lang="pt-BR" sz="1800" dirty="0">
              <a:latin typeface="Arial" pitchFamily="34" charset="0"/>
              <a:cs typeface="Arial" pitchFamily="34" charset="0"/>
            </a:endParaRPr>
          </a:p>
          <a:p>
            <a:pPr>
              <a:buNone/>
            </a:pPr>
            <a:endParaRPr lang="pt-BR" sz="2000" dirty="0"/>
          </a:p>
          <a:p>
            <a:endParaRPr lang="pt-BR" dirty="0" smtClean="0"/>
          </a:p>
          <a:p>
            <a:endParaRPr lang="pt-BR" dirty="0"/>
          </a:p>
          <a:p>
            <a:endParaRPr lang="pt-BR" sz="2200" dirty="0" smtClean="0"/>
          </a:p>
          <a:p>
            <a:endParaRPr lang="pt-BR" sz="2400" dirty="0" smtClean="0">
              <a:latin typeface="Arial" pitchFamily="34" charset="0"/>
              <a:cs typeface="Arial" pitchFamily="34" charset="0"/>
            </a:endParaRPr>
          </a:p>
          <a:p>
            <a:endParaRPr lang="pt-BR" dirty="0"/>
          </a:p>
        </p:txBody>
      </p:sp>
      <p:pic>
        <p:nvPicPr>
          <p:cNvPr id="4" name="Imagem 3" descr="Acre.jpg"/>
          <p:cNvPicPr>
            <a:picLocks noChangeAspect="1"/>
          </p:cNvPicPr>
          <p:nvPr/>
        </p:nvPicPr>
        <p:blipFill>
          <a:blip r:embed="rId2" cstate="print"/>
          <a:stretch>
            <a:fillRect/>
          </a:stretch>
        </p:blipFill>
        <p:spPr>
          <a:xfrm>
            <a:off x="5508104" y="188640"/>
            <a:ext cx="3487663" cy="2193654"/>
          </a:xfrm>
          <a:prstGeom prst="rect">
            <a:avLst/>
          </a:prstGeom>
        </p:spPr>
      </p:pic>
      <p:sp>
        <p:nvSpPr>
          <p:cNvPr id="5" name="Retângulo 4"/>
          <p:cNvSpPr/>
          <p:nvPr/>
        </p:nvSpPr>
        <p:spPr>
          <a:xfrm>
            <a:off x="611560" y="3284984"/>
            <a:ext cx="4032448" cy="2308324"/>
          </a:xfrm>
          <a:prstGeom prst="rect">
            <a:avLst/>
          </a:prstGeom>
        </p:spPr>
        <p:txBody>
          <a:bodyPr wrap="square">
            <a:spAutoFit/>
          </a:bodyPr>
          <a:lstStyle/>
          <a:p>
            <a:pPr>
              <a:buClr>
                <a:srgbClr val="00B050"/>
              </a:buClr>
              <a:buFont typeface="Wingdings" pitchFamily="2" charset="2"/>
              <a:buChar char="q"/>
            </a:pPr>
            <a:r>
              <a:rPr lang="pt-BR" dirty="0" smtClean="0">
                <a:latin typeface="Arial" pitchFamily="34" charset="0"/>
                <a:cs typeface="Arial" pitchFamily="34" charset="0"/>
              </a:rPr>
              <a:t>5 UBS cada com 1 equipe de ESF - 2 urbanas e 3 rurais</a:t>
            </a:r>
          </a:p>
          <a:p>
            <a:pPr>
              <a:buClr>
                <a:srgbClr val="00B050"/>
              </a:buClr>
            </a:pPr>
            <a:endParaRPr lang="pt-BR" dirty="0" smtClean="0">
              <a:latin typeface="Arial" pitchFamily="34" charset="0"/>
              <a:cs typeface="Arial" pitchFamily="34" charset="0"/>
            </a:endParaRPr>
          </a:p>
          <a:p>
            <a:pPr>
              <a:buClr>
                <a:srgbClr val="00B050"/>
              </a:buClr>
              <a:buFont typeface="Wingdings" pitchFamily="2" charset="2"/>
              <a:buChar char="q"/>
            </a:pPr>
            <a:r>
              <a:rPr lang="pt-BR" dirty="0" smtClean="0">
                <a:latin typeface="Arial" pitchFamily="34" charset="0"/>
                <a:cs typeface="Arial" pitchFamily="34" charset="0"/>
              </a:rPr>
              <a:t>1 NASF</a:t>
            </a:r>
          </a:p>
          <a:p>
            <a:pPr>
              <a:buClr>
                <a:srgbClr val="00B050"/>
              </a:buClr>
              <a:buFont typeface="Wingdings" pitchFamily="2" charset="2"/>
              <a:buChar char="q"/>
            </a:pPr>
            <a:endParaRPr lang="pt-BR" dirty="0" smtClean="0">
              <a:latin typeface="Arial" pitchFamily="34" charset="0"/>
              <a:cs typeface="Arial" pitchFamily="34" charset="0"/>
            </a:endParaRPr>
          </a:p>
          <a:p>
            <a:pPr>
              <a:buClr>
                <a:srgbClr val="00B050"/>
              </a:buClr>
              <a:buFont typeface="Wingdings" pitchFamily="2" charset="2"/>
              <a:buChar char="q"/>
            </a:pPr>
            <a:r>
              <a:rPr lang="pt-BR" dirty="0" smtClean="0">
                <a:latin typeface="Arial" pitchFamily="34" charset="0"/>
                <a:cs typeface="Arial" pitchFamily="34" charset="0"/>
              </a:rPr>
              <a:t>Encaminhamentos de muitos usuários para capital (120km) e não tem transporte público no município</a:t>
            </a:r>
          </a:p>
        </p:txBody>
      </p:sp>
      <p:pic>
        <p:nvPicPr>
          <p:cNvPr id="7" name="Imagem 6" descr="UMS Acrelandia.jpg"/>
          <p:cNvPicPr>
            <a:picLocks noChangeAspect="1"/>
          </p:cNvPicPr>
          <p:nvPr/>
        </p:nvPicPr>
        <p:blipFill>
          <a:blip r:embed="rId3" cstate="print"/>
          <a:stretch>
            <a:fillRect/>
          </a:stretch>
        </p:blipFill>
        <p:spPr>
          <a:xfrm>
            <a:off x="5364088" y="2564904"/>
            <a:ext cx="3238499" cy="2448272"/>
          </a:xfrm>
          <a:prstGeom prst="rect">
            <a:avLst/>
          </a:prstGeom>
        </p:spPr>
      </p:pic>
      <p:sp>
        <p:nvSpPr>
          <p:cNvPr id="9" name="CaixaDeTexto 8"/>
          <p:cNvSpPr txBox="1"/>
          <p:nvPr/>
        </p:nvSpPr>
        <p:spPr>
          <a:xfrm>
            <a:off x="5004048" y="5157192"/>
            <a:ext cx="3672408" cy="646331"/>
          </a:xfrm>
          <a:prstGeom prst="rect">
            <a:avLst/>
          </a:prstGeom>
          <a:noFill/>
        </p:spPr>
        <p:txBody>
          <a:bodyPr wrap="square" rtlCol="0">
            <a:spAutoFit/>
          </a:bodyPr>
          <a:lstStyle/>
          <a:p>
            <a:pPr>
              <a:buClr>
                <a:srgbClr val="92D050"/>
              </a:buClr>
              <a:buFont typeface="Wingdings" pitchFamily="2" charset="2"/>
              <a:buChar char="q"/>
            </a:pPr>
            <a:r>
              <a:rPr lang="pt-BR" dirty="0" smtClean="0"/>
              <a:t>Unidade mista e não tem hospital no município</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dirty="0" smtClean="0">
                <a:latin typeface="Arial" pitchFamily="34" charset="0"/>
                <a:cs typeface="Arial" pitchFamily="34" charset="0"/>
              </a:rPr>
              <a:t>Objetivo 5. Realizar avaliação de risco</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000" dirty="0" smtClean="0">
                <a:latin typeface="Arial" pitchFamily="34" charset="0"/>
                <a:cs typeface="Arial" pitchFamily="34" charset="0"/>
              </a:rPr>
              <a:t>5.1. Meta: Avaliar risco gestacional em 100% das gestantes</a:t>
            </a:r>
            <a:r>
              <a:rPr lang="pt-BR" sz="2000" dirty="0" smtClean="0"/>
              <a:t/>
            </a:r>
            <a:br>
              <a:rPr lang="pt-BR" sz="2000" dirty="0" smtClean="0"/>
            </a:b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a:xfrm>
            <a:off x="457200" y="1451917"/>
            <a:ext cx="8229600" cy="5001419"/>
          </a:xfrm>
        </p:spPr>
        <p:txBody>
          <a:bodyPr>
            <a:normAutofit/>
          </a:bodyPr>
          <a:lstStyle/>
          <a:p>
            <a:pPr algn="just">
              <a:buNone/>
            </a:pPr>
            <a:r>
              <a:rPr lang="pt-BR" sz="1800" dirty="0" smtClean="0">
                <a:latin typeface="Arial" pitchFamily="34" charset="0"/>
                <a:cs typeface="Arial" pitchFamily="34" charset="0"/>
              </a:rPr>
              <a:t>	No primeiro mês, de 24 gestantes cadastradas no programa pré-natal pertencentes à área de abrangência da unidade de saúde, 20(83,3%) gestantes foram avaliadas quanto o risco gestacional. No segundo mês, 30 (88,2%) gestantes receberam a avaliação de risco gestacional,e ao final da avaliação, esse número chegou a 32 (88,9%) das gestantes. </a:t>
            </a:r>
          </a:p>
          <a:p>
            <a:endParaRPr lang="pt-BR" dirty="0"/>
          </a:p>
        </p:txBody>
      </p:sp>
      <p:graphicFrame>
        <p:nvGraphicFramePr>
          <p:cNvPr id="4" name="Gráfico 3"/>
          <p:cNvGraphicFramePr/>
          <p:nvPr/>
        </p:nvGraphicFramePr>
        <p:xfrm>
          <a:off x="1619672" y="3284984"/>
          <a:ext cx="5472608"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400" dirty="0" smtClean="0">
                <a:latin typeface="Arial" pitchFamily="34" charset="0"/>
                <a:cs typeface="Arial" pitchFamily="34" charset="0"/>
              </a:rPr>
              <a:t>Objetivo 6. Promover a saúde no pré-natal</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200" dirty="0" smtClean="0">
                <a:latin typeface="Arial" pitchFamily="34" charset="0"/>
                <a:cs typeface="Arial" pitchFamily="34" charset="0"/>
              </a:rPr>
              <a:t>6.1. Meta: Garantir a 100% das gestantes orientações nutricional durante a gestação.</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595933"/>
            <a:ext cx="8229600" cy="4713387"/>
          </a:xfrm>
        </p:spPr>
        <p:txBody>
          <a:bodyPr>
            <a:normAutofit/>
          </a:bodyPr>
          <a:lstStyle/>
          <a:p>
            <a:pPr algn="just">
              <a:buNone/>
            </a:pPr>
            <a:r>
              <a:rPr lang="pt-BR" sz="1800" dirty="0" smtClean="0">
                <a:latin typeface="Arial" pitchFamily="34" charset="0"/>
                <a:cs typeface="Arial" pitchFamily="34" charset="0"/>
              </a:rPr>
              <a:t>	No primeiro mês, de 24 gestantes cadastradas no programa pré-natal pertencente à área de abrangência da unidade de saúde, 20(83,3%)receberam orientação nutricional. No segundo mês, 34 gestantes foram cadastradas no programa pré-natal, e destas 30 (88,2%) receberam orientação nutricional. Ao final da avaliação,32 (88,9%) gestantes receberam orientação nutricional. </a:t>
            </a:r>
          </a:p>
          <a:p>
            <a:endParaRPr lang="pt-BR" sz="1800" dirty="0" smtClean="0">
              <a:latin typeface="Arial" pitchFamily="34" charset="0"/>
              <a:cs typeface="Arial" pitchFamily="34" charset="0"/>
            </a:endParaRPr>
          </a:p>
          <a:p>
            <a:endParaRPr lang="pt-BR" dirty="0"/>
          </a:p>
        </p:txBody>
      </p:sp>
      <p:graphicFrame>
        <p:nvGraphicFramePr>
          <p:cNvPr id="4" name="Gráfico 3"/>
          <p:cNvGraphicFramePr/>
          <p:nvPr/>
        </p:nvGraphicFramePr>
        <p:xfrm>
          <a:off x="1475656" y="3861048"/>
          <a:ext cx="5400600" cy="27363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2000" dirty="0" smtClean="0">
                <a:latin typeface="Arial" pitchFamily="34" charset="0"/>
                <a:cs typeface="Arial" pitchFamily="34" charset="0"/>
              </a:rPr>
              <a:t>6.2. Meta: Promover o aleitamento materno junto a 100% das gestantes.</a:t>
            </a: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a:xfrm>
            <a:off x="457200" y="1379909"/>
            <a:ext cx="8229600" cy="5001419"/>
          </a:xfrm>
        </p:spPr>
        <p:txBody>
          <a:bodyPr/>
          <a:lstStyle/>
          <a:p>
            <a:pPr algn="just">
              <a:buNone/>
            </a:pPr>
            <a:r>
              <a:rPr lang="pt-BR" sz="1800" dirty="0" smtClean="0">
                <a:latin typeface="Arial" pitchFamily="34" charset="0"/>
                <a:cs typeface="Arial" pitchFamily="34" charset="0"/>
              </a:rPr>
              <a:t>	No primeiro mês, receberam orientação sobre aleitamento materno 20(83,3%) gestantes. No segundo mês, 30 (88,2%) gestantes receberam orientação sobre aleitamento materno e ao final da avaliação, 32 (88,9%) das gestantes receberam orientação sobre aleitamento materno.</a:t>
            </a:r>
          </a:p>
          <a:p>
            <a:endParaRPr lang="pt-BR" dirty="0"/>
          </a:p>
        </p:txBody>
      </p:sp>
      <p:graphicFrame>
        <p:nvGraphicFramePr>
          <p:cNvPr id="4" name="Gráfico 3"/>
          <p:cNvGraphicFramePr/>
          <p:nvPr/>
        </p:nvGraphicFramePr>
        <p:xfrm>
          <a:off x="2123728" y="2996952"/>
          <a:ext cx="5256584"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400" dirty="0" smtClean="0">
                <a:latin typeface="Arial" pitchFamily="34" charset="0"/>
                <a:cs typeface="Arial" pitchFamily="34" charset="0"/>
              </a:rPr>
              <a:t>6.3. Meta: Orientar 100% das gestantes sobre os cuidados com o recém-nascido</a:t>
            </a:r>
            <a:r>
              <a:rPr lang="pt-BR" sz="2000" dirty="0" smtClean="0"/>
              <a:t/>
            </a:r>
            <a:br>
              <a:rPr lang="pt-BR" sz="2000" dirty="0" smtClean="0"/>
            </a:b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a:xfrm>
            <a:off x="457200" y="1451917"/>
            <a:ext cx="8229600" cy="5001419"/>
          </a:xfrm>
        </p:spPr>
        <p:txBody>
          <a:bodyPr>
            <a:normAutofit/>
          </a:bodyPr>
          <a:lstStyle/>
          <a:p>
            <a:pPr algn="just">
              <a:buNone/>
            </a:pPr>
            <a:r>
              <a:rPr lang="pt-BR" sz="1800" dirty="0" smtClean="0">
                <a:latin typeface="Arial" pitchFamily="34" charset="0"/>
                <a:cs typeface="Arial" pitchFamily="34" charset="0"/>
              </a:rPr>
              <a:t>	No primeiro mês, de 24 gestantes cadastradas no programa pré-natal, receberam orientação sobre o cuidado com o recém-nascido 17,(70,8%) gestantes. No segundo mês, 34 gestantes foram cadastradas no programa, e 26 (76,5%) gestantes receberam orientação sobre cuidado com o recém-nascido. Ao final da avaliação, 28 (77,8%) gestantes receberam orientação sobre cuidado do recém-nascido. </a:t>
            </a:r>
          </a:p>
          <a:p>
            <a:endParaRPr lang="pt-BR" dirty="0"/>
          </a:p>
        </p:txBody>
      </p:sp>
      <p:graphicFrame>
        <p:nvGraphicFramePr>
          <p:cNvPr id="4" name="Gráfico 3"/>
          <p:cNvGraphicFramePr/>
          <p:nvPr/>
        </p:nvGraphicFramePr>
        <p:xfrm>
          <a:off x="1619672" y="3573016"/>
          <a:ext cx="5400600" cy="2880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2200" dirty="0" smtClean="0">
                <a:latin typeface="Arial" pitchFamily="34" charset="0"/>
                <a:cs typeface="Arial" pitchFamily="34" charset="0"/>
              </a:rPr>
              <a:t>6.4. Meta: Orientar 100% das gestantes sobre anticoncepção após o parto.</a:t>
            </a:r>
            <a:endParaRPr lang="pt-BR" sz="2200" dirty="0">
              <a:latin typeface="Arial" pitchFamily="34" charset="0"/>
              <a:cs typeface="Arial" pitchFamily="34" charset="0"/>
            </a:endParaRPr>
          </a:p>
        </p:txBody>
      </p:sp>
      <p:sp>
        <p:nvSpPr>
          <p:cNvPr id="3" name="Espaço Reservado para Conteúdo 2"/>
          <p:cNvSpPr>
            <a:spLocks noGrp="1"/>
          </p:cNvSpPr>
          <p:nvPr>
            <p:ph idx="1"/>
          </p:nvPr>
        </p:nvSpPr>
        <p:spPr>
          <a:xfrm>
            <a:off x="457200" y="1523925"/>
            <a:ext cx="8229600" cy="5073427"/>
          </a:xfrm>
        </p:spPr>
        <p:txBody>
          <a:bodyPr>
            <a:normAutofit/>
          </a:bodyPr>
          <a:lstStyle/>
          <a:p>
            <a:pPr algn="just">
              <a:buNone/>
            </a:pPr>
            <a:r>
              <a:rPr lang="pt-BR" sz="1800" dirty="0" smtClean="0">
                <a:latin typeface="Arial" pitchFamily="34" charset="0"/>
                <a:cs typeface="Arial" pitchFamily="34" charset="0"/>
              </a:rPr>
              <a:t>	No primeiro mês, de 24 gestantes cadastradas no programa pré-natal, 17(70,8%) gestantes receberam orientação sobre anticoncepção após o parto. No segundo mês, 34 gestantes foram cadastradas no programa pré-natal, e 26 (76,5%) gestantes receberam orientação sobre anticoncepção após o parto. Ao final da avaliação, 28 (77,8%) das gestantes, receberam orientação sobre anticoncepção após o parto, de 36 gestantes cadastradas. </a:t>
            </a:r>
          </a:p>
          <a:p>
            <a:pPr algn="just">
              <a:buNone/>
            </a:pPr>
            <a:endParaRPr lang="pt-BR" sz="1800" dirty="0"/>
          </a:p>
        </p:txBody>
      </p:sp>
      <p:graphicFrame>
        <p:nvGraphicFramePr>
          <p:cNvPr id="4" name="Gráfico 3"/>
          <p:cNvGraphicFramePr/>
          <p:nvPr/>
        </p:nvGraphicFramePr>
        <p:xfrm>
          <a:off x="1187624" y="3429000"/>
          <a:ext cx="6984776"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400" dirty="0" smtClean="0">
                <a:latin typeface="Arial" pitchFamily="34" charset="0"/>
                <a:cs typeface="Arial" pitchFamily="34" charset="0"/>
              </a:rPr>
              <a:t>6.5. Meta: Orientar 100% das gestantes sobre os riscos do tabagismo e do uso de álcool e drogas na gestação.</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451917"/>
            <a:ext cx="8229600" cy="5073427"/>
          </a:xfrm>
        </p:spPr>
        <p:txBody>
          <a:bodyPr>
            <a:normAutofit/>
          </a:bodyPr>
          <a:lstStyle/>
          <a:p>
            <a:pPr algn="just">
              <a:buNone/>
            </a:pPr>
            <a:r>
              <a:rPr lang="pt-BR" sz="1800" dirty="0" smtClean="0">
                <a:latin typeface="Arial" pitchFamily="34" charset="0"/>
                <a:cs typeface="Arial" pitchFamily="34" charset="0"/>
              </a:rPr>
              <a:t>	No primeiro mês, 13(54,2%) gestantes receberam orientação sobre os riscos do tabagismo e do uso de álcool e drogas na gestação. No segundo mês, 20 (58,8%) gestantes e ao final22(61,1%) das gestantes.Este indicador não foi cumprido, nossa meta era orientar 100% receberam orientação sobre os riscos do tabagismo e do uso de álcool e drogas na gestação</a:t>
            </a:r>
          </a:p>
          <a:p>
            <a:pPr algn="just">
              <a:buNone/>
            </a:pPr>
            <a:endParaRPr lang="pt-BR" sz="2400" dirty="0"/>
          </a:p>
        </p:txBody>
      </p:sp>
      <p:graphicFrame>
        <p:nvGraphicFramePr>
          <p:cNvPr id="4" name="Gráfico 3"/>
          <p:cNvGraphicFramePr/>
          <p:nvPr/>
        </p:nvGraphicFramePr>
        <p:xfrm>
          <a:off x="1763688" y="3140968"/>
          <a:ext cx="6120680" cy="3384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a:bodyPr>
          <a:lstStyle/>
          <a:p>
            <a:r>
              <a:rPr lang="pt-BR" sz="2200" dirty="0" smtClean="0">
                <a:latin typeface="Arial" pitchFamily="34" charset="0"/>
                <a:cs typeface="Arial" pitchFamily="34" charset="0"/>
              </a:rPr>
              <a:t>Meta 6.6: Orientar 100% das gestantes sobre higiene bucal.</a:t>
            </a:r>
            <a:endParaRPr lang="pt-BR" sz="2200" dirty="0">
              <a:latin typeface="Arial" pitchFamily="34" charset="0"/>
              <a:cs typeface="Arial" pitchFamily="34" charset="0"/>
            </a:endParaRPr>
          </a:p>
        </p:txBody>
      </p:sp>
      <p:sp>
        <p:nvSpPr>
          <p:cNvPr id="3" name="Espaço Reservado para Conteúdo 2"/>
          <p:cNvSpPr>
            <a:spLocks noGrp="1"/>
          </p:cNvSpPr>
          <p:nvPr>
            <p:ph idx="1"/>
          </p:nvPr>
        </p:nvSpPr>
        <p:spPr>
          <a:xfrm>
            <a:off x="457200" y="1379909"/>
            <a:ext cx="8229600" cy="5073427"/>
          </a:xfrm>
        </p:spPr>
        <p:txBody>
          <a:bodyPr>
            <a:normAutofit/>
          </a:bodyPr>
          <a:lstStyle/>
          <a:p>
            <a:pPr algn="just">
              <a:buNone/>
            </a:pPr>
            <a:r>
              <a:rPr lang="pt-BR" sz="1800" dirty="0" smtClean="0">
                <a:latin typeface="Arial" pitchFamily="34" charset="0"/>
                <a:cs typeface="Arial" pitchFamily="34" charset="0"/>
              </a:rPr>
              <a:t>	No primeiro mês, de 24 gestantes cadastradas no programa pré-natal, 17 (70,8%) gestantes receberam orientação sobre higiene bucal. No segundo mês, 26 (76,5%) gestantes receberam orientação sobre higiene bucal e ao final da avaliação, 28(77,8%) gestantes receberam orientação sobre higiene bucal. </a:t>
            </a:r>
          </a:p>
          <a:p>
            <a:endParaRPr lang="pt-BR" dirty="0"/>
          </a:p>
        </p:txBody>
      </p:sp>
      <p:graphicFrame>
        <p:nvGraphicFramePr>
          <p:cNvPr id="4" name="Gráfico 3"/>
          <p:cNvGraphicFramePr/>
          <p:nvPr/>
        </p:nvGraphicFramePr>
        <p:xfrm>
          <a:off x="1043608" y="3212976"/>
          <a:ext cx="6840760"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400" dirty="0" smtClean="0">
                <a:latin typeface="Arial" pitchFamily="34" charset="0"/>
                <a:cs typeface="Arial" pitchFamily="34" charset="0"/>
              </a:rPr>
              <a:t>Objetivo 1. Ampliar a cobertura da atenção a puérperas</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000" dirty="0" smtClean="0">
                <a:latin typeface="Arial" pitchFamily="34" charset="0"/>
                <a:cs typeface="Arial" pitchFamily="34" charset="0"/>
              </a:rPr>
              <a:t>1.1. Meta: Garantir a 90 % das puérperas cadastradas no programa de Pré-Natal e Puerpério da Unidade de Saúde consulta puerperal antes dos 42 dias após o parto</a:t>
            </a:r>
            <a:r>
              <a:rPr lang="pt-BR" sz="1600" dirty="0" smtClean="0"/>
              <a:t/>
            </a:r>
            <a:br>
              <a:rPr lang="pt-BR" sz="1600" dirty="0" smtClean="0"/>
            </a:br>
            <a:r>
              <a:rPr lang="pt-BR" sz="1600" dirty="0" smtClean="0"/>
              <a:t>.</a:t>
            </a:r>
            <a:br>
              <a:rPr lang="pt-BR" sz="1600" dirty="0" smtClean="0"/>
            </a:br>
            <a:endParaRPr lang="pt-BR" sz="1600" dirty="0">
              <a:latin typeface="Arial" pitchFamily="34" charset="0"/>
              <a:cs typeface="Arial" pitchFamily="34" charset="0"/>
            </a:endParaRPr>
          </a:p>
        </p:txBody>
      </p:sp>
      <p:sp>
        <p:nvSpPr>
          <p:cNvPr id="3" name="Espaço Reservado para Conteúdo 2"/>
          <p:cNvSpPr>
            <a:spLocks noGrp="1"/>
          </p:cNvSpPr>
          <p:nvPr>
            <p:ph idx="1"/>
          </p:nvPr>
        </p:nvSpPr>
        <p:spPr>
          <a:xfrm>
            <a:off x="457200" y="1772816"/>
            <a:ext cx="8229600" cy="4353347"/>
          </a:xfrm>
        </p:spPr>
        <p:txBody>
          <a:bodyPr>
            <a:normAutofit/>
          </a:bodyPr>
          <a:lstStyle/>
          <a:p>
            <a:pPr algn="just">
              <a:buNone/>
            </a:pPr>
            <a:r>
              <a:rPr lang="pt-BR" sz="1800" dirty="0" smtClean="0">
                <a:latin typeface="Arial" pitchFamily="34" charset="0"/>
                <a:cs typeface="Arial" pitchFamily="34" charset="0"/>
              </a:rPr>
              <a:t>	No primeiro mês, o número total de puérperas com consultas até42 dias após o parto foi de três(100%). No segundo mês,foram quatro (80%) puérperas de cinco cadastradas. Ao final da intervenção,no terceiro mês nove (100%) puérperas tiveram consulta. </a:t>
            </a:r>
          </a:p>
          <a:p>
            <a:endParaRPr lang="pt-BR" sz="2400" dirty="0"/>
          </a:p>
        </p:txBody>
      </p:sp>
      <p:graphicFrame>
        <p:nvGraphicFramePr>
          <p:cNvPr id="4" name="Gráfico 3"/>
          <p:cNvGraphicFramePr/>
          <p:nvPr/>
        </p:nvGraphicFramePr>
        <p:xfrm>
          <a:off x="827584" y="3284984"/>
          <a:ext cx="6984776"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662"/>
            <a:ext cx="8229600" cy="634082"/>
          </a:xfrm>
        </p:spPr>
        <p:txBody>
          <a:bodyPr>
            <a:normAutofit fontScale="90000"/>
          </a:bodyPr>
          <a:lstStyle/>
          <a:p>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Objetivo2. Melhorar a qualidade da atenção às puérperas na Unidade de Saúde</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200" dirty="0" smtClean="0">
                <a:latin typeface="Arial" pitchFamily="34" charset="0"/>
                <a:cs typeface="Arial" pitchFamily="34" charset="0"/>
              </a:rPr>
              <a:t>2.1. Meta: Examinar as mamas em 100% das puérperas cadastradas no Programa </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955973"/>
            <a:ext cx="8229600" cy="4713387"/>
          </a:xfrm>
        </p:spPr>
        <p:txBody>
          <a:bodyPr>
            <a:normAutofit/>
          </a:bodyPr>
          <a:lstStyle/>
          <a:p>
            <a:pPr algn="just">
              <a:buNone/>
            </a:pPr>
            <a:r>
              <a:rPr lang="pt-BR" sz="1800" dirty="0" smtClean="0">
                <a:latin typeface="Arial" pitchFamily="34" charset="0"/>
                <a:cs typeface="Arial" pitchFamily="34" charset="0"/>
              </a:rPr>
              <a:t>	No primeiro mês,uma (33,3%) puerpéra teve as mamas examinadas. No segundo mês, duas(40%) puérperas e ao final da avaliação, seis(66,7%) puérperas tiveram as mamas examinadas.</a:t>
            </a:r>
          </a:p>
          <a:p>
            <a:endParaRPr lang="pt-BR" dirty="0"/>
          </a:p>
        </p:txBody>
      </p:sp>
      <p:graphicFrame>
        <p:nvGraphicFramePr>
          <p:cNvPr id="4" name="Gráfico 3"/>
          <p:cNvGraphicFramePr/>
          <p:nvPr/>
        </p:nvGraphicFramePr>
        <p:xfrm>
          <a:off x="1403648" y="2996952"/>
          <a:ext cx="6408712"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rmAutofit fontScale="90000"/>
          </a:bodyPr>
          <a:lstStyle/>
          <a:p>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400" dirty="0" smtClean="0">
                <a:latin typeface="Arial" pitchFamily="34" charset="0"/>
                <a:cs typeface="Arial" pitchFamily="34" charset="0"/>
              </a:rPr>
              <a:t>2.2. Meta: Examinar o abdome em 100% das puérperas cadastradas no Programa</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628800"/>
            <a:ext cx="8229600" cy="5256584"/>
          </a:xfrm>
        </p:spPr>
        <p:txBody>
          <a:bodyPr>
            <a:normAutofit/>
          </a:bodyPr>
          <a:lstStyle/>
          <a:p>
            <a:pPr algn="just">
              <a:buNone/>
            </a:pPr>
            <a:r>
              <a:rPr lang="pt-BR" sz="1800" dirty="0" smtClean="0">
                <a:latin typeface="Arial" pitchFamily="34" charset="0"/>
                <a:cs typeface="Arial" pitchFamily="34" charset="0"/>
              </a:rPr>
              <a:t>	No primeiro mês, nenhuma </a:t>
            </a:r>
            <a:r>
              <a:rPr lang="pt-BR" sz="1800" dirty="0" err="1" smtClean="0">
                <a:latin typeface="Arial" pitchFamily="34" charset="0"/>
                <a:cs typeface="Arial" pitchFamily="34" charset="0"/>
              </a:rPr>
              <a:t>puérpera</a:t>
            </a:r>
            <a:r>
              <a:rPr lang="pt-BR" sz="1800" dirty="0" smtClean="0">
                <a:latin typeface="Arial" pitchFamily="34" charset="0"/>
                <a:cs typeface="Arial" pitchFamily="34" charset="0"/>
              </a:rPr>
              <a:t> teve o abdome avaliado. No segundo mês, apenas uma (20%) </a:t>
            </a:r>
            <a:r>
              <a:rPr lang="pt-BR" sz="1800" dirty="0" err="1" smtClean="0">
                <a:latin typeface="Arial" pitchFamily="34" charset="0"/>
                <a:cs typeface="Arial" pitchFamily="34" charset="0"/>
              </a:rPr>
              <a:t>puérpera</a:t>
            </a:r>
            <a:r>
              <a:rPr lang="pt-BR" sz="1800" dirty="0" smtClean="0">
                <a:latin typeface="Arial" pitchFamily="34" charset="0"/>
                <a:cs typeface="Arial" pitchFamily="34" charset="0"/>
              </a:rPr>
              <a:t> e ao final da avaliação, cinco(55,6%) puérperas tiveram o abdômen examinado.</a:t>
            </a:r>
          </a:p>
          <a:p>
            <a:endParaRPr lang="pt-BR" sz="2200" dirty="0"/>
          </a:p>
        </p:txBody>
      </p:sp>
      <p:graphicFrame>
        <p:nvGraphicFramePr>
          <p:cNvPr id="4" name="Gráfico 3"/>
          <p:cNvGraphicFramePr/>
          <p:nvPr/>
        </p:nvGraphicFramePr>
        <p:xfrm>
          <a:off x="1835696" y="3356992"/>
          <a:ext cx="5760640"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normAutofit/>
          </a:bodyPr>
          <a:lstStyle/>
          <a:p>
            <a:pPr algn="l"/>
            <a:r>
              <a:rPr lang="pt-BR" sz="2400" dirty="0" smtClean="0"/>
              <a:t>INTRODUÇÃO</a:t>
            </a:r>
            <a:endParaRPr lang="pt-BR" sz="2400" dirty="0"/>
          </a:p>
        </p:txBody>
      </p:sp>
      <p:sp>
        <p:nvSpPr>
          <p:cNvPr id="5" name="CaixaDeTexto 4"/>
          <p:cNvSpPr txBox="1"/>
          <p:nvPr/>
        </p:nvSpPr>
        <p:spPr>
          <a:xfrm>
            <a:off x="539552" y="2996952"/>
            <a:ext cx="7992888" cy="1938992"/>
          </a:xfrm>
          <a:prstGeom prst="rect">
            <a:avLst/>
          </a:prstGeom>
          <a:noFill/>
        </p:spPr>
        <p:txBody>
          <a:bodyPr wrap="square" rtlCol="0">
            <a:spAutoFit/>
          </a:bodyPr>
          <a:lstStyle/>
          <a:p>
            <a:pPr algn="just">
              <a:buClr>
                <a:srgbClr val="00B0F0"/>
              </a:buClr>
              <a:buFont typeface="Wingdings" pitchFamily="2" charset="2"/>
              <a:buChar char="q"/>
            </a:pPr>
            <a:endParaRPr lang="pt-BR" sz="2000" dirty="0" smtClean="0">
              <a:latin typeface="Arial" pitchFamily="34" charset="0"/>
              <a:cs typeface="Arial" pitchFamily="34" charset="0"/>
            </a:endParaRPr>
          </a:p>
          <a:p>
            <a:pPr algn="just">
              <a:buClr>
                <a:srgbClr val="00B050"/>
              </a:buClr>
              <a:buFont typeface="Wingdings" pitchFamily="2" charset="2"/>
              <a:buChar char="q"/>
            </a:pPr>
            <a:r>
              <a:rPr lang="pt-BR" sz="2000" dirty="0" smtClean="0">
                <a:latin typeface="Arial" pitchFamily="34" charset="0"/>
                <a:cs typeface="Arial" pitchFamily="34" charset="0"/>
              </a:rPr>
              <a:t>ESF com uma enfermeira, auxiliar de enfermagem, vacinadora, oito Agentes Comunitário de Saúde (ACS), um médico do Programa Mais Médico, um auxiliares de saúde bucal, um cirurgião dentista, auxiliar de limpeza</a:t>
            </a:r>
          </a:p>
          <a:p>
            <a:pPr algn="just">
              <a:buClr>
                <a:srgbClr val="00B0F0"/>
              </a:buClr>
              <a:buFont typeface="Wingdings" pitchFamily="2" charset="2"/>
              <a:buChar char="q"/>
            </a:pPr>
            <a:endParaRPr lang="pt-BR" sz="2000" dirty="0">
              <a:latin typeface="Arial" pitchFamily="34" charset="0"/>
              <a:cs typeface="Arial" pitchFamily="34" charset="0"/>
            </a:endParaRPr>
          </a:p>
        </p:txBody>
      </p:sp>
      <p:sp>
        <p:nvSpPr>
          <p:cNvPr id="7" name="Retângulo 6"/>
          <p:cNvSpPr/>
          <p:nvPr/>
        </p:nvSpPr>
        <p:spPr>
          <a:xfrm>
            <a:off x="4355976" y="1124744"/>
            <a:ext cx="4176464" cy="923330"/>
          </a:xfrm>
          <a:prstGeom prst="rect">
            <a:avLst/>
          </a:prstGeom>
        </p:spPr>
        <p:txBody>
          <a:bodyPr wrap="square">
            <a:spAutoFit/>
          </a:bodyPr>
          <a:lstStyle/>
          <a:p>
            <a:pPr algn="just">
              <a:buClr>
                <a:srgbClr val="00B050"/>
              </a:buClr>
              <a:buFont typeface="Wingdings" pitchFamily="2" charset="2"/>
              <a:buChar char="q"/>
            </a:pPr>
            <a:r>
              <a:rPr lang="pt-BR" dirty="0" smtClean="0">
                <a:latin typeface="Arial" pitchFamily="34" charset="0"/>
                <a:cs typeface="Arial" pitchFamily="34" charset="0"/>
              </a:rPr>
              <a:t>UBS urbana, adaptada, espaços limitados e insuficientes e barreiras arquitetônicas</a:t>
            </a:r>
          </a:p>
        </p:txBody>
      </p:sp>
      <p:pic>
        <p:nvPicPr>
          <p:cNvPr id="8" name="Imagem 7" descr="20150731_103321.jpg"/>
          <p:cNvPicPr>
            <a:picLocks noGrp="1" noChangeAspect="1"/>
          </p:cNvPicPr>
          <p:nvPr isPhoto="1"/>
        </p:nvPicPr>
        <p:blipFill>
          <a:blip r:embed="rId2" cstate="print">
            <a:lum/>
          </a:blip>
          <a:stretch>
            <a:fillRect/>
          </a:stretch>
        </p:blipFill>
        <p:spPr>
          <a:xfrm>
            <a:off x="611560" y="980728"/>
            <a:ext cx="3663176" cy="18084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400" dirty="0" smtClean="0">
                <a:latin typeface="Arial" pitchFamily="34" charset="0"/>
                <a:cs typeface="Arial" pitchFamily="34" charset="0"/>
              </a:rPr>
              <a:t>2.3. Meta: Realizar exame ginecológico em 100% das puérperas </a:t>
            </a:r>
            <a:br>
              <a:rPr lang="pt-BR" sz="2400" dirty="0" smtClean="0">
                <a:latin typeface="Arial" pitchFamily="34" charset="0"/>
                <a:cs typeface="Arial" pitchFamily="34" charset="0"/>
              </a:rPr>
            </a:br>
            <a:r>
              <a:rPr lang="pt-BR" sz="2400" dirty="0" smtClean="0">
                <a:latin typeface="Arial" pitchFamily="34" charset="0"/>
                <a:cs typeface="Arial" pitchFamily="34" charset="0"/>
              </a:rPr>
              <a:t>cadastradas no Programa </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412776"/>
            <a:ext cx="8229600" cy="5256584"/>
          </a:xfrm>
        </p:spPr>
        <p:txBody>
          <a:bodyPr>
            <a:normAutofit/>
          </a:bodyPr>
          <a:lstStyle/>
          <a:p>
            <a:pPr algn="just">
              <a:buNone/>
            </a:pPr>
            <a:r>
              <a:rPr lang="pt-BR" sz="1800" dirty="0" smtClean="0">
                <a:latin typeface="Arial" pitchFamily="34" charset="0"/>
                <a:cs typeface="Arial" pitchFamily="34" charset="0"/>
              </a:rPr>
              <a:t>	No primeiro e segundo mês, nenhuma </a:t>
            </a:r>
            <a:r>
              <a:rPr lang="pt-BR" sz="1800" dirty="0" err="1" smtClean="0">
                <a:latin typeface="Arial" pitchFamily="34" charset="0"/>
                <a:cs typeface="Arial" pitchFamily="34" charset="0"/>
              </a:rPr>
              <a:t>puérpera</a:t>
            </a:r>
            <a:r>
              <a:rPr lang="pt-BR" sz="1800" dirty="0" smtClean="0">
                <a:latin typeface="Arial" pitchFamily="34" charset="0"/>
                <a:cs typeface="Arial" pitchFamily="34" charset="0"/>
              </a:rPr>
              <a:t> teve exame ginecológico realizado e ao final da avaliação quatro(44,4%) puérperas tiveram exame ginecológico.Este indicador não foi cumprido, nossa meta era realizar exame ginecológico em 100% das puérperas cadastradas no Programa. </a:t>
            </a:r>
          </a:p>
          <a:p>
            <a:endParaRPr lang="pt-BR" dirty="0"/>
          </a:p>
        </p:txBody>
      </p:sp>
      <p:graphicFrame>
        <p:nvGraphicFramePr>
          <p:cNvPr id="4" name="Gráfico 3"/>
          <p:cNvGraphicFramePr/>
          <p:nvPr/>
        </p:nvGraphicFramePr>
        <p:xfrm>
          <a:off x="1547664" y="2996952"/>
          <a:ext cx="6192688" cy="2880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rmAutofit fontScale="90000"/>
          </a:bodyPr>
          <a:lstStyle/>
          <a:p>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400" dirty="0" smtClean="0">
                <a:latin typeface="Arial" pitchFamily="34" charset="0"/>
                <a:cs typeface="Arial" pitchFamily="34" charset="0"/>
              </a:rPr>
              <a:t>2.4. Meta: Avaliar o estado psíquico em 100% das puérperas cadastradas no Programa </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Clr>
                <a:srgbClr val="00B050"/>
              </a:buClr>
              <a:buFont typeface="Wingdings" pitchFamily="2" charset="2"/>
              <a:buChar char="q"/>
            </a:pPr>
            <a:r>
              <a:rPr lang="pt-BR" sz="1800" dirty="0" smtClean="0">
                <a:latin typeface="Arial" pitchFamily="34" charset="0"/>
                <a:cs typeface="Arial" pitchFamily="34" charset="0"/>
              </a:rPr>
              <a:t>Durante todo período de intervenção, todas (100%) as puérperas tiveram avaliação do estado psíquico. Este indicador foi cumprido.Os motivos que facilitaram o cumprimento deste indicador foram a capacitação da equipe de acordo com o protocolo do Ministério da Saúde para realizar a consulta de puerpério e revisar a semiologia do exame psíquico ou do estado mental em puérperas,bem como o preenchimento dos roteiros das fichas-espelhos adequadamente.</a:t>
            </a:r>
          </a:p>
          <a:p>
            <a:endParaRPr lang="pt-B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latin typeface="Arial" pitchFamily="34" charset="0"/>
                <a:cs typeface="Arial" pitchFamily="34" charset="0"/>
              </a:rPr>
              <a:t>2.5. Meta: Avaliar </a:t>
            </a:r>
            <a:r>
              <a:rPr lang="pt-BR" sz="2400" dirty="0" err="1" smtClean="0">
                <a:latin typeface="Arial" pitchFamily="34" charset="0"/>
                <a:cs typeface="Arial" pitchFamily="34" charset="0"/>
              </a:rPr>
              <a:t>intercorrências</a:t>
            </a:r>
            <a:r>
              <a:rPr lang="pt-BR" sz="2400" dirty="0" smtClean="0">
                <a:latin typeface="Arial" pitchFamily="34" charset="0"/>
                <a:cs typeface="Arial" pitchFamily="34" charset="0"/>
              </a:rPr>
              <a:t> em 100% das puérperas cadastradas no Programa </a:t>
            </a:r>
            <a:r>
              <a:rPr lang="pt-BR" sz="1800" dirty="0" smtClean="0"/>
              <a:t/>
            </a:r>
            <a:br>
              <a:rPr lang="pt-BR" sz="1800" dirty="0" smtClean="0"/>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1523925"/>
            <a:ext cx="8229600" cy="4929411"/>
          </a:xfrm>
        </p:spPr>
        <p:txBody>
          <a:bodyPr>
            <a:normAutofit/>
          </a:bodyPr>
          <a:lstStyle/>
          <a:p>
            <a:pPr algn="just">
              <a:buNone/>
            </a:pPr>
            <a:r>
              <a:rPr lang="pt-BR" sz="1800" dirty="0" smtClean="0">
                <a:latin typeface="Arial" pitchFamily="34" charset="0"/>
                <a:cs typeface="Arial" pitchFamily="34" charset="0"/>
              </a:rPr>
              <a:t>	No primeiro mês, apenas uma (33,3%) </a:t>
            </a:r>
            <a:r>
              <a:rPr lang="pt-BR" sz="1800" dirty="0" err="1" smtClean="0">
                <a:latin typeface="Arial" pitchFamily="34" charset="0"/>
                <a:cs typeface="Arial" pitchFamily="34" charset="0"/>
              </a:rPr>
              <a:t>puérpera</a:t>
            </a:r>
            <a:r>
              <a:rPr lang="pt-BR" sz="1800" dirty="0" smtClean="0">
                <a:latin typeface="Arial" pitchFamily="34" charset="0"/>
                <a:cs typeface="Arial" pitchFamily="34" charset="0"/>
              </a:rPr>
              <a:t> teve avaliação para </a:t>
            </a:r>
            <a:r>
              <a:rPr lang="pt-BR" sz="1800" dirty="0" err="1" smtClean="0">
                <a:latin typeface="Arial" pitchFamily="34" charset="0"/>
                <a:cs typeface="Arial" pitchFamily="34" charset="0"/>
              </a:rPr>
              <a:t>intercorrências</a:t>
            </a:r>
            <a:r>
              <a:rPr lang="pt-BR" sz="1800" dirty="0" smtClean="0">
                <a:latin typeface="Arial" pitchFamily="34" charset="0"/>
                <a:cs typeface="Arial" pitchFamily="34" charset="0"/>
              </a:rPr>
              <a:t>. No segundo mês, três(60%) e ao final cinco(55,6%) puérperas. Este indicador foi cumprido, nossa meta era avaliar </a:t>
            </a:r>
            <a:r>
              <a:rPr lang="pt-BR" sz="1800" dirty="0" err="1" smtClean="0">
                <a:latin typeface="Arial" pitchFamily="34" charset="0"/>
                <a:cs typeface="Arial" pitchFamily="34" charset="0"/>
              </a:rPr>
              <a:t>intercorrências</a:t>
            </a:r>
            <a:r>
              <a:rPr lang="pt-BR" sz="1800" dirty="0" smtClean="0">
                <a:latin typeface="Arial" pitchFamily="34" charset="0"/>
                <a:cs typeface="Arial" pitchFamily="34" charset="0"/>
              </a:rPr>
              <a:t> em 100% das puérperas cadastradas no Programa.</a:t>
            </a:r>
          </a:p>
          <a:p>
            <a:endParaRPr lang="pt-BR" dirty="0"/>
          </a:p>
        </p:txBody>
      </p:sp>
      <p:graphicFrame>
        <p:nvGraphicFramePr>
          <p:cNvPr id="4" name="Gráfico 3"/>
          <p:cNvGraphicFramePr/>
          <p:nvPr/>
        </p:nvGraphicFramePr>
        <p:xfrm>
          <a:off x="899592" y="3068960"/>
          <a:ext cx="6452592"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778098"/>
          </a:xfrm>
        </p:spPr>
        <p:txBody>
          <a:bodyPr>
            <a:normAutofit fontScale="90000"/>
          </a:bodyPr>
          <a:lstStyle/>
          <a:p>
            <a:r>
              <a:rPr lang="pt-BR" sz="1800" dirty="0" smtClean="0">
                <a:latin typeface="Arial" pitchFamily="34" charset="0"/>
                <a:cs typeface="Arial" pitchFamily="34" charset="0"/>
              </a:rPr>
              <a:t>2.6. Meta: Prescrever a 100% das puérperas um dos métodos de anticoncepção</a:t>
            </a:r>
            <a:br>
              <a:rPr lang="pt-BR" sz="1800" dirty="0" smtClean="0">
                <a:latin typeface="Arial" pitchFamily="34" charset="0"/>
                <a:cs typeface="Arial" pitchFamily="34" charset="0"/>
              </a:rPr>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457200" y="692696"/>
            <a:ext cx="8229600" cy="5145435"/>
          </a:xfrm>
        </p:spPr>
        <p:txBody>
          <a:bodyPr>
            <a:normAutofit/>
          </a:bodyPr>
          <a:lstStyle/>
          <a:p>
            <a:pPr algn="just">
              <a:buClr>
                <a:srgbClr val="00B050"/>
              </a:buClr>
              <a:buFont typeface="Wingdings" pitchFamily="2" charset="2"/>
              <a:buChar char="q"/>
            </a:pPr>
            <a:r>
              <a:rPr lang="pt-BR" sz="1800" dirty="0" smtClean="0">
                <a:latin typeface="Arial" pitchFamily="34" charset="0"/>
                <a:cs typeface="Arial" pitchFamily="34" charset="0"/>
              </a:rPr>
              <a:t>     Durante o período de intervenção, todas (100%) das puérperas receberam prescrição de algum método de anticoncepção. Este indicador foi cumprido, nossa meta era prescrever a 100% das puérperas um dos métodos de anticoncepção. Os motivos que facilitaram o cumprimento deste indicador foram: avaliar a puérperas que tiveram prescrição de anticoncepcionais durante a consulta de puerpério, para orientações de anticoncepção e revisar com a equipe médica os anticoncepcionais disponíveis na rede pública, bem como suas indicações, </a:t>
            </a:r>
            <a:r>
              <a:rPr lang="pt-BR" sz="1800" dirty="0" err="1" smtClean="0">
                <a:latin typeface="Arial" pitchFamily="34" charset="0"/>
                <a:cs typeface="Arial" pitchFamily="34" charset="0"/>
              </a:rPr>
              <a:t>dispensação</a:t>
            </a:r>
            <a:r>
              <a:rPr lang="pt-BR" sz="1800" dirty="0" smtClean="0">
                <a:latin typeface="Arial" pitchFamily="34" charset="0"/>
                <a:cs typeface="Arial" pitchFamily="34" charset="0"/>
              </a:rPr>
              <a:t> mensal de anticoncepcionais na Unidade para aquelas que tiveram prescrição na consulta de puerpério.</a:t>
            </a:r>
          </a:p>
          <a:p>
            <a:endParaRPr lang="pt-BR" sz="1800" dirty="0" smtClean="0">
              <a:latin typeface="Arial" pitchFamily="34" charset="0"/>
              <a:cs typeface="Arial" pitchFamily="34" charset="0"/>
            </a:endParaRPr>
          </a:p>
          <a:p>
            <a:endParaRPr lang="pt-BR" sz="1800" dirty="0">
              <a:latin typeface="Arial" pitchFamily="34" charset="0"/>
              <a:cs typeface="Arial" pitchFamily="34" charset="0"/>
            </a:endParaRPr>
          </a:p>
        </p:txBody>
      </p:sp>
      <p:sp>
        <p:nvSpPr>
          <p:cNvPr id="4" name="Título 1"/>
          <p:cNvSpPr txBox="1">
            <a:spLocks/>
          </p:cNvSpPr>
          <p:nvPr/>
        </p:nvSpPr>
        <p:spPr>
          <a:xfrm>
            <a:off x="467544" y="3659014"/>
            <a:ext cx="8229600" cy="13541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Objetivo 3. Melhorar a adesão das mães ao puerpério </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3.1. Meta: Realizar busca ativa em 100% das puérperas que não realizaram a consulta de puerpério até 30 dias após o parto</a:t>
            </a:r>
            <a:br>
              <a:rPr kumimoji="0" lang="pt-BR"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pt-BR"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Espaço Reservado para Conteúdo 2"/>
          <p:cNvSpPr txBox="1">
            <a:spLocks/>
          </p:cNvSpPr>
          <p:nvPr/>
        </p:nvSpPr>
        <p:spPr>
          <a:xfrm>
            <a:off x="467544" y="4941168"/>
            <a:ext cx="8229600" cy="3921299"/>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rgbClr val="00B050"/>
              </a:buClr>
              <a:buSzTx/>
              <a:buFont typeface="Wingdings" pitchFamily="2" charset="2"/>
              <a:buChar char="q"/>
              <a:tabLst/>
              <a:defRPr/>
            </a:pPr>
            <a:endParaRPr kumimoji="0" lang="pt-BR"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
                <a:srgbClr val="00B050"/>
              </a:buClr>
              <a:buSzTx/>
              <a:buFont typeface="Wingdings" pitchFamily="2" charset="2"/>
              <a:buChar char="q"/>
              <a:tabLst/>
              <a:defRPr/>
            </a:pPr>
            <a:r>
              <a:rPr kumimoji="0" lang="pt-BR" b="0" i="0" u="none" strike="noStrike" kern="1200" cap="none" spc="0" normalizeH="0" baseline="0" noProof="0" dirty="0" smtClean="0">
                <a:ln>
                  <a:noFill/>
                </a:ln>
                <a:solidFill>
                  <a:schemeClr val="tx1"/>
                </a:solidFill>
                <a:effectLst/>
                <a:uLnTx/>
                <a:uFillTx/>
                <a:latin typeface="Arial" pitchFamily="34" charset="0"/>
                <a:cs typeface="Arial" pitchFamily="34" charset="0"/>
              </a:rPr>
              <a:t>Durante o período de intervenção não foi necessário realizar busca ativa de puérperas. As nove puérperas cadastradas realizaram consulta antes de 30 dias após o parto.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1824"/>
            <a:ext cx="8229600" cy="1143000"/>
          </a:xfrm>
        </p:spPr>
        <p:txBody>
          <a:bodyPr>
            <a:normAutofit fontScale="90000"/>
          </a:bodyPr>
          <a:lstStyle/>
          <a:p>
            <a:r>
              <a:rPr lang="pt-BR" sz="2400" dirty="0" smtClean="0">
                <a:latin typeface="Arial" pitchFamily="34" charset="0"/>
                <a:cs typeface="Arial" pitchFamily="34" charset="0"/>
              </a:rPr>
              <a:t>Objetivo 4. Melhorar o registro das informações</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4.1. Meta: Manter registro na ficha de acompanhamento do Programa 100% das puérperas</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2503437"/>
            <a:ext cx="8229600" cy="4525963"/>
          </a:xfrm>
        </p:spPr>
        <p:txBody>
          <a:bodyPr>
            <a:normAutofit/>
          </a:bodyPr>
          <a:lstStyle/>
          <a:p>
            <a:pPr algn="just">
              <a:buClr>
                <a:srgbClr val="00B050"/>
              </a:buClr>
              <a:buFont typeface="Wingdings" pitchFamily="2" charset="2"/>
              <a:buChar char="q"/>
            </a:pPr>
            <a:r>
              <a:rPr lang="pt-BR" sz="1800" dirty="0" smtClean="0">
                <a:latin typeface="Arial" pitchFamily="34" charset="0"/>
                <a:cs typeface="Arial" pitchFamily="34" charset="0"/>
              </a:rPr>
              <a:t>Durante o período de intervenção, todas (100%) puérperas tiveram registro adequado na ficha de acompanhamento do Programa. Os motivos que facilitaram o cumprimento deste indicador foram monitorar e avaliar todos os meses o registro de todas as puérperas, ocupar um espaço na ficha espelho do pré-natal para as informações do puerpério, definir a enfermeira responsável pelo monitoramento e avaliação do programa, ter local específico e de fácil acesso para armazenar as fichas de acompanhamento, definir que a cada quinze dias monitoramento e avaliação do programa, apresentar a ficha-espelho e treinar a equipe para seu preenchimento.</a:t>
            </a:r>
          </a:p>
          <a:p>
            <a:endParaRPr lang="pt-BR" sz="2000" dirty="0" smtClean="0"/>
          </a:p>
          <a:p>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3792"/>
            <a:ext cx="8229600" cy="1143000"/>
          </a:xfrm>
        </p:spPr>
        <p:txBody>
          <a:bodyPr>
            <a:normAutofit fontScale="90000"/>
          </a:bodyPr>
          <a:lstStyle/>
          <a:p>
            <a:r>
              <a:rPr lang="pt-BR" sz="2400" dirty="0" smtClean="0">
                <a:latin typeface="Arial" pitchFamily="34" charset="0"/>
                <a:cs typeface="Arial" pitchFamily="34" charset="0"/>
              </a:rPr>
              <a:t>Objetivo 5. Promover a saúde das puérperas </a:t>
            </a:r>
            <a:br>
              <a:rPr lang="pt-BR" sz="24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5.1. Meta: Orientar 100% das puérperas cadastradas no Programa sobre os cuidados do recém-nascido</a:t>
            </a:r>
            <a:r>
              <a:rPr lang="pt-BR" sz="1800" dirty="0" smtClean="0"/>
              <a:t/>
            </a:r>
            <a:br>
              <a:rPr lang="pt-BR" sz="1800" dirty="0" smtClean="0"/>
            </a:br>
            <a:endParaRPr lang="pt-BR" sz="2000" dirty="0"/>
          </a:p>
        </p:txBody>
      </p:sp>
      <p:sp>
        <p:nvSpPr>
          <p:cNvPr id="3" name="Espaço Reservado para Conteúdo 2"/>
          <p:cNvSpPr>
            <a:spLocks noGrp="1"/>
          </p:cNvSpPr>
          <p:nvPr>
            <p:ph idx="1"/>
          </p:nvPr>
        </p:nvSpPr>
        <p:spPr>
          <a:xfrm>
            <a:off x="457200" y="1667941"/>
            <a:ext cx="8229600" cy="4857403"/>
          </a:xfrm>
        </p:spPr>
        <p:txBody>
          <a:bodyPr>
            <a:normAutofit/>
          </a:bodyPr>
          <a:lstStyle/>
          <a:p>
            <a:pPr algn="just">
              <a:buNone/>
            </a:pPr>
            <a:r>
              <a:rPr lang="pt-BR" sz="1800" dirty="0" smtClean="0">
                <a:latin typeface="Arial" pitchFamily="34" charset="0"/>
                <a:cs typeface="Arial" pitchFamily="34" charset="0"/>
              </a:rPr>
              <a:t>	No primeiro mês, apenas uma (33,3%) </a:t>
            </a:r>
            <a:r>
              <a:rPr lang="pt-BR" sz="1800" dirty="0" err="1" smtClean="0">
                <a:latin typeface="Arial" pitchFamily="34" charset="0"/>
                <a:cs typeface="Arial" pitchFamily="34" charset="0"/>
              </a:rPr>
              <a:t>puérpera</a:t>
            </a:r>
            <a:r>
              <a:rPr lang="pt-BR" sz="1800" dirty="0" smtClean="0">
                <a:latin typeface="Arial" pitchFamily="34" charset="0"/>
                <a:cs typeface="Arial" pitchFamily="34" charset="0"/>
              </a:rPr>
              <a:t> recebeu orientação sobre os cuidados do recém-nascido. No segundo mês,três(60%) puérperas receberam orientação sobre os cuidados do recém-nascido, e ao final da avaliação sete(77,8%) puérperas.Este indicador foi não cumprido, nossa meta era orientar 100% das puérperas cadastradas no Programa sobre os cuidados do recém-nascido.</a:t>
            </a:r>
          </a:p>
          <a:p>
            <a:endParaRPr lang="pt-BR" dirty="0"/>
          </a:p>
        </p:txBody>
      </p:sp>
      <p:graphicFrame>
        <p:nvGraphicFramePr>
          <p:cNvPr id="4" name="Gráfico 3"/>
          <p:cNvGraphicFramePr/>
          <p:nvPr/>
        </p:nvGraphicFramePr>
        <p:xfrm>
          <a:off x="1619672" y="3717032"/>
          <a:ext cx="5832648" cy="280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latin typeface="Arial" pitchFamily="34" charset="0"/>
                <a:cs typeface="Arial" pitchFamily="34" charset="0"/>
              </a:rPr>
              <a:t>5.2. Meta: Orientar 100% das puérperas cadastradas no Programa sobre aleitamento materno exclusivo.</a:t>
            </a:r>
            <a:br>
              <a:rPr lang="pt-BR" sz="1800" dirty="0" smtClean="0">
                <a:latin typeface="Arial" pitchFamily="34" charset="0"/>
                <a:cs typeface="Arial" pitchFamily="34" charset="0"/>
              </a:rPr>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539552" y="1268761"/>
            <a:ext cx="8229600" cy="1440160"/>
          </a:xfrm>
        </p:spPr>
        <p:txBody>
          <a:bodyPr>
            <a:normAutofit fontScale="92500" lnSpcReduction="20000"/>
          </a:bodyPr>
          <a:lstStyle/>
          <a:p>
            <a:pPr algn="just">
              <a:buClr>
                <a:srgbClr val="00B050"/>
              </a:buClr>
              <a:buFont typeface="Wingdings" pitchFamily="2" charset="2"/>
              <a:buChar char="q"/>
            </a:pPr>
            <a:r>
              <a:rPr lang="pt-BR" sz="1900" dirty="0" smtClean="0">
                <a:latin typeface="Arial" pitchFamily="34" charset="0"/>
                <a:cs typeface="Arial" pitchFamily="34" charset="0"/>
              </a:rPr>
              <a:t>Durante o período de intervenção, todas (100%) puérperas receberam orientação sobre aleitamento materno exclusivo.Os motivos que facilitaram o cumprimento deste indicador foram: avaliar todos os meses o percentual de puérperas que foram orientadas sobre aleitamento materno exclusivo e o estabelecimento do papel de cada membro da equipe nas questões de promoção à saúde.</a:t>
            </a:r>
          </a:p>
          <a:p>
            <a:pPr>
              <a:buNone/>
            </a:pPr>
            <a:endParaRPr lang="pt-BR" sz="1600" dirty="0">
              <a:latin typeface="Arial" pitchFamily="34" charset="0"/>
              <a:cs typeface="Arial" pitchFamily="34" charset="0"/>
            </a:endParaRPr>
          </a:p>
        </p:txBody>
      </p:sp>
      <p:sp>
        <p:nvSpPr>
          <p:cNvPr id="4" name="Título 1"/>
          <p:cNvSpPr txBox="1">
            <a:spLocks/>
          </p:cNvSpPr>
          <p:nvPr/>
        </p:nvSpPr>
        <p:spPr>
          <a:xfrm>
            <a:off x="457200" y="2834059"/>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5.3. Meta: Orientar 100% das puérperas cadastradas no Programa sobre planejamento familiar</a:t>
            </a:r>
            <a:br>
              <a:rPr kumimoji="0" lang="pt-BR"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br>
            <a:endParaRPr kumimoji="0" lang="pt-BR"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Espaço Reservado para Conteúdo 2"/>
          <p:cNvSpPr txBox="1">
            <a:spLocks/>
          </p:cNvSpPr>
          <p:nvPr/>
        </p:nvSpPr>
        <p:spPr>
          <a:xfrm>
            <a:off x="518864" y="3861048"/>
            <a:ext cx="822960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rgbClr val="00B050"/>
              </a:buClr>
              <a:buSzTx/>
              <a:buFont typeface="Wingdings" pitchFamily="2" charset="2"/>
              <a:buChar char="q"/>
              <a:tabLst/>
              <a:defRPr/>
            </a:pPr>
            <a:r>
              <a:rPr kumimoji="0" lang="pt-BR" b="0" i="0" u="none" strike="noStrike" kern="1200" cap="none" spc="0" normalizeH="0" baseline="0" noProof="0" dirty="0" smtClean="0">
                <a:ln>
                  <a:noFill/>
                </a:ln>
                <a:solidFill>
                  <a:schemeClr val="tx1"/>
                </a:solidFill>
                <a:effectLst/>
                <a:uLnTx/>
                <a:uFillTx/>
                <a:latin typeface="Arial" pitchFamily="34" charset="0"/>
                <a:cs typeface="Arial" pitchFamily="34" charset="0"/>
              </a:rPr>
              <a:t>Durante o período de intervenção, todas (100%) puérperas receberam orientação sobre planejamento familiar. </a:t>
            </a:r>
          </a:p>
          <a:p>
            <a:pPr marL="342900" marR="0" lvl="0" indent="-342900" algn="just" defTabSz="914400" rtl="0" eaLnBrk="1" fontAlgn="auto" latinLnBrk="0" hangingPunct="1">
              <a:lnSpc>
                <a:spcPct val="100000"/>
              </a:lnSpc>
              <a:spcBef>
                <a:spcPct val="20000"/>
              </a:spcBef>
              <a:spcAft>
                <a:spcPts val="0"/>
              </a:spcAft>
              <a:buClr>
                <a:srgbClr val="00B050"/>
              </a:buClr>
              <a:buSzTx/>
              <a:buFont typeface="Wingdings" pitchFamily="2" charset="2"/>
              <a:buChar char="q"/>
              <a:tabLst/>
              <a:defRPr/>
            </a:pPr>
            <a:r>
              <a:rPr kumimoji="0" lang="pt-BR" b="0" i="0" u="none" strike="noStrike" kern="1200" cap="none" spc="0" normalizeH="0" baseline="0" noProof="0" dirty="0" smtClean="0">
                <a:ln>
                  <a:noFill/>
                </a:ln>
                <a:solidFill>
                  <a:schemeClr val="tx1"/>
                </a:solidFill>
                <a:effectLst/>
                <a:uLnTx/>
                <a:uFillTx/>
                <a:latin typeface="Arial" pitchFamily="34" charset="0"/>
                <a:cs typeface="Arial" pitchFamily="34" charset="0"/>
              </a:rPr>
              <a:t>Os motivos que facilitaram o cumprimento deste indicador foram: avaliação de todos os meses do percentual de puérperas que foram orientadas sobre planejamento familiar, revisar com a equipe as formas de anticoncepção disponibilizadas pela rede, treinar a equipe para orientação sobre planejamento familiar às puérperas.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sz="2700" dirty="0" smtClean="0">
                <a:latin typeface="Arial" pitchFamily="34" charset="0"/>
                <a:cs typeface="Arial" pitchFamily="34" charset="0"/>
              </a:rPr>
              <a:t>   </a:t>
            </a:r>
            <a:br>
              <a:rPr lang="pt-BR" sz="2700" dirty="0" smtClean="0">
                <a:latin typeface="Arial" pitchFamily="34" charset="0"/>
                <a:cs typeface="Arial" pitchFamily="34" charset="0"/>
              </a:rPr>
            </a:br>
            <a:r>
              <a:rPr lang="pt-BR" sz="2700" dirty="0" smtClean="0">
                <a:latin typeface="Arial" pitchFamily="34" charset="0"/>
                <a:cs typeface="Arial" pitchFamily="34" charset="0"/>
              </a:rPr>
              <a:t/>
            </a:r>
            <a:br>
              <a:rPr lang="pt-BR" sz="27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 </a:t>
            </a:r>
            <a:r>
              <a:rPr lang="pt-BR" sz="2400" b="1" dirty="0" smtClean="0">
                <a:latin typeface="Arial" pitchFamily="34" charset="0"/>
                <a:cs typeface="Arial" pitchFamily="34" charset="0"/>
              </a:rPr>
              <a:t>Importância  da  intervenção  para  a  equipe </a:t>
            </a:r>
            <a:r>
              <a:rPr lang="pt-BR" b="1" dirty="0" smtClean="0"/>
              <a:t/>
            </a:r>
            <a:br>
              <a:rPr lang="pt-BR" b="1" dirty="0" smtClean="0"/>
            </a:b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a:bodyPr>
          <a:lstStyle/>
          <a:p>
            <a:pPr algn="just">
              <a:buClr>
                <a:srgbClr val="00B050"/>
              </a:buClr>
              <a:buFont typeface="Wingdings" pitchFamily="2" charset="2"/>
              <a:buChar char="q"/>
            </a:pPr>
            <a:r>
              <a:rPr lang="pt-BR" sz="2200" dirty="0" smtClean="0">
                <a:latin typeface="Arial" pitchFamily="34" charset="0"/>
                <a:cs typeface="Arial" pitchFamily="34" charset="0"/>
              </a:rPr>
              <a:t>&gt; Cobertura e qualidade na atenção ao pré-natal e puerpério</a:t>
            </a:r>
          </a:p>
          <a:p>
            <a:pPr algn="just">
              <a:buClr>
                <a:srgbClr val="00B050"/>
              </a:buClr>
              <a:buFont typeface="Wingdings" pitchFamily="2" charset="2"/>
              <a:buChar char="q"/>
            </a:pPr>
            <a:r>
              <a:rPr lang="pt-BR" sz="2200" dirty="0" smtClean="0">
                <a:latin typeface="Arial" pitchFamily="34" charset="0"/>
                <a:cs typeface="Arial" pitchFamily="34" charset="0"/>
              </a:rPr>
              <a:t>Melhores registros</a:t>
            </a:r>
          </a:p>
          <a:p>
            <a:pPr algn="just">
              <a:buClr>
                <a:srgbClr val="00B050"/>
              </a:buClr>
              <a:buFont typeface="Wingdings" pitchFamily="2" charset="2"/>
              <a:buChar char="q"/>
            </a:pPr>
            <a:r>
              <a:rPr lang="pt-BR" sz="2200" dirty="0" smtClean="0">
                <a:latin typeface="Arial" pitchFamily="34" charset="0"/>
                <a:cs typeface="Arial" pitchFamily="34" charset="0"/>
              </a:rPr>
              <a:t>A intervenção estabeleceu bases para o relacionamento dos diversos sujeitos envolvidas na atenção –profissionais de saúde, usuários(as) e gestores</a:t>
            </a:r>
          </a:p>
          <a:p>
            <a:pPr algn="just">
              <a:buClr>
                <a:srgbClr val="00B050"/>
              </a:buClr>
              <a:buFont typeface="Wingdings" pitchFamily="2" charset="2"/>
              <a:buChar char="q"/>
            </a:pPr>
            <a:r>
              <a:rPr lang="pt-BR" sz="2200" dirty="0" smtClean="0">
                <a:latin typeface="Arial" pitchFamily="34" charset="0"/>
                <a:cs typeface="Arial" pitchFamily="34" charset="0"/>
              </a:rPr>
              <a:t>Capacitação da equipe e reconhecimento do papel de cada um</a:t>
            </a:r>
          </a:p>
          <a:p>
            <a:pPr algn="just">
              <a:buClr>
                <a:srgbClr val="00B050"/>
              </a:buClr>
              <a:buFont typeface="Wingdings" pitchFamily="2" charset="2"/>
              <a:buChar char="q"/>
            </a:pPr>
            <a:r>
              <a:rPr lang="pt-BR" sz="2200" dirty="0" smtClean="0">
                <a:latin typeface="Arial" pitchFamily="34" charset="0"/>
                <a:cs typeface="Arial" pitchFamily="34" charset="0"/>
              </a:rPr>
              <a:t>A conscientização, a sistematização de condutas e de informações e o conhecimento do protocolo de atenção a pré-natal e puerpério</a:t>
            </a:r>
          </a:p>
          <a:p>
            <a:endParaRPr lang="pt-BR" sz="2200" dirty="0" smtClean="0">
              <a:latin typeface="Arial" pitchFamily="34" charset="0"/>
              <a:cs typeface="Arial" pitchFamily="34" charset="0"/>
            </a:endParaRPr>
          </a:p>
          <a:p>
            <a:endParaRPr lang="pt-BR" sz="2200" dirty="0" smtClean="0">
              <a:latin typeface="Arial" pitchFamily="34" charset="0"/>
              <a:cs typeface="Arial" pitchFamily="34" charset="0"/>
            </a:endParaRPr>
          </a:p>
          <a:p>
            <a:endParaRPr lang="pt-BR" sz="2200" dirty="0" smtClean="0">
              <a:latin typeface="Arial" pitchFamily="34" charset="0"/>
              <a:cs typeface="Arial" pitchFamily="34" charset="0"/>
            </a:endParaRPr>
          </a:p>
          <a:p>
            <a:pPr>
              <a:buNone/>
            </a:pPr>
            <a:r>
              <a:rPr lang="pt-BR" sz="2200" dirty="0" smtClean="0">
                <a:latin typeface="Arial" pitchFamily="34" charset="0"/>
                <a:cs typeface="Arial" pitchFamily="34" charset="0"/>
              </a:rPr>
              <a:t>     </a:t>
            </a:r>
          </a:p>
          <a:p>
            <a:endParaRPr lang="pt-BR" sz="20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smtClean="0">
                <a:latin typeface="Arial" pitchFamily="34" charset="0"/>
                <a:cs typeface="Arial" pitchFamily="34" charset="0"/>
              </a:rPr>
              <a:t> </a:t>
            </a:r>
            <a:r>
              <a:rPr lang="pt-BR" sz="2200" b="1" dirty="0" smtClean="0">
                <a:latin typeface="Arial" pitchFamily="34" charset="0"/>
                <a:cs typeface="Arial" pitchFamily="34" charset="0"/>
              </a:rPr>
              <a:t>Importância  da  intervenção  para  o  serviço</a:t>
            </a:r>
            <a:r>
              <a:rPr lang="pt-BR" sz="2000" dirty="0" smtClean="0"/>
              <a:t/>
            </a:r>
            <a:br>
              <a:rPr lang="pt-BR" sz="2000" dirty="0" smtClean="0"/>
            </a:b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sz="2200" dirty="0" smtClean="0">
                <a:latin typeface="Arial" pitchFamily="34" charset="0"/>
                <a:cs typeface="Arial" pitchFamily="34" charset="0"/>
              </a:rPr>
              <a:t>         Impacto em outras atividades no serviço, como na saúde da criança com a realização do teste do pezinho e da puericultura, na saúde da mulher com prevenção e controle de câncer do colo de útero e de mama, no rastreamento, diagnóstico, tratamento e monitoramento da hipertensão e diabetes. </a:t>
            </a:r>
          </a:p>
          <a:p>
            <a:endParaRPr lang="pt-BR" sz="20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latin typeface="Arial" pitchFamily="34" charset="0"/>
                <a:cs typeface="Arial" pitchFamily="34" charset="0"/>
              </a:rPr>
              <a:t>Importância  da  intervenção  para  a comunidade</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r>
              <a:rPr lang="pt-BR" sz="1800" dirty="0" smtClean="0">
                <a:latin typeface="Arial" pitchFamily="34" charset="0"/>
                <a:cs typeface="Arial" pitchFamily="34" charset="0"/>
              </a:rPr>
              <a:t>O impacto da intervenção ainda é pouco percebido pela comunidade. A falta de conselhos locais dificultou o trabalho de educação em saúde. O conhecimento da importância do Aleitamento Materno Exclusivo para o bom desenvolvimento da criança, cuidados do recém-nascido para evitar acidentes e uso adequado de pílula anticoncepcional para o planejamento familiar a comunidade. </a:t>
            </a:r>
          </a:p>
          <a:p>
            <a:pPr algn="just"/>
            <a:r>
              <a:rPr lang="pt-BR" sz="1800" dirty="0" smtClean="0">
                <a:latin typeface="Arial" pitchFamily="34" charset="0"/>
                <a:cs typeface="Arial" pitchFamily="34" charset="0"/>
              </a:rPr>
              <a:t>A intervenção propiciou à autoconfiança das gestantes para que possa chegar ao momento do parto,com maior clareza sobre o que está sentindo, o parto e os limites para enfrentar todo o processo.</a:t>
            </a:r>
          </a:p>
          <a:p>
            <a:pPr algn="just"/>
            <a:r>
              <a:rPr lang="pt-BR" sz="1800" dirty="0" smtClean="0">
                <a:latin typeface="Arial" pitchFamily="34" charset="0"/>
                <a:cs typeface="Arial" pitchFamily="34" charset="0"/>
              </a:rPr>
              <a:t>A comunidade também conheceu a importância do atendimento do puerpério, a avaliação do estado psíquico, a prescrição de algum método de anticoncepção.</a:t>
            </a:r>
          </a:p>
          <a:p>
            <a:pPr algn="just"/>
            <a:r>
              <a:rPr lang="pt-BR" sz="1800" dirty="0" smtClean="0">
                <a:latin typeface="Arial" pitchFamily="34" charset="0"/>
                <a:cs typeface="Arial" pitchFamily="34" charset="0"/>
              </a:rPr>
              <a:t> Essa possibilidade de intercâmbio de experiências e conhecimentos foi a melhor forma de promover a compreensão do processo de gestação e puerpério.</a:t>
            </a:r>
          </a:p>
          <a:p>
            <a:endParaRPr lang="pt-BR" sz="2200" dirty="0" smtClean="0">
              <a:latin typeface="Arial" pitchFamily="34" charset="0"/>
              <a:cs typeface="Arial" pitchFamily="34" charset="0"/>
            </a:endParaRPr>
          </a:p>
          <a:p>
            <a:endParaRPr lang="pt-B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
            </a:r>
            <a:br>
              <a:rPr lang="pt-BR" dirty="0"/>
            </a:br>
            <a:r>
              <a:rPr lang="pt-BR" dirty="0" smtClean="0"/>
              <a:t/>
            </a:r>
            <a:br>
              <a:rPr lang="pt-BR" dirty="0" smtClean="0"/>
            </a:br>
            <a:r>
              <a:rPr lang="pt-BR" sz="2400" b="1" dirty="0" smtClean="0">
                <a:latin typeface="Arial" pitchFamily="34" charset="0"/>
                <a:cs typeface="Arial" pitchFamily="34" charset="0"/>
              </a:rPr>
              <a:t> </a:t>
            </a:r>
            <a:r>
              <a:rPr lang="pt-BR" sz="2400" dirty="0" smtClean="0">
                <a:latin typeface="Arial" pitchFamily="34" charset="0"/>
                <a:cs typeface="Arial" pitchFamily="34" charset="0"/>
              </a:rPr>
              <a:t> </a:t>
            </a:r>
            <a:r>
              <a:rPr lang="pt-BR" sz="2400" b="1" dirty="0" smtClean="0">
                <a:latin typeface="Arial" pitchFamily="34" charset="0"/>
                <a:cs typeface="Arial" pitchFamily="34" charset="0"/>
              </a:rPr>
              <a:t>Situação  da  ação  programática  da Unidade  </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antes  da  intervenção </a:t>
            </a:r>
            <a:r>
              <a:rPr lang="pt-BR" sz="1300" dirty="0">
                <a:latin typeface="Arial" pitchFamily="34" charset="0"/>
                <a:cs typeface="Arial" pitchFamily="34" charset="0"/>
              </a:rPr>
              <a:t/>
            </a:r>
            <a:br>
              <a:rPr lang="pt-BR" sz="1300" dirty="0">
                <a:latin typeface="Arial" pitchFamily="34" charset="0"/>
                <a:cs typeface="Arial" pitchFamily="34" charset="0"/>
              </a:rPr>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algn="just">
              <a:buClr>
                <a:srgbClr val="00B050"/>
              </a:buClr>
              <a:buFont typeface="Wingdings" pitchFamily="2" charset="2"/>
              <a:buChar char="q"/>
            </a:pPr>
            <a:r>
              <a:rPr lang="pt-BR" sz="2200" dirty="0" smtClean="0">
                <a:latin typeface="Arial" pitchFamily="34" charset="0"/>
                <a:cs typeface="Arial" pitchFamily="34" charset="0"/>
              </a:rPr>
              <a:t> A  atenção ao pré-natal, é feita pela a enfermeira,em dois dias da semana. </a:t>
            </a:r>
          </a:p>
          <a:p>
            <a:pPr algn="just">
              <a:buClr>
                <a:srgbClr val="00B050"/>
              </a:buClr>
              <a:buNone/>
            </a:pPr>
            <a:endParaRPr lang="pt-BR" sz="2200" dirty="0" smtClean="0">
              <a:latin typeface="Arial" pitchFamily="34" charset="0"/>
              <a:cs typeface="Arial" pitchFamily="34" charset="0"/>
            </a:endParaRPr>
          </a:p>
          <a:p>
            <a:pPr algn="just">
              <a:buClr>
                <a:srgbClr val="00B050"/>
              </a:buClr>
              <a:buFont typeface="Wingdings" pitchFamily="2" charset="2"/>
              <a:buChar char="q"/>
            </a:pPr>
            <a:r>
              <a:rPr lang="pt-BR" sz="2200" dirty="0" smtClean="0">
                <a:latin typeface="Arial" pitchFamily="34" charset="0"/>
                <a:cs typeface="Arial" pitchFamily="34" charset="0"/>
              </a:rPr>
              <a:t>Não aplicava-se o manual de atendimento da atenção pré-natal.</a:t>
            </a:r>
          </a:p>
          <a:p>
            <a:pPr algn="just">
              <a:buClr>
                <a:srgbClr val="00B050"/>
              </a:buClr>
              <a:buNone/>
            </a:pPr>
            <a:endParaRPr lang="pt-BR" sz="2200" dirty="0" smtClean="0">
              <a:latin typeface="Arial" pitchFamily="34" charset="0"/>
              <a:cs typeface="Arial" pitchFamily="34" charset="0"/>
            </a:endParaRPr>
          </a:p>
          <a:p>
            <a:pPr algn="just">
              <a:buClr>
                <a:srgbClr val="00B050"/>
              </a:buClr>
              <a:buFont typeface="Wingdings" pitchFamily="2" charset="2"/>
              <a:buChar char="q"/>
            </a:pPr>
            <a:r>
              <a:rPr lang="pt-BR" sz="2200" dirty="0" smtClean="0">
                <a:latin typeface="Arial" pitchFamily="34" charset="0"/>
                <a:cs typeface="Arial" pitchFamily="34" charset="0"/>
              </a:rPr>
              <a:t>Não há grupos de educação em saúde. </a:t>
            </a:r>
          </a:p>
          <a:p>
            <a:pPr>
              <a:buNone/>
            </a:pPr>
            <a:r>
              <a:rPr lang="pt-BR" sz="4400" dirty="0" smtClean="0"/>
              <a:t> </a:t>
            </a:r>
          </a:p>
          <a:p>
            <a:pPr>
              <a:buNone/>
            </a:pPr>
            <a:endParaRPr lang="pt-BR" sz="4800" dirty="0">
              <a:latin typeface="Arial" pitchFamily="34" charset="0"/>
              <a:cs typeface="Arial" pitchFamily="34" charset="0"/>
            </a:endParaRPr>
          </a:p>
          <a:p>
            <a:pPr>
              <a:buNone/>
            </a:pPr>
            <a:endParaRPr lang="pt-BR" sz="1200" dirty="0">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latin typeface="Arial" pitchFamily="34" charset="0"/>
                <a:cs typeface="Arial" pitchFamily="34" charset="0"/>
              </a:rPr>
              <a:t>Nível de incorporação da intervenção à rotina do serviço</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Clr>
                <a:srgbClr val="00B050"/>
              </a:buClr>
              <a:buFont typeface="Wingdings" pitchFamily="2" charset="2"/>
              <a:buChar char="q"/>
            </a:pPr>
            <a:r>
              <a:rPr lang="pt-BR" sz="2200" dirty="0" smtClean="0">
                <a:latin typeface="Arial" pitchFamily="34" charset="0"/>
                <a:cs typeface="Arial" pitchFamily="34" charset="0"/>
              </a:rPr>
              <a:t>A intervenção será incorporada à rotina do serviço. Para isto, vamos ampliar o trabalho de capacitação da equipe, conscientização da comunidade e apoio dos gestores de saúde em relação à necessidade de cadastrar e iniciar a atenção do pré-natal no primeiro trimestre a 100% das gestantes e, puérperas antes do 42 dias após o parto.</a:t>
            </a:r>
          </a:p>
          <a:p>
            <a:endParaRPr lang="pt-B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b="1" dirty="0" smtClean="0">
                <a:latin typeface="Arial" pitchFamily="34" charset="0"/>
                <a:cs typeface="Arial" pitchFamily="34" charset="0"/>
              </a:rPr>
              <a:t>Reflexão  crítica  pessoal  sobre o aprendizagem  o  desenvolvimento  do  curso  em  relação  às  </a:t>
            </a:r>
            <a:br>
              <a:rPr lang="pt-BR" sz="2000" b="1" dirty="0" smtClean="0">
                <a:latin typeface="Arial" pitchFamily="34" charset="0"/>
                <a:cs typeface="Arial" pitchFamily="34" charset="0"/>
              </a:rPr>
            </a:br>
            <a:r>
              <a:rPr lang="pt-BR" sz="2000" b="1" dirty="0" smtClean="0">
                <a:latin typeface="Arial" pitchFamily="34" charset="0"/>
                <a:cs typeface="Arial" pitchFamily="34" charset="0"/>
              </a:rPr>
              <a:t>expectativas iniciais </a:t>
            </a:r>
            <a:br>
              <a:rPr lang="pt-BR" sz="2000" b="1" dirty="0" smtClean="0">
                <a:latin typeface="Arial" pitchFamily="34" charset="0"/>
                <a:cs typeface="Arial" pitchFamily="34" charset="0"/>
              </a:rPr>
            </a:b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980728"/>
            <a:ext cx="8229600" cy="5145435"/>
          </a:xfrm>
        </p:spPr>
        <p:txBody>
          <a:bodyPr>
            <a:noAutofit/>
          </a:bodyPr>
          <a:lstStyle/>
          <a:p>
            <a:pPr algn="just">
              <a:buClr>
                <a:srgbClr val="00B050"/>
              </a:buClr>
              <a:buFont typeface="Wingdings" pitchFamily="2" charset="2"/>
              <a:buChar char="q"/>
            </a:pPr>
            <a:r>
              <a:rPr lang="pt-BR" sz="1800" dirty="0" smtClean="0">
                <a:latin typeface="Arial" pitchFamily="34" charset="0"/>
                <a:cs typeface="Arial" pitchFamily="34" charset="0"/>
              </a:rPr>
              <a:t>As expectativas com o curso eram muito baixas por ser  à distância. À medida que avançava nas orientações e tarefas, fui acreditando na importância de aprendizagem da equipe para alcançar objetivos e metas de todos os programas de saúde do SUS, além de atenção ao pré-natal e puerpério. Isso representou um benefício grande e em mim uma motivação excepcional para o desenvolvimento do trabalho.</a:t>
            </a:r>
          </a:p>
          <a:p>
            <a:pPr algn="just">
              <a:buClr>
                <a:srgbClr val="00B050"/>
              </a:buClr>
              <a:buFont typeface="Wingdings" pitchFamily="2" charset="2"/>
              <a:buChar char="q"/>
            </a:pPr>
            <a:r>
              <a:rPr lang="pt-BR" sz="1800" dirty="0" smtClean="0">
                <a:latin typeface="Arial" pitchFamily="34" charset="0"/>
                <a:cs typeface="Arial" pitchFamily="34" charset="0"/>
              </a:rPr>
              <a:t>Notamos que a falta de algumas informações em nossos registros, ficha de acompanhamento/espelho de pré-natal, acabaram prejudicando a qualidade do atendimento pré-natal e puerpério. Indicadores importantes como ingresso no Programa de Pré-Natal, exame ginecológico por trimestre, exame de mama, vacina, apresentaram deficiências, pelas que temos que trabalhar para superar estas dificuldades. </a:t>
            </a:r>
          </a:p>
          <a:p>
            <a:pPr algn="just">
              <a:buClr>
                <a:srgbClr val="00B050"/>
              </a:buClr>
              <a:buFont typeface="Wingdings" pitchFamily="2" charset="2"/>
              <a:buChar char="q"/>
            </a:pPr>
            <a:r>
              <a:rPr lang="pt-BR" sz="1800" dirty="0" smtClean="0">
                <a:latin typeface="Arial" pitchFamily="34" charset="0"/>
                <a:cs typeface="Arial" pitchFamily="34" charset="0"/>
              </a:rPr>
              <a:t>O curso para mim foi uma experiência que valeu a pena e proporcionou ferramentas para desenvolver o trabalho de forma integral, para envolver a todos os profissionais no programa, para conhecer o SUS do Brasil e seus programas, considerando que se cumpra com o estabelecido pelo Ministério de Saúde.</a:t>
            </a:r>
          </a:p>
          <a:p>
            <a:pPr algn="just">
              <a:buClr>
                <a:srgbClr val="00B050"/>
              </a:buClr>
              <a:buFont typeface="Wingdings" pitchFamily="2" charset="2"/>
              <a:buChar char="q"/>
            </a:pPr>
            <a:r>
              <a:rPr lang="pt-BR" sz="1800" dirty="0" smtClean="0">
                <a:latin typeface="Arial" pitchFamily="34" charset="0"/>
                <a:cs typeface="Arial" pitchFamily="34" charset="0"/>
              </a:rPr>
              <a:t>O curso significou também melhorar as relações interpessoais da equipe, para demonstrar que juntos alcançaremos resultados de excelência, além de que as gestantes e puérperas terão melhor qualidade de vida.</a:t>
            </a:r>
            <a:endParaRPr lang="pt-BR" sz="2400" dirty="0" smtClean="0">
              <a:latin typeface="Arial" pitchFamily="34" charset="0"/>
              <a:cs typeface="Arial" pitchFamily="34" charset="0"/>
            </a:endParaRPr>
          </a:p>
          <a:p>
            <a:endParaRPr lang="pt-BR" sz="2400" dirty="0" smtClean="0"/>
          </a:p>
          <a:p>
            <a:endParaRPr lang="pt-B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ude.pr.gov.br/arquivos/Image/ilustracaomaeparanaens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ítulo 1"/>
          <p:cNvSpPr>
            <a:spLocks noGrp="1"/>
          </p:cNvSpPr>
          <p:nvPr>
            <p:ph type="title"/>
          </p:nvPr>
        </p:nvSpPr>
        <p:spPr>
          <a:xfrm>
            <a:off x="0" y="5445224"/>
            <a:ext cx="9144000" cy="1143000"/>
          </a:xfrm>
          <a:solidFill>
            <a:schemeClr val="bg1">
              <a:lumMod val="95000"/>
              <a:alpha val="52000"/>
            </a:schemeClr>
          </a:solidFill>
        </p:spPr>
        <p:txBody>
          <a:bodyPr/>
          <a:lstStyle/>
          <a:p>
            <a:r>
              <a:rPr lang="pt-BR" b="1" dirty="0" smtClean="0"/>
              <a:t>OBRIGADA!</a:t>
            </a:r>
            <a:endParaRPr lang="pt-B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latin typeface="Arial" pitchFamily="34" charset="0"/>
                <a:cs typeface="Arial" pitchFamily="34" charset="0"/>
              </a:rPr>
              <a:t>Objetivo geral</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ctr"/>
            <a:r>
              <a:rPr lang="pt-BR" sz="2400" b="1" dirty="0" smtClean="0">
                <a:solidFill>
                  <a:srgbClr val="00B050"/>
                </a:solidFill>
              </a:rPr>
              <a:t>Melhoria da Atenção ao Pré-natal e Puerpério da Unidade Básica de Saúde Ricardo Monteiro Rola, Acrelândia/AC</a:t>
            </a:r>
            <a:endParaRPr lang="pt-BR" sz="2400" dirty="0" smtClean="0">
              <a:solidFill>
                <a:srgbClr val="00B050"/>
              </a:solidFill>
            </a:endParaRPr>
          </a:p>
          <a:p>
            <a:endParaRPr lang="pt-B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smtClean="0">
                <a:latin typeface="Arial" pitchFamily="34" charset="0"/>
                <a:cs typeface="Arial" pitchFamily="34" charset="0"/>
              </a:rPr>
              <a:t> </a:t>
            </a:r>
            <a:r>
              <a:rPr lang="pt-BR" sz="2200" b="1" dirty="0" smtClean="0">
                <a:latin typeface="Arial" pitchFamily="34" charset="0"/>
                <a:cs typeface="Arial" pitchFamily="34" charset="0"/>
              </a:rPr>
              <a:t>Metodologia</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r>
              <a:rPr lang="pt-BR" sz="2200" dirty="0" smtClean="0">
                <a:latin typeface="Arial" pitchFamily="34" charset="0"/>
                <a:cs typeface="Arial" pitchFamily="34" charset="0"/>
              </a:rPr>
              <a:t>Este projeto foi estruturado para ser desenvolvido no período de 16 semanas na Unidade Básica de Saúde Ricardo Monteiro Rola, no município de Acrelândia/AC. </a:t>
            </a:r>
            <a:endParaRPr lang="pt-BR" sz="2200" smtClean="0">
              <a:latin typeface="Arial" pitchFamily="34" charset="0"/>
              <a:cs typeface="Arial" pitchFamily="34" charset="0"/>
            </a:endParaRPr>
          </a:p>
          <a:p>
            <a:pPr algn="just">
              <a:buNone/>
            </a:pPr>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O prazo foi encurtado para 12 semanas de intervenção.</a:t>
            </a:r>
          </a:p>
          <a:p>
            <a:endParaRPr lang="pt-BR" sz="2000" dirty="0" smtClean="0">
              <a:latin typeface="Arial" pitchFamily="34" charset="0"/>
              <a:cs typeface="Arial" pitchFamily="34" charset="0"/>
            </a:endParaRPr>
          </a:p>
          <a:p>
            <a:pPr>
              <a:buNone/>
            </a:pP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a:bodyPr>
          <a:lstStyle/>
          <a:p>
            <a:r>
              <a:rPr lang="pt-BR" sz="2200" b="1" dirty="0" smtClean="0">
                <a:latin typeface="Arial" pitchFamily="34" charset="0"/>
                <a:cs typeface="Arial" pitchFamily="34" charset="0"/>
              </a:rPr>
              <a:t>Ações  realizadas</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a:xfrm>
            <a:off x="457200" y="1268760"/>
            <a:ext cx="8229600" cy="4857403"/>
          </a:xfrm>
        </p:spPr>
        <p:txBody>
          <a:bodyPr>
            <a:normAutofit fontScale="92500"/>
          </a:bodyPr>
          <a:lstStyle/>
          <a:p>
            <a:pPr algn="just">
              <a:buClr>
                <a:srgbClr val="00B050"/>
              </a:buClr>
              <a:buFont typeface="Wingdings" pitchFamily="2" charset="2"/>
              <a:buChar char="q"/>
            </a:pPr>
            <a:r>
              <a:rPr lang="pt-BR" sz="2200" dirty="0" smtClean="0">
                <a:latin typeface="Arial" pitchFamily="34" charset="0"/>
                <a:cs typeface="Arial" pitchFamily="34" charset="0"/>
              </a:rPr>
              <a:t> A capacitação dos profissionais foi sobre protocolo, registros, acolhimento, etc. Nesta capacitação enfrentamos muitas dificuldades ao início, pois não conseguimos abordar todos os integrantes da equipe e por isso foi preciso quatro semanas para capacitar a equipe completamente.</a:t>
            </a:r>
          </a:p>
          <a:p>
            <a:pPr algn="just">
              <a:buClr>
                <a:srgbClr val="00B050"/>
              </a:buClr>
              <a:buFont typeface="Wingdings" pitchFamily="2" charset="2"/>
              <a:buChar char="q"/>
            </a:pPr>
            <a:r>
              <a:rPr lang="pt-BR" sz="2200" dirty="0" smtClean="0">
                <a:latin typeface="Arial" pitchFamily="34" charset="0"/>
                <a:cs typeface="Arial" pitchFamily="34" charset="0"/>
              </a:rPr>
              <a:t>O cadastramento das gestantes também foi realizado no SISPRENATAL teve dificuldades porque a enfermeira teve que atualizar o SISPRENATAL na Secretaria de Saúde ou na sua casa, mas as informações estão atualizadas no sistema.</a:t>
            </a:r>
          </a:p>
          <a:p>
            <a:pPr algn="just">
              <a:buClr>
                <a:srgbClr val="00B050"/>
              </a:buClr>
              <a:buFont typeface="Wingdings" pitchFamily="2" charset="2"/>
              <a:buChar char="q"/>
            </a:pPr>
            <a:r>
              <a:rPr lang="pt-BR" sz="2200" dirty="0" smtClean="0">
                <a:latin typeface="Arial" pitchFamily="34" charset="0"/>
                <a:cs typeface="Arial" pitchFamily="34" charset="0"/>
              </a:rPr>
              <a:t>O acolhimento, em função da substituição da técnica de enfermagem por duas vezes, não apresentou a qualidade esperada pela equipe. A equipe acolheu as gestantes e puérperas, seus companheiros e família durante todos os turnos de trabalho, o que facilitou a criação de um vínculo, transmitindo confiança e tranquilidade para as gestantes e puérperas.</a:t>
            </a:r>
          </a:p>
          <a:p>
            <a:pPr algn="just">
              <a:buNone/>
            </a:pPr>
            <a:endParaRPr lang="pt-BR" sz="2200" dirty="0" smtClean="0">
              <a:latin typeface="Arial" pitchFamily="34" charset="0"/>
              <a:cs typeface="Arial" pitchFamily="34" charset="0"/>
            </a:endParaRPr>
          </a:p>
          <a:p>
            <a:pPr>
              <a:buNone/>
            </a:pP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latin typeface="Arial" pitchFamily="34" charset="0"/>
                <a:cs typeface="Arial" pitchFamily="34" charset="0"/>
              </a:rPr>
              <a:t>Ações  realizadas</a:t>
            </a:r>
            <a:endParaRPr lang="pt-BR" sz="2200" b="1" dirty="0"/>
          </a:p>
        </p:txBody>
      </p:sp>
      <p:sp>
        <p:nvSpPr>
          <p:cNvPr id="3" name="Espaço Reservado para Conteúdo 2"/>
          <p:cNvSpPr>
            <a:spLocks noGrp="1"/>
          </p:cNvSpPr>
          <p:nvPr>
            <p:ph idx="1"/>
          </p:nvPr>
        </p:nvSpPr>
        <p:spPr/>
        <p:txBody>
          <a:bodyPr>
            <a:normAutofit/>
          </a:bodyPr>
          <a:lstStyle/>
          <a:p>
            <a:pPr algn="just">
              <a:buClr>
                <a:srgbClr val="00B050"/>
              </a:buClr>
              <a:buFont typeface="Wingdings" pitchFamily="2" charset="2"/>
              <a:buChar char="q"/>
            </a:pPr>
            <a:r>
              <a:rPr lang="pt-BR" sz="2200" dirty="0" smtClean="0">
                <a:latin typeface="Arial" pitchFamily="34" charset="0"/>
                <a:cs typeface="Arial" pitchFamily="34" charset="0"/>
              </a:rPr>
              <a:t>Durante os atendimentos clínicos foram atendidas infecções intercorrentes e encaminhamos a gestantes de alto risco. Síndrome de corrimento vaginal e/ou cervical, </a:t>
            </a:r>
            <a:r>
              <a:rPr lang="pt-BR" sz="2200" dirty="0" err="1" smtClean="0">
                <a:latin typeface="Arial" pitchFamily="34" charset="0"/>
                <a:cs typeface="Arial" pitchFamily="34" charset="0"/>
              </a:rPr>
              <a:t>vaginose</a:t>
            </a:r>
            <a:r>
              <a:rPr lang="pt-BR" sz="2200" dirty="0" smtClean="0">
                <a:latin typeface="Arial" pitchFamily="34" charset="0"/>
                <a:cs typeface="Arial" pitchFamily="34" charset="0"/>
              </a:rPr>
              <a:t> bacteriana, infecção urinárias, anemias foram as infecções mais frequentes atendidas na UBS. </a:t>
            </a:r>
          </a:p>
          <a:p>
            <a:pPr algn="just">
              <a:buClr>
                <a:srgbClr val="00B050"/>
              </a:buClr>
              <a:buFont typeface="Wingdings" pitchFamily="2" charset="2"/>
              <a:buChar char="q"/>
            </a:pPr>
            <a:r>
              <a:rPr lang="pt-BR" sz="2200" dirty="0" smtClean="0">
                <a:latin typeface="Arial" pitchFamily="34" charset="0"/>
                <a:cs typeface="Arial" pitchFamily="34" charset="0"/>
              </a:rPr>
              <a:t>O monitoramento da intervenção teve interferências com ausência de funcionários na equipe e com a demora do retorno dos resultados de exames complementares, mas as reuniões foram aproveitadas também para essa atividade. </a:t>
            </a:r>
          </a:p>
          <a:p>
            <a:pPr algn="just">
              <a:buClr>
                <a:srgbClr val="00B050"/>
              </a:buClr>
              <a:buFont typeface="Wingdings" pitchFamily="2" charset="2"/>
              <a:buChar char="q"/>
            </a:pPr>
            <a:r>
              <a:rPr lang="pt-BR" sz="2200" dirty="0" smtClean="0">
                <a:latin typeface="Arial" pitchFamily="34" charset="0"/>
                <a:cs typeface="Arial" pitchFamily="34" charset="0"/>
              </a:rPr>
              <a:t>Todas as gestantes e puérperas tiveram suas fichas-espelhos atualizadas.</a:t>
            </a:r>
          </a:p>
          <a:p>
            <a:endParaRPr lang="pt-BR" sz="2000" dirty="0" smtClean="0">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1224136"/>
          </a:xfrm>
        </p:spPr>
        <p:txBody>
          <a:bodyPr>
            <a:normAutofit fontScale="90000"/>
          </a:bodyPr>
          <a:lstStyle/>
          <a:p>
            <a:r>
              <a:rPr lang="pt-BR" sz="2700" dirty="0" smtClean="0">
                <a:latin typeface="Arial" pitchFamily="34" charset="0"/>
                <a:cs typeface="Arial" pitchFamily="34" charset="0"/>
              </a:rPr>
              <a:t/>
            </a:r>
            <a:br>
              <a:rPr lang="pt-BR" sz="27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Objetivo 1. Ampliar a cobertura de pré-natal</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1.1. Meta: Alcançar 90% de cobertura das gestantes cadastradas no Programa de Pré-natal da unidade de saúde</a:t>
            </a:r>
            <a:br>
              <a:rPr lang="pt-BR" sz="2200" dirty="0" smtClean="0">
                <a:latin typeface="Arial" pitchFamily="34" charset="0"/>
                <a:cs typeface="Arial" pitchFamily="34" charset="0"/>
              </a:rPr>
            </a:br>
            <a:endParaRPr lang="pt-BR" sz="2200" dirty="0"/>
          </a:p>
        </p:txBody>
      </p:sp>
      <p:sp>
        <p:nvSpPr>
          <p:cNvPr id="3" name="Espaço Reservado para Conteúdo 2"/>
          <p:cNvSpPr>
            <a:spLocks noGrp="1"/>
          </p:cNvSpPr>
          <p:nvPr>
            <p:ph idx="1"/>
          </p:nvPr>
        </p:nvSpPr>
        <p:spPr>
          <a:xfrm>
            <a:off x="457200" y="1888232"/>
            <a:ext cx="8435280" cy="4925144"/>
          </a:xfrm>
        </p:spPr>
        <p:txBody>
          <a:bodyPr>
            <a:normAutofit/>
          </a:bodyPr>
          <a:lstStyle/>
          <a:p>
            <a:pPr algn="just">
              <a:buNone/>
            </a:pPr>
            <a:r>
              <a:rPr lang="pt-BR" sz="2200" dirty="0" smtClean="0">
                <a:latin typeface="Arial" pitchFamily="34" charset="0"/>
                <a:cs typeface="Arial" pitchFamily="34" charset="0"/>
              </a:rPr>
              <a:t>      </a:t>
            </a:r>
            <a:r>
              <a:rPr lang="pt-BR" sz="1800" dirty="0" smtClean="0">
                <a:latin typeface="Arial" pitchFamily="34" charset="0"/>
                <a:cs typeface="Arial" pitchFamily="34" charset="0"/>
              </a:rPr>
              <a:t>A equipe tem aproximadamente 37 gestantes na área de abrangência da Unidade. Durante o período de intervenção foram cadastradas no Programa de Pré-natal 24 (64,9%) gestantes no primeiro mês, 34 (91,9%) no segundo mês e 36 (97,3%) no terceiro mês, atingindo-se meta planejada.</a:t>
            </a:r>
            <a:endParaRPr lang="pt-BR" sz="2200" dirty="0" smtClean="0">
              <a:latin typeface="Arial" pitchFamily="34" charset="0"/>
              <a:cs typeface="Arial" pitchFamily="34" charset="0"/>
            </a:endParaRPr>
          </a:p>
          <a:p>
            <a:endParaRPr lang="pt-BR" dirty="0"/>
          </a:p>
        </p:txBody>
      </p:sp>
      <p:graphicFrame>
        <p:nvGraphicFramePr>
          <p:cNvPr id="4" name="Gráfico 3"/>
          <p:cNvGraphicFramePr/>
          <p:nvPr/>
        </p:nvGraphicFramePr>
        <p:xfrm>
          <a:off x="1835696" y="3284984"/>
          <a:ext cx="5616624"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2126</Words>
  <Application>Microsoft Office PowerPoint</Application>
  <PresentationFormat>Apresentação na tela (4:3)</PresentationFormat>
  <Paragraphs>169</Paragraphs>
  <Slides>42</Slides>
  <Notes>0</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Tema do Office</vt:lpstr>
      <vt:lpstr>Slide 1</vt:lpstr>
      <vt:lpstr>INTRODUÇÃO</vt:lpstr>
      <vt:lpstr>INTRODUÇÃO</vt:lpstr>
      <vt:lpstr>    Situação  da  ação  programática  da Unidade   antes  da  intervenção   </vt:lpstr>
      <vt:lpstr>Objetivo geral</vt:lpstr>
      <vt:lpstr> Metodologia</vt:lpstr>
      <vt:lpstr>Ações  realizadas</vt:lpstr>
      <vt:lpstr>Ações  realizadas</vt:lpstr>
      <vt:lpstr>  Objetivo 1. Ampliar a cobertura de pré-natal  1.1. Meta: Alcançar 90% de cobertura das gestantes cadastradas no Programa de Pré-natal da unidade de saúde </vt:lpstr>
      <vt:lpstr>Objetivo 2. Melhorar a qualidade da atenção ao pré-natal e puerpério realizado na Unidade  2.1 Meta: Garantir a 100% das gestantes o ingresso no Programa de Pré-Natal no primeiro trimestre de gestação </vt:lpstr>
      <vt:lpstr>  2.2 Meta: Realizar pelo menos um exame ginecológico por trimestre em 100% das gestantes </vt:lpstr>
      <vt:lpstr>  2.3 Meta: Realizar pelo menos um exame de mamas em 100% das gestantes. </vt:lpstr>
      <vt:lpstr>  2.4 Meta: Garantir a 100% das gestantes a solicitação de exames laboratoriais de acordo com protocolo. </vt:lpstr>
      <vt:lpstr> 2.6. Meta: Garantir que 100% das gestantes estejam com vacina antitetânica em dia </vt:lpstr>
      <vt:lpstr>  2.7. Meta: Garantir que 100% das gestantes estejam com vacina contra hepatite B em dia </vt:lpstr>
      <vt:lpstr> 2.8. Meta: Realizar avaliação da necessidade de atendimento odontológico em 100% das gestantes durante o pré-natal. </vt:lpstr>
      <vt:lpstr> 2.9. Meta: Garantir a primeira consulta odontológica programática para 100% das gestantes cadastradas </vt:lpstr>
      <vt:lpstr> Objetivo 3. Melhorar a adesão ao pré-natal  3.1. Meta: Realizar busca ativa de 100% das gestantes faltosas às consultas de pré-natal </vt:lpstr>
      <vt:lpstr>Objetivo 4. Melhorar o registro do programa de pré-natal  4.1. Meta: Manter registro na ficha de acompanhamento/espelho de pré-natal em 100% das gestantes </vt:lpstr>
      <vt:lpstr>Objetivo 5. Realizar avaliação de risco  5.1. Meta: Avaliar risco gestacional em 100% das gestantes </vt:lpstr>
      <vt:lpstr> Objetivo 6. Promover a saúde no pré-natal  6.1. Meta: Garantir a 100% das gestantes orientações nutricional durante a gestação. </vt:lpstr>
      <vt:lpstr>6.2. Meta: Promover o aleitamento materno junto a 100% das gestantes.</vt:lpstr>
      <vt:lpstr> 6.3. Meta: Orientar 100% das gestantes sobre os cuidados com o recém-nascido </vt:lpstr>
      <vt:lpstr>6.4. Meta: Orientar 100% das gestantes sobre anticoncepção após o parto.</vt:lpstr>
      <vt:lpstr> 6.5. Meta: Orientar 100% das gestantes sobre os riscos do tabagismo e do uso de álcool e drogas na gestação. </vt:lpstr>
      <vt:lpstr>Meta 6.6: Orientar 100% das gestantes sobre higiene bucal.</vt:lpstr>
      <vt:lpstr>  Objetivo 1. Ampliar a cobertura da atenção a puérperas  1.1. Meta: Garantir a 90 % das puérperas cadastradas no programa de Pré-Natal e Puerpério da Unidade de Saúde consulta puerperal antes dos 42 dias após o parto . </vt:lpstr>
      <vt:lpstr>  Objetivo2. Melhorar a qualidade da atenção às puérperas na Unidade de Saúde  2.1. Meta: Examinar as mamas em 100% das puérperas cadastradas no Programa  </vt:lpstr>
      <vt:lpstr> 2.2. Meta: Examinar o abdome em 100% das puérperas cadastradas no Programa </vt:lpstr>
      <vt:lpstr> 2.3. Meta: Realizar exame ginecológico em 100% das puérperas  cadastradas no Programa  </vt:lpstr>
      <vt:lpstr> 2.4. Meta: Avaliar o estado psíquico em 100% das puérperas cadastradas no Programa  </vt:lpstr>
      <vt:lpstr>2.5. Meta: Avaliar intercorrências em 100% das puérperas cadastradas no Programa  </vt:lpstr>
      <vt:lpstr>2.6. Meta: Prescrever a 100% das puérperas um dos métodos de anticoncepção </vt:lpstr>
      <vt:lpstr>Objetivo 4. Melhorar o registro das informações  4.1. Meta: Manter registro na ficha de acompanhamento do Programa 100% das puérperas </vt:lpstr>
      <vt:lpstr>Objetivo 5. Promover a saúde das puérperas   5.1. Meta: Orientar 100% das puérperas cadastradas no Programa sobre os cuidados do recém-nascido </vt:lpstr>
      <vt:lpstr>5.2. Meta: Orientar 100% das puérperas cadastradas no Programa sobre aleitamento materno exclusivo. </vt:lpstr>
      <vt:lpstr>         Importância  da  intervenção  para  a  equipe   </vt:lpstr>
      <vt:lpstr> Importância  da  intervenção  para  o  serviço </vt:lpstr>
      <vt:lpstr>Importância  da  intervenção  para  a comunidade</vt:lpstr>
      <vt:lpstr>Nível de incorporação da intervenção à rotina do serviço</vt:lpstr>
      <vt:lpstr> Reflexão  crítica  pessoal  sobre o aprendizagem  o  desenvolvimento  do  curso  em  relação  às   expectativas iniciais   </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Especialização em Saúde da Família Modalidade  à Distância Turma nº 7</dc:title>
  <dc:creator>Pessoal</dc:creator>
  <cp:lastModifiedBy>Adrize</cp:lastModifiedBy>
  <cp:revision>264</cp:revision>
  <dcterms:created xsi:type="dcterms:W3CDTF">2015-07-25T14:45:11Z</dcterms:created>
  <dcterms:modified xsi:type="dcterms:W3CDTF">2015-08-10T04:38:15Z</dcterms:modified>
</cp:coreProperties>
</file>