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9" r:id="rId8"/>
    <p:sldId id="263" r:id="rId9"/>
    <p:sldId id="264" r:id="rId10"/>
    <p:sldId id="280" r:id="rId11"/>
    <p:sldId id="265" r:id="rId12"/>
    <p:sldId id="266" r:id="rId13"/>
    <p:sldId id="281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cson\Desktop\Carlise\Gr&#195;&#161;ficos%20padronizados%203%20meses.xlsxCONSTRUIR%20GRAFIC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00" b="1" i="0" u="none" strike="noStrike" baseline="0" dirty="0" smtClean="0"/>
              <a:t>Proporção de crianças com registro atualizado</a:t>
            </a:r>
            <a:endParaRPr lang="pt-BR" sz="1200" b="0" i="0" u="none" strike="noStrike" baseline="0" dirty="0" smtClean="0"/>
          </a:p>
        </c:rich>
      </c:tx>
      <c:layout/>
    </c:title>
    <c:plotArea>
      <c:layout/>
      <c:barChart>
        <c:barDir val="col"/>
        <c:grouping val="clustered"/>
        <c:axId val="78113024"/>
        <c:axId val="78979072"/>
      </c:barChart>
      <c:catAx>
        <c:axId val="7811302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78979072"/>
        <c:crosses val="autoZero"/>
        <c:auto val="1"/>
        <c:lblAlgn val="ctr"/>
        <c:lblOffset val="100"/>
      </c:catAx>
      <c:valAx>
        <c:axId val="78979072"/>
        <c:scaling>
          <c:orientation val="minMax"/>
          <c:max val="1"/>
          <c:min val="0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0%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78113024"/>
        <c:crosses val="autoZero"/>
        <c:crossBetween val="between"/>
        <c:majorUnit val="0.1"/>
      </c:valAx>
    </c:plotArea>
    <c:plotVisOnly val="1"/>
    <c:dispBlanksAs val="gap"/>
  </c:chart>
  <c:spPr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36EB4E-068F-420C-AF13-F18048E240A0}" type="datetimeFigureOut">
              <a:rPr lang="pt-BR" smtClean="0"/>
              <a:pPr/>
              <a:t>25/01/2015</a:t>
            </a:fld>
            <a:endParaRPr lang="pt-BR" dirty="0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76BA7-2063-477F-AB69-EC8F25525E3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36EB4E-068F-420C-AF13-F18048E240A0}" type="datetimeFigureOut">
              <a:rPr lang="pt-BR" smtClean="0"/>
              <a:pPr/>
              <a:t>25/01/2015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76BA7-2063-477F-AB69-EC8F25525E3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36EB4E-068F-420C-AF13-F18048E240A0}" type="datetimeFigureOut">
              <a:rPr lang="pt-BR" smtClean="0"/>
              <a:pPr/>
              <a:t>25/01/2015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76BA7-2063-477F-AB69-EC8F25525E3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36EB4E-068F-420C-AF13-F18048E240A0}" type="datetimeFigureOut">
              <a:rPr lang="pt-BR" smtClean="0"/>
              <a:pPr/>
              <a:t>25/01/2015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76BA7-2063-477F-AB69-EC8F25525E3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36EB4E-068F-420C-AF13-F18048E240A0}" type="datetimeFigureOut">
              <a:rPr lang="pt-BR" smtClean="0"/>
              <a:pPr/>
              <a:t>25/01/2015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76BA7-2063-477F-AB69-EC8F25525E3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36EB4E-068F-420C-AF13-F18048E240A0}" type="datetimeFigureOut">
              <a:rPr lang="pt-BR" smtClean="0"/>
              <a:pPr/>
              <a:t>25/01/2015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76BA7-2063-477F-AB69-EC8F25525E3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36EB4E-068F-420C-AF13-F18048E240A0}" type="datetimeFigureOut">
              <a:rPr lang="pt-BR" smtClean="0"/>
              <a:pPr/>
              <a:t>25/01/2015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76BA7-2063-477F-AB69-EC8F25525E3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36EB4E-068F-420C-AF13-F18048E240A0}" type="datetimeFigureOut">
              <a:rPr lang="pt-BR" smtClean="0"/>
              <a:pPr/>
              <a:t>25/01/2015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76BA7-2063-477F-AB69-EC8F25525E3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36EB4E-068F-420C-AF13-F18048E240A0}" type="datetimeFigureOut">
              <a:rPr lang="pt-BR" smtClean="0"/>
              <a:pPr/>
              <a:t>25/01/2015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76BA7-2063-477F-AB69-EC8F25525E3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36EB4E-068F-420C-AF13-F18048E240A0}" type="datetimeFigureOut">
              <a:rPr lang="pt-BR" smtClean="0"/>
              <a:pPr/>
              <a:t>25/01/2015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76BA7-2063-477F-AB69-EC8F25525E3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36EB4E-068F-420C-AF13-F18048E240A0}" type="datetimeFigureOut">
              <a:rPr lang="pt-BR" smtClean="0"/>
              <a:pPr/>
              <a:t>25/01/2015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76BA7-2063-477F-AB69-EC8F25525E3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736EB4E-068F-420C-AF13-F18048E240A0}" type="datetimeFigureOut">
              <a:rPr lang="pt-BR" smtClean="0"/>
              <a:pPr/>
              <a:t>25/01/2015</a:t>
            </a:fld>
            <a:endParaRPr lang="pt-BR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 dirty="0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5C76BA7-2063-477F-AB69-EC8F25525E3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/>
              <a:t>Programa de Valorização a Atenção Básica</a:t>
            </a:r>
            <a:br>
              <a:rPr lang="pt-BR" sz="2400" b="1" dirty="0" smtClean="0"/>
            </a:br>
            <a:endParaRPr lang="pt-BR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2636912"/>
            <a:ext cx="7992888" cy="1368152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Acompanhamento de Qualidade das Crianças entre 0- 72 meses na ESF Parque Antártica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63688" y="5013176"/>
            <a:ext cx="58326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Giselle Homero da Rocha</a:t>
            </a:r>
          </a:p>
          <a:p>
            <a:pPr algn="ctr"/>
            <a:r>
              <a:rPr lang="pt-BR" sz="2400" dirty="0" smtClean="0"/>
              <a:t>Orientadora: Lenise Patrocínio Pires Cecílio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 smtClean="0"/>
              <a:t>Capão da Canoa, Rio Grande do Sul</a:t>
            </a:r>
          </a:p>
          <a:p>
            <a:pPr algn="ctr"/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87624" y="332656"/>
            <a:ext cx="7746064" cy="1184920"/>
          </a:xfrm>
        </p:spPr>
        <p:txBody>
          <a:bodyPr/>
          <a:lstStyle/>
          <a:p>
            <a:r>
              <a:rPr lang="pt-BR" b="1" dirty="0"/>
              <a:t>Meta 2.6: </a:t>
            </a:r>
            <a:r>
              <a:rPr lang="pt-BR" dirty="0"/>
              <a:t>vacinar 100% das crianças de acordo com a </a:t>
            </a:r>
            <a:r>
              <a:rPr lang="pt-BR" dirty="0" smtClean="0"/>
              <a:t>idade</a:t>
            </a:r>
          </a:p>
          <a:p>
            <a:endParaRPr lang="pt-BR" b="1" dirty="0"/>
          </a:p>
          <a:p>
            <a:endParaRPr lang="pt-BR" dirty="0"/>
          </a:p>
        </p:txBody>
      </p:sp>
      <p:pic>
        <p:nvPicPr>
          <p:cNvPr id="8" name="Imagem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788436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87624" y="188640"/>
            <a:ext cx="7746064" cy="1189112"/>
          </a:xfrm>
        </p:spPr>
        <p:txBody>
          <a:bodyPr/>
          <a:lstStyle/>
          <a:p>
            <a:r>
              <a:rPr lang="pt-BR" sz="2400" b="1" dirty="0"/>
              <a:t>Meta 2.7: </a:t>
            </a:r>
            <a:r>
              <a:rPr lang="pt-BR" sz="2400" dirty="0"/>
              <a:t>Realizar Suplementação de Ferro em 100% das Crianças entre 6-24 meses</a:t>
            </a:r>
            <a:endParaRPr lang="pt-BR" sz="2400" b="1" dirty="0"/>
          </a:p>
          <a:p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7884368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187624" y="371872"/>
            <a:ext cx="7708392" cy="1040904"/>
          </a:xfrm>
        </p:spPr>
        <p:txBody>
          <a:bodyPr/>
          <a:lstStyle/>
          <a:p>
            <a:r>
              <a:rPr lang="pt-BR" sz="2400" b="1" dirty="0"/>
              <a:t>Meta 2.8: </a:t>
            </a:r>
            <a:r>
              <a:rPr lang="pt-BR" sz="2400" dirty="0"/>
              <a:t>Realizar Triagem Auditiva em 100% das Crianças</a:t>
            </a:r>
            <a:endParaRPr lang="pt-BR" sz="2400" b="1" dirty="0"/>
          </a:p>
          <a:p>
            <a:endParaRPr lang="pt-BR" dirty="0"/>
          </a:p>
        </p:txBody>
      </p:sp>
      <p:pic>
        <p:nvPicPr>
          <p:cNvPr id="8" name="Imagem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795637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1187624" y="260648"/>
            <a:ext cx="7746064" cy="1040904"/>
          </a:xfrm>
        </p:spPr>
        <p:txBody>
          <a:bodyPr/>
          <a:lstStyle/>
          <a:p>
            <a:r>
              <a:rPr lang="pt-BR" sz="2400" b="1" dirty="0"/>
              <a:t>Meta 2.9: </a:t>
            </a:r>
            <a:r>
              <a:rPr lang="pt-BR" sz="2400" dirty="0"/>
              <a:t>Realizar Teste do Pezinho em 100% das Crianças até o Sétimo dia de Vida</a:t>
            </a:r>
            <a:endParaRPr lang="pt-BR" sz="2400" b="1" dirty="0"/>
          </a:p>
          <a:p>
            <a:pPr>
              <a:buNone/>
            </a:pPr>
            <a:endParaRPr lang="pt-BR" dirty="0"/>
          </a:p>
        </p:txBody>
      </p:sp>
      <p:pic>
        <p:nvPicPr>
          <p:cNvPr id="9" name="Imagem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802838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908720"/>
            <a:ext cx="1472952" cy="147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259632" y="288032"/>
            <a:ext cx="7498080" cy="3645024"/>
          </a:xfrm>
        </p:spPr>
        <p:txBody>
          <a:bodyPr>
            <a:normAutofit/>
          </a:bodyPr>
          <a:lstStyle/>
          <a:p>
            <a:r>
              <a:rPr lang="pt-BR" sz="2600" b="1" dirty="0"/>
              <a:t>Meta 2.10: </a:t>
            </a:r>
            <a:r>
              <a:rPr lang="pt-BR" sz="2600" dirty="0"/>
              <a:t>Realizar avaliação da Necessidade de Atendimento Odontológico em 100% das Crianças com </a:t>
            </a:r>
            <a:r>
              <a:rPr lang="pt-BR" sz="2600" dirty="0" smtClean="0"/>
              <a:t>6-72</a:t>
            </a:r>
          </a:p>
          <a:p>
            <a:pPr>
              <a:buNone/>
            </a:pPr>
            <a:endParaRPr lang="pt-BR" sz="2400" dirty="0" smtClean="0"/>
          </a:p>
          <a:p>
            <a:r>
              <a:rPr lang="pt-BR" sz="2400" b="1" dirty="0" smtClean="0"/>
              <a:t>Meta 2.11: </a:t>
            </a:r>
            <a:r>
              <a:rPr lang="pt-BR" sz="2400" dirty="0" smtClean="0"/>
              <a:t>Realizar primeira consulta odontológica para 100% das crianças de 6 a 72 </a:t>
            </a:r>
            <a:r>
              <a:rPr lang="pt-BR" sz="2400" dirty="0" smtClean="0"/>
              <a:t>meses</a:t>
            </a:r>
            <a:endParaRPr lang="pt-BR" sz="2400" b="1" dirty="0" smtClean="0"/>
          </a:p>
          <a:p>
            <a:endParaRPr lang="pt-BR" sz="2400" dirty="0" smtClean="0"/>
          </a:p>
        </p:txBody>
      </p:sp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924944"/>
            <a:ext cx="781236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11430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Objetivo </a:t>
            </a:r>
            <a:r>
              <a:rPr lang="pt-BR" sz="3200" b="1" dirty="0" smtClean="0"/>
              <a:t>3. Melhorar a Adesão ao Público alvo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124744"/>
            <a:ext cx="8100392" cy="973088"/>
          </a:xfrm>
        </p:spPr>
        <p:txBody>
          <a:bodyPr/>
          <a:lstStyle/>
          <a:p>
            <a:r>
              <a:rPr lang="pt-BR" sz="2400" b="1" dirty="0"/>
              <a:t>Meta 3.1: </a:t>
            </a:r>
            <a:r>
              <a:rPr lang="pt-BR" sz="2400" dirty="0"/>
              <a:t>fazer busca ativa de 100% das crianças faltosas as consultas</a:t>
            </a:r>
            <a:endParaRPr lang="pt-BR" sz="2400" b="1" dirty="0"/>
          </a:p>
          <a:p>
            <a:pPr>
              <a:buNone/>
            </a:pPr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817240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7498080" cy="11430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Objetivo </a:t>
            </a:r>
            <a:r>
              <a:rPr lang="pt-BR" sz="3200" b="1" dirty="0" smtClean="0"/>
              <a:t>4. Melhorar os registros na unidade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196752"/>
            <a:ext cx="7818072" cy="1333128"/>
          </a:xfrm>
        </p:spPr>
        <p:txBody>
          <a:bodyPr/>
          <a:lstStyle/>
          <a:p>
            <a:r>
              <a:rPr lang="pt-BR" sz="2400" b="1" dirty="0"/>
              <a:t>Meta 4.1: </a:t>
            </a:r>
            <a:r>
              <a:rPr lang="pt-BR" sz="2400" dirty="0"/>
              <a:t>Manter registro na ficha espelho de saúde da criança/ vacinação de 100% das crianças que consultam no </a:t>
            </a:r>
            <a:r>
              <a:rPr lang="pt-BR" sz="2400" dirty="0" smtClean="0"/>
              <a:t>serviço</a:t>
            </a:r>
          </a:p>
          <a:p>
            <a:endParaRPr lang="pt-BR" sz="2400" b="1" dirty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195736" y="2708920"/>
          <a:ext cx="511256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348880"/>
            <a:ext cx="7956376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44624"/>
            <a:ext cx="7818072" cy="1143000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Objetivo </a:t>
            </a:r>
            <a:r>
              <a:rPr lang="pt-BR" sz="3200" b="1" dirty="0" smtClean="0"/>
              <a:t>5. Realizar Avaliação de Risco da População alvo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901080"/>
          </a:xfrm>
        </p:spPr>
        <p:txBody>
          <a:bodyPr>
            <a:normAutofit/>
          </a:bodyPr>
          <a:lstStyle/>
          <a:p>
            <a:r>
              <a:rPr lang="pt-BR" sz="2400" b="1" dirty="0"/>
              <a:t>Meta 5.1</a:t>
            </a:r>
            <a:r>
              <a:rPr lang="pt-BR" sz="2400" dirty="0"/>
              <a:t>: Realizar avaliação de risco em  100% das crianças cadastradas no </a:t>
            </a:r>
            <a:r>
              <a:rPr lang="pt-BR" sz="2400" dirty="0" smtClean="0"/>
              <a:t>programa</a:t>
            </a:r>
          </a:p>
          <a:p>
            <a:pPr>
              <a:buNone/>
            </a:pPr>
            <a:endParaRPr lang="pt-BR" sz="2400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8028384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-99392"/>
            <a:ext cx="7498080" cy="11430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Objetivo </a:t>
            </a:r>
            <a:r>
              <a:rPr lang="pt-BR" sz="3200" b="1" dirty="0" smtClean="0"/>
              <a:t>6. Promoção a Saúde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1080120"/>
          </a:xfrm>
        </p:spPr>
        <p:txBody>
          <a:bodyPr/>
          <a:lstStyle/>
          <a:p>
            <a:r>
              <a:rPr lang="pt-BR" sz="2400" b="1" dirty="0"/>
              <a:t>Meta 6.1: </a:t>
            </a:r>
            <a:r>
              <a:rPr lang="pt-BR" sz="2400" dirty="0"/>
              <a:t>Dar orientações para prevenir acidentes na infância em 100% das consultas de saúde da criança.</a:t>
            </a:r>
            <a:endParaRPr lang="pt-BR" sz="2400" b="1" dirty="0"/>
          </a:p>
          <a:p>
            <a:pPr>
              <a:buNone/>
            </a:pPr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8028384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260648"/>
            <a:ext cx="7498080" cy="1152128"/>
          </a:xfrm>
        </p:spPr>
        <p:txBody>
          <a:bodyPr/>
          <a:lstStyle/>
          <a:p>
            <a:r>
              <a:rPr lang="pt-BR" sz="2400" b="1" dirty="0"/>
              <a:t>Meta 6.2: </a:t>
            </a:r>
            <a:r>
              <a:rPr lang="pt-BR" sz="2400" dirty="0"/>
              <a:t>colocar 100% das crianças para mamar durante a primeira consulta</a:t>
            </a:r>
            <a:endParaRPr lang="pt-BR" sz="2400" b="1" dirty="0"/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6552728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D:\Usuario (NÃO APAGAR)\Desktop\ARQUIVOS PARA ELABORAÇÃO  DE TCC\br_calvi_leit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5170" y="692696"/>
            <a:ext cx="2148830" cy="2385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/>
              <a:t>Introdução</a:t>
            </a:r>
            <a:endParaRPr lang="pt-BR" sz="3600" b="1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836712"/>
            <a:ext cx="4395788" cy="380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7" name="Picture 33" descr="D:\Usuario (NÃO APAGAR)\Desktop\ARQUIVOS PARA ELABORAÇÃO  DE TCC\20150120_153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38989"/>
            <a:ext cx="5184576" cy="31323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115616" y="260648"/>
            <a:ext cx="7776864" cy="3024336"/>
          </a:xfrm>
        </p:spPr>
        <p:txBody>
          <a:bodyPr/>
          <a:lstStyle/>
          <a:p>
            <a:r>
              <a:rPr lang="pt-BR" sz="2400" b="1" dirty="0"/>
              <a:t>Meta 6.3: </a:t>
            </a:r>
            <a:r>
              <a:rPr lang="pt-BR" sz="2400" dirty="0"/>
              <a:t>Fornecer orientações  nutricionais de acordo com a faixa etária para 100% das </a:t>
            </a:r>
            <a:r>
              <a:rPr lang="pt-BR" sz="2400" dirty="0" smtClean="0"/>
              <a:t>crianças</a:t>
            </a:r>
          </a:p>
          <a:p>
            <a:pPr>
              <a:buNone/>
            </a:pPr>
            <a:r>
              <a:rPr lang="pt-BR" sz="2400" dirty="0" smtClean="0"/>
              <a:t>	</a:t>
            </a:r>
          </a:p>
          <a:p>
            <a:endParaRPr lang="pt-BR" sz="2400" b="1" dirty="0" smtClean="0"/>
          </a:p>
          <a:p>
            <a:r>
              <a:rPr lang="pt-BR" sz="2400" b="1" dirty="0" smtClean="0"/>
              <a:t>Meta 6.4: </a:t>
            </a:r>
            <a:r>
              <a:rPr lang="pt-BR" sz="2400" dirty="0" smtClean="0"/>
              <a:t>Fornecer orientações sobre higiene bucal para 100% das crianças de acordo com a faixa etária</a:t>
            </a:r>
          </a:p>
          <a:p>
            <a:pPr>
              <a:buNone/>
            </a:pPr>
            <a:r>
              <a:rPr lang="pt-BR" sz="2400" b="1" dirty="0" smtClean="0"/>
              <a:t>	</a:t>
            </a:r>
          </a:p>
          <a:p>
            <a:endParaRPr lang="pt-BR" sz="2400" b="1" dirty="0"/>
          </a:p>
          <a:p>
            <a:endParaRPr lang="pt-BR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924944"/>
            <a:ext cx="3338245" cy="305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123728" y="3861048"/>
            <a:ext cx="2448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rgbClr val="005C2A"/>
                </a:solidFill>
                <a:latin typeface="Calibri" pitchFamily="34" charset="0"/>
                <a:cs typeface="Calibri" pitchFamily="34" charset="0"/>
              </a:rPr>
              <a:t>100%</a:t>
            </a:r>
            <a:endParaRPr lang="pt-BR" sz="6600" b="1" dirty="0">
              <a:solidFill>
                <a:srgbClr val="005C2A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-27384"/>
            <a:ext cx="2088232" cy="11430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Discussão</a:t>
            </a:r>
            <a:endParaRPr lang="pt-BR" sz="3200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971600" y="980728"/>
            <a:ext cx="3888432" cy="507335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Aumento da </a:t>
            </a:r>
            <a:r>
              <a:rPr lang="pt-BR" sz="2400" dirty="0" smtClean="0"/>
              <a:t>cobertura</a:t>
            </a:r>
          </a:p>
          <a:p>
            <a:pPr>
              <a:buNone/>
            </a:pPr>
            <a:endParaRPr lang="pt-BR" sz="2400" dirty="0" smtClean="0"/>
          </a:p>
          <a:p>
            <a:r>
              <a:rPr lang="pt-BR" sz="2400" dirty="0" smtClean="0"/>
              <a:t>Formação dos profissionais </a:t>
            </a:r>
            <a:r>
              <a:rPr lang="pt-BR" sz="2400" dirty="0" smtClean="0"/>
              <a:t>– nova prática</a:t>
            </a:r>
          </a:p>
          <a:p>
            <a:pPr>
              <a:buNone/>
            </a:pPr>
            <a:endParaRPr lang="pt-BR" sz="2400" dirty="0" smtClean="0"/>
          </a:p>
          <a:p>
            <a:r>
              <a:rPr lang="pt-BR" sz="2400" dirty="0" smtClean="0"/>
              <a:t>Autonomia dos demais serviços </a:t>
            </a:r>
            <a:r>
              <a:rPr lang="pt-BR" sz="2400" dirty="0" smtClean="0"/>
              <a:t>oferecidos</a:t>
            </a:r>
          </a:p>
          <a:p>
            <a:pPr>
              <a:buNone/>
            </a:pPr>
            <a:endParaRPr lang="pt-BR" sz="2400" dirty="0" smtClean="0"/>
          </a:p>
          <a:p>
            <a:r>
              <a:rPr lang="pt-BR" sz="2400" dirty="0" smtClean="0"/>
              <a:t>Aumento dos outros serviços oferecidos na unidade.</a:t>
            </a:r>
          </a:p>
          <a:p>
            <a:endParaRPr lang="pt-BR" sz="2400" dirty="0" smtClean="0"/>
          </a:p>
          <a:p>
            <a:endParaRPr lang="pt-BR" sz="2400" dirty="0" smtClean="0"/>
          </a:p>
        </p:txBody>
      </p:sp>
      <p:pic>
        <p:nvPicPr>
          <p:cNvPr id="2050" name="Picture 2" descr="D:\Usuario (NÃO APAGAR)\Desktop\ARQUIVOS PARA ELABORAÇÃO  DE TCC\20150120_10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0"/>
            <a:ext cx="4283968" cy="384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Usuario (NÃO APAGAR)\Desktop\ARQUIVOS PARA ELABORAÇÃO  DE TCC\20150120_1024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84984"/>
            <a:ext cx="4788024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Discussão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sz="2400" dirty="0" smtClean="0"/>
              <a:t>Mudança na relação médico/</a:t>
            </a:r>
            <a:r>
              <a:rPr lang="pt-BR" sz="2400" dirty="0" err="1" smtClean="0"/>
              <a:t>cuidador</a:t>
            </a:r>
            <a:r>
              <a:rPr lang="pt-BR" sz="2400" dirty="0" smtClean="0"/>
              <a:t> (ora)</a:t>
            </a:r>
          </a:p>
          <a:p>
            <a:r>
              <a:rPr lang="pt-BR" sz="2400" dirty="0" smtClean="0"/>
              <a:t>As consultas médicas passaram a ter enfoque clínico e informativo.</a:t>
            </a:r>
          </a:p>
          <a:p>
            <a:r>
              <a:rPr lang="pt-BR" sz="2400" dirty="0" smtClean="0"/>
              <a:t>Educação continuada e permanente da comunidade nos espaços coletivos.</a:t>
            </a:r>
          </a:p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5" name="Picture 3" descr="D:\Usuario (NÃO APAGAR)\Desktop\ARQUIVOS PARA ELABORAÇÃO  DE TCC\20150120_104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08720"/>
            <a:ext cx="3291830" cy="48931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2564904"/>
            <a:ext cx="3571875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18072" cy="11430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Reflexão Crítica sobre o Processo de Aprendizagem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580728"/>
            <a:ext cx="7890080" cy="48006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 avaliação inicial mostrou problemas estruturais na ESF e o atendimento não era realizado conforme os protocolos do ministério da saúde</a:t>
            </a:r>
            <a:r>
              <a:rPr lang="pt-BR" sz="2400" dirty="0" smtClean="0"/>
              <a:t>.</a:t>
            </a:r>
          </a:p>
          <a:p>
            <a:pPr>
              <a:buNone/>
            </a:pPr>
            <a:endParaRPr lang="pt-BR" sz="2400" dirty="0" smtClean="0"/>
          </a:p>
          <a:p>
            <a:r>
              <a:rPr lang="pt-BR" sz="2400" dirty="0" smtClean="0"/>
              <a:t>Visão segmentada do atendimento</a:t>
            </a:r>
            <a:r>
              <a:rPr lang="pt-BR" sz="2400" dirty="0" smtClean="0"/>
              <a:t>.</a:t>
            </a:r>
          </a:p>
          <a:p>
            <a:pPr>
              <a:buNone/>
            </a:pPr>
            <a:endParaRPr lang="pt-BR" sz="2400" dirty="0" smtClean="0"/>
          </a:p>
          <a:p>
            <a:r>
              <a:rPr lang="pt-BR" sz="2400" dirty="0" smtClean="0"/>
              <a:t>Olhar </a:t>
            </a:r>
            <a:r>
              <a:rPr lang="pt-BR" sz="2400" dirty="0" smtClean="0"/>
              <a:t>crítico de toda a equipe</a:t>
            </a:r>
            <a:r>
              <a:rPr lang="pt-BR" sz="2400" dirty="0" smtClean="0"/>
              <a:t>.</a:t>
            </a:r>
          </a:p>
          <a:p>
            <a:pPr>
              <a:buNone/>
            </a:pPr>
            <a:endParaRPr lang="pt-BR" sz="2400" dirty="0" smtClean="0"/>
          </a:p>
          <a:p>
            <a:r>
              <a:rPr lang="pt-BR" sz="2400" dirty="0" smtClean="0"/>
              <a:t>Atendimento </a:t>
            </a:r>
            <a:r>
              <a:rPr lang="pt-BR" sz="2400" dirty="0" smtClean="0"/>
              <a:t>multidisciplinar</a:t>
            </a:r>
            <a:endParaRPr lang="pt-BR" sz="2400" dirty="0" smtClean="0"/>
          </a:p>
          <a:p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endParaRPr lang="pt-BR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04" y="404664"/>
            <a:ext cx="7681760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-27384"/>
            <a:ext cx="7498080" cy="1143000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Justificativa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352839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Acompanhamento das crianças é realizado no Centro Materno Infantil até o 6º mês de vida.</a:t>
            </a:r>
          </a:p>
          <a:p>
            <a:r>
              <a:rPr lang="pt-BR" sz="2800" dirty="0" smtClean="0"/>
              <a:t>Incentivo de realização do atendimento na ESF do bairro.</a:t>
            </a:r>
            <a:endParaRPr lang="pt-BR" sz="2800" dirty="0"/>
          </a:p>
          <a:p>
            <a:r>
              <a:rPr lang="pt-BR" sz="2800" dirty="0" smtClean="0"/>
              <a:t>Construção do vínculo mamãe-bebê.</a:t>
            </a:r>
          </a:p>
          <a:p>
            <a:r>
              <a:rPr lang="pt-BR" sz="2800" dirty="0" smtClean="0"/>
              <a:t>Complementaridade do atendimento da atenção secundária.</a:t>
            </a:r>
            <a:endParaRPr lang="pt-BR" sz="28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331640" y="4230216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Objetivo Geral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435608" y="5336232"/>
            <a:ext cx="7498080" cy="1045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pt-B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Melhorar a atenção à saúde das crianças de 0 a 72 meses na ESF Parque Antártica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-27384"/>
            <a:ext cx="7498080" cy="1143000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Metodologia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836712"/>
            <a:ext cx="7890080" cy="587727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Caderno </a:t>
            </a:r>
            <a:r>
              <a:rPr lang="pt-BR" sz="2800" dirty="0" smtClean="0"/>
              <a:t>de Atenção Básica </a:t>
            </a:r>
            <a:r>
              <a:rPr lang="pt-BR" sz="2800" dirty="0" smtClean="0"/>
              <a:t>- protocolo</a:t>
            </a:r>
            <a:endParaRPr lang="pt-BR" sz="2800" dirty="0" smtClean="0"/>
          </a:p>
          <a:p>
            <a:r>
              <a:rPr lang="pt-BR" sz="2800" dirty="0" smtClean="0"/>
              <a:t>Garantia da realização </a:t>
            </a:r>
            <a:r>
              <a:rPr lang="pt-BR" sz="2800" dirty="0" smtClean="0"/>
              <a:t>do teste </a:t>
            </a:r>
            <a:r>
              <a:rPr lang="pt-BR" sz="2800" dirty="0" smtClean="0"/>
              <a:t>do pezinho, teste da orelhinha, vacinas.</a:t>
            </a:r>
          </a:p>
          <a:p>
            <a:r>
              <a:rPr lang="pt-BR" sz="2800" dirty="0" smtClean="0"/>
              <a:t>Capacitação </a:t>
            </a:r>
            <a:r>
              <a:rPr lang="pt-BR" sz="2800" dirty="0" smtClean="0"/>
              <a:t>da equipe</a:t>
            </a:r>
          </a:p>
          <a:p>
            <a:r>
              <a:rPr lang="pt-BR" sz="2800" dirty="0" smtClean="0"/>
              <a:t>Convocação da população-alvo pelas </a:t>
            </a:r>
            <a:r>
              <a:rPr lang="pt-BR" sz="2800" dirty="0" smtClean="0"/>
              <a:t>ACS</a:t>
            </a:r>
            <a:endParaRPr lang="pt-BR" sz="2800" dirty="0" smtClean="0"/>
          </a:p>
          <a:p>
            <a:r>
              <a:rPr lang="pt-BR" sz="2800" dirty="0" smtClean="0"/>
              <a:t>Acordo com o CMI </a:t>
            </a:r>
            <a:r>
              <a:rPr lang="pt-BR" sz="2800" dirty="0" smtClean="0"/>
              <a:t>- referência</a:t>
            </a:r>
            <a:endParaRPr lang="pt-BR" sz="2800" dirty="0" smtClean="0"/>
          </a:p>
          <a:p>
            <a:r>
              <a:rPr lang="pt-BR" sz="2800" dirty="0" smtClean="0"/>
              <a:t>Cadastramento e monitoramento das crianças com idade entre 0-72 meses</a:t>
            </a:r>
          </a:p>
          <a:p>
            <a:r>
              <a:rPr lang="pt-BR" sz="2800" dirty="0" smtClean="0"/>
              <a:t>Atendimento das crianças sem prejuízo dos demais.</a:t>
            </a:r>
          </a:p>
          <a:p>
            <a:r>
              <a:rPr lang="pt-BR" sz="2800" dirty="0" smtClean="0"/>
              <a:t>Revisão dos prontuários e fichas-espelho.</a:t>
            </a:r>
          </a:p>
          <a:p>
            <a:r>
              <a:rPr lang="pt-BR" sz="2800" dirty="0" smtClean="0"/>
              <a:t>Realização de busca ativa das crianças faltosas.</a:t>
            </a:r>
          </a:p>
          <a:p>
            <a:endParaRPr lang="pt-BR" sz="2800" dirty="0" smtClean="0"/>
          </a:p>
          <a:p>
            <a:endParaRPr lang="pt-B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/>
              <a:t>Resultados</a:t>
            </a:r>
            <a:br>
              <a:rPr lang="pt-BR" sz="3200" b="1" dirty="0" smtClean="0"/>
            </a:br>
            <a:r>
              <a:rPr lang="pt-BR" sz="3200" b="1" dirty="0" smtClean="0"/>
              <a:t>Objetivo 1. Aumentar a cobertura do Programa</a:t>
            </a:r>
            <a:endParaRPr lang="pt-BR" sz="3200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043608" y="1524000"/>
            <a:ext cx="8100392" cy="4663440"/>
          </a:xfrm>
        </p:spPr>
        <p:txBody>
          <a:bodyPr/>
          <a:lstStyle/>
          <a:p>
            <a:r>
              <a:rPr lang="pt-BR" sz="2400" dirty="0" smtClean="0"/>
              <a:t>Meta 1.1 Ampliar a cobertura de atenção à saúde para 60% das crianças entre 0-72 meses pertencentes a área de abrangência da unidade de saúde</a:t>
            </a:r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08920"/>
            <a:ext cx="7272808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Objetivo </a:t>
            </a:r>
            <a:r>
              <a:rPr lang="pt-BR" sz="3200" b="1" dirty="0" smtClean="0"/>
              <a:t>2. Melhorar a Qualidade da Atenção</a:t>
            </a:r>
            <a:endParaRPr lang="pt-BR" sz="3200" b="1" dirty="0"/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792" y="2492896"/>
            <a:ext cx="8109208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403648" y="1421904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Meta 2.1: 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Realizar a primeira consulta na primeira semana de vida para em 100% das crianças cadastradas</a:t>
            </a:r>
            <a:endParaRPr lang="pt-BR" sz="2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1403648" y="18864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pt-BR" sz="2400" b="1" dirty="0" smtClean="0"/>
              <a:t>Meta 2.2: </a:t>
            </a:r>
            <a:r>
              <a:rPr lang="pt-BR" sz="2400" dirty="0" smtClean="0"/>
              <a:t>monitorar o crescimento em 100% das crianças</a:t>
            </a:r>
            <a:endParaRPr lang="pt-BR" sz="2400" b="1" dirty="0"/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788436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4096" y="332656"/>
            <a:ext cx="7884368" cy="6168752"/>
          </a:xfrm>
        </p:spPr>
        <p:txBody>
          <a:bodyPr/>
          <a:lstStyle/>
          <a:p>
            <a:r>
              <a:rPr lang="pt-BR" sz="2800" b="1" dirty="0"/>
              <a:t>Meta 2.3: </a:t>
            </a:r>
            <a:r>
              <a:rPr lang="pt-BR" sz="2800" dirty="0"/>
              <a:t>monitorar 100% das crianças com déficit de </a:t>
            </a:r>
            <a:r>
              <a:rPr lang="pt-BR" sz="2800" dirty="0" smtClean="0"/>
              <a:t>peso</a:t>
            </a:r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r>
              <a:rPr lang="pt-BR" sz="2800" dirty="0" smtClean="0"/>
              <a:t>	Nenhuma criança apresentou </a:t>
            </a:r>
            <a:r>
              <a:rPr lang="pt-BR" sz="2800" dirty="0" smtClean="0"/>
              <a:t>déficit </a:t>
            </a:r>
            <a:r>
              <a:rPr lang="pt-BR" sz="2800" dirty="0" smtClean="0"/>
              <a:t>de peso</a:t>
            </a:r>
            <a:r>
              <a:rPr lang="pt-BR" sz="2800" dirty="0" smtClean="0"/>
              <a:t>.</a:t>
            </a:r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endParaRPr lang="pt-BR" sz="2800" dirty="0"/>
          </a:p>
          <a:p>
            <a:r>
              <a:rPr lang="pt-BR" sz="2800" b="1" dirty="0" smtClean="0"/>
              <a:t>Meta 2.4: </a:t>
            </a:r>
            <a:r>
              <a:rPr lang="pt-BR" sz="2800" dirty="0" smtClean="0"/>
              <a:t>monitorar 100% das crianças com excesso de </a:t>
            </a:r>
            <a:r>
              <a:rPr lang="pt-BR" sz="2800" dirty="0" smtClean="0"/>
              <a:t>peso</a:t>
            </a:r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r>
              <a:rPr lang="pt-BR" sz="2800" dirty="0" smtClean="0"/>
              <a:t>	Até o final a intervenção, 4 crianças foram avaliadas e apresentam excesso de peso.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692696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933056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476672"/>
            <a:ext cx="7240848" cy="1184920"/>
          </a:xfrm>
        </p:spPr>
        <p:txBody>
          <a:bodyPr/>
          <a:lstStyle/>
          <a:p>
            <a:r>
              <a:rPr lang="pt-BR" b="1" dirty="0"/>
              <a:t>Meta 2.5: </a:t>
            </a:r>
            <a:r>
              <a:rPr lang="pt-BR" dirty="0"/>
              <a:t>monitorar o desenvolvimento em 100% das crianças</a:t>
            </a:r>
            <a:endParaRPr lang="pt-BR" b="1" dirty="0"/>
          </a:p>
          <a:p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7740352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9124</TotalTime>
  <Words>580</Words>
  <Application>Microsoft Office PowerPoint</Application>
  <PresentationFormat>Apresentação na tela (4:3)</PresentationFormat>
  <Paragraphs>83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Solstício</vt:lpstr>
      <vt:lpstr>Programa de Valorização a Atenção Básica </vt:lpstr>
      <vt:lpstr>Introdução</vt:lpstr>
      <vt:lpstr>Justificativa</vt:lpstr>
      <vt:lpstr>Metodologia</vt:lpstr>
      <vt:lpstr>Resultados Objetivo 1. Aumentar a cobertura do Programa</vt:lpstr>
      <vt:lpstr>Objetivo 2. Melhorar a Qualidade da Atenção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Objetivo 3. Melhorar a Adesão ao Público alvo</vt:lpstr>
      <vt:lpstr>Objetivo 4. Melhorar os registros na unidade</vt:lpstr>
      <vt:lpstr>Objetivo 5. Realizar Avaliação de Risco da População alvo</vt:lpstr>
      <vt:lpstr>Objetivo 6. Promoção a Saúde</vt:lpstr>
      <vt:lpstr>Slide 19</vt:lpstr>
      <vt:lpstr>Slide 20</vt:lpstr>
      <vt:lpstr>Discussão</vt:lpstr>
      <vt:lpstr>Discussão</vt:lpstr>
      <vt:lpstr>Reflexão Crítica sobre o Processo de Aprendizagem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Giselle</dc:creator>
  <cp:lastModifiedBy>LC</cp:lastModifiedBy>
  <cp:revision>58</cp:revision>
  <dcterms:created xsi:type="dcterms:W3CDTF">2015-01-11T20:14:08Z</dcterms:created>
  <dcterms:modified xsi:type="dcterms:W3CDTF">2015-01-25T14:52:22Z</dcterms:modified>
</cp:coreProperties>
</file>