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99" r:id="rId13"/>
    <p:sldId id="268" r:id="rId14"/>
    <p:sldId id="297" r:id="rId15"/>
    <p:sldId id="2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0" r:id="rId43"/>
    <p:sldId id="296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66"/>
    <a:srgbClr val="006600"/>
    <a:srgbClr val="FF3300"/>
    <a:srgbClr val="CC9900"/>
    <a:srgbClr val="CC33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Gestantes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gestantes com 1ª consulta</c:v>
                </c:pt>
                <c:pt idx="1">
                  <c:v>gestantes não atendidas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0.61700000000000077</c:v>
                </c:pt>
                <c:pt idx="1">
                  <c:v>0.38300000000000045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Gestantes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Gestantes captadas</c:v>
                </c:pt>
                <c:pt idx="1">
                  <c:v>Demais gestantes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0.62000000000000066</c:v>
                </c:pt>
                <c:pt idx="1">
                  <c:v>0.38000000000000039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Gestantes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Gestantes com primeira consulta</c:v>
                </c:pt>
                <c:pt idx="1">
                  <c:v>Demais gestantes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0.62000000000000066</c:v>
                </c:pt>
                <c:pt idx="1">
                  <c:v>0.38000000000000039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Gestantes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Gestantes orientadas</c:v>
                </c:pt>
                <c:pt idx="1">
                  <c:v>Demais gestantes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0.69000000000000061</c:v>
                </c:pt>
                <c:pt idx="1">
                  <c:v>0.31000000000000033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Gestantes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Gestantes orientadas</c:v>
                </c:pt>
                <c:pt idx="1">
                  <c:v>Demais gestantes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0.69000000000000061</c:v>
                </c:pt>
                <c:pt idx="1">
                  <c:v>0.31000000000000044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D80DDD-2185-4B52-9AFE-1E2B6FE8F3BA}" type="datetimeFigureOut">
              <a:rPr lang="pt-BR" smtClean="0"/>
              <a:pPr/>
              <a:t>04/06/2013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532678-36EE-4783-ABE4-B7909C99EE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Orientanda: </a:t>
            </a:r>
            <a:r>
              <a:rPr lang="pt-BR" dirty="0" err="1" smtClean="0">
                <a:solidFill>
                  <a:schemeClr val="bg1"/>
                </a:solidFill>
              </a:rPr>
              <a:t>Gisleine</a:t>
            </a:r>
            <a:r>
              <a:rPr lang="pt-BR" dirty="0" smtClean="0">
                <a:solidFill>
                  <a:schemeClr val="bg1"/>
                </a:solidFill>
              </a:rPr>
              <a:t> Benício </a:t>
            </a:r>
            <a:r>
              <a:rPr lang="pt-BR" dirty="0" err="1" smtClean="0">
                <a:solidFill>
                  <a:schemeClr val="bg1"/>
                </a:solidFill>
              </a:rPr>
              <a:t>Bomfim</a:t>
            </a:r>
            <a:r>
              <a:rPr lang="pt-BR" dirty="0" smtClean="0">
                <a:solidFill>
                  <a:schemeClr val="bg1"/>
                </a:solidFill>
              </a:rPr>
              <a:t> Medrado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Orientadora: Fabiana Conceição Pereira Nogueira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>
                <a:solidFill>
                  <a:schemeClr val="bg1"/>
                </a:solidFill>
              </a:rPr>
              <a:t>Qualificação da Atenção em Saúde Bucal no Pré-Natal e Puericultura da USF Nova Colina Boninal-Ba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Dar orientações para 100% das gestantes e </a:t>
            </a:r>
            <a:r>
              <a:rPr lang="pt-BR" sz="2800" dirty="0" err="1" smtClean="0">
                <a:solidFill>
                  <a:schemeClr val="bg1"/>
                </a:solidFill>
              </a:rPr>
              <a:t>puérperas</a:t>
            </a:r>
            <a:r>
              <a:rPr lang="pt-BR" sz="2800" dirty="0" smtClean="0">
                <a:solidFill>
                  <a:schemeClr val="bg1"/>
                </a:solidFill>
              </a:rPr>
              <a:t> em relação a sua higiene bucal e do recém-nascido;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Dar orientações para 100% das gestantes e </a:t>
            </a:r>
            <a:r>
              <a:rPr lang="pt-BR" sz="2800" dirty="0" err="1" smtClean="0">
                <a:solidFill>
                  <a:schemeClr val="bg1"/>
                </a:solidFill>
              </a:rPr>
              <a:t>puérperas</a:t>
            </a:r>
            <a:r>
              <a:rPr lang="pt-BR" sz="2800" dirty="0" smtClean="0">
                <a:solidFill>
                  <a:schemeClr val="bg1"/>
                </a:solidFill>
              </a:rPr>
              <a:t> sobre prevenção dos principais problemas bucais na gestação e para o recém-nascido.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Metas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Capacitação dos ACS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Cadastro em saúde bucal das gestantes e </a:t>
            </a:r>
            <a:r>
              <a:rPr lang="pt-BR" sz="2800" dirty="0" err="1" smtClean="0">
                <a:solidFill>
                  <a:schemeClr val="bg1"/>
                </a:solidFill>
              </a:rPr>
              <a:t>puérperas</a:t>
            </a:r>
            <a:endParaRPr lang="pt-B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Uso da rádio comunitária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Agendamento da primeira consulta para cada gestante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Reuniões periódicas com ACS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Palestras educativas com a equipe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Ações Realizadas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Reunião em equipe</a:t>
            </a:r>
            <a:endParaRPr lang="pt-BR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ageorlei\Downloads\P1010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90793"/>
            <a:ext cx="4059238" cy="34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Palestras educativas na UBS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Contato interdisciplinar com médico e enfermeira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Visitas domiciliares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Sala de espera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Orientações individuais</a:t>
            </a: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Ações Realizadas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Palestra com as gestantes</a:t>
            </a:r>
            <a:endParaRPr lang="pt-BR" dirty="0">
              <a:solidFill>
                <a:srgbClr val="000099"/>
              </a:solidFill>
            </a:endParaRPr>
          </a:p>
        </p:txBody>
      </p:sp>
      <p:pic>
        <p:nvPicPr>
          <p:cNvPr id="7" name="Espaço Reservado para Conteúdo 6" descr="psf nova colina 002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psf nova colina 00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Palestra com gestantes</a:t>
            </a:r>
            <a:endParaRPr lang="pt-BR" dirty="0">
              <a:solidFill>
                <a:srgbClr val="000099"/>
              </a:solidFill>
            </a:endParaRPr>
          </a:p>
        </p:txBody>
      </p:sp>
      <p:pic>
        <p:nvPicPr>
          <p:cNvPr id="7" name="Espaço Reservado para Conteúdo 6" descr="psf nova colina 00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psf nova colina 01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Protocolo adotado: Caderno de Atenção Básica em Saúde Bucal do Ministério da Saúde, 2006</a:t>
            </a:r>
          </a:p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Ficha clínica e cartão da gestante</a:t>
            </a:r>
          </a:p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Registro inicial        revisão do registro de enfermagem</a:t>
            </a:r>
          </a:p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Gestantes cadastradas foram acolhidas</a:t>
            </a:r>
          </a:p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Captação de novas gestantes posteriormente</a:t>
            </a:r>
          </a:p>
          <a:p>
            <a:pPr>
              <a:lnSpc>
                <a:spcPct val="150000"/>
              </a:lnSpc>
              <a:buClr>
                <a:srgbClr val="D14709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Reunião com a equipe na UBS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Logística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071802" y="3714752"/>
            <a:ext cx="428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Reunião para discussão do estado de saúde de cada gestante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Reunião periódica com ACS       cadastro atualizado</a:t>
            </a:r>
          </a:p>
          <a:p>
            <a:pPr>
              <a:lnSpc>
                <a:spcPct val="150000"/>
              </a:lnSpc>
              <a:buClr>
                <a:srgbClr val="FF0000"/>
              </a:buClr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                                  dúvidas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Sala de espera          repasse de informações sobre aleitamento materno, problemas bucais na gestação e no recém-nascido, higiene oral e informações nutricionais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Logística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4857752" y="2928934"/>
            <a:ext cx="35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do 6"/>
          <p:cNvCxnSpPr/>
          <p:nvPr/>
        </p:nvCxnSpPr>
        <p:spPr>
          <a:xfrm>
            <a:off x="4857752" y="3286124"/>
            <a:ext cx="35719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928926" y="4214818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</a:rPr>
              <a:t>Palestras educativas na UBS antes do pré-natal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</a:rPr>
              <a:t>Rádio comunitária         boletins informativos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</a:rPr>
              <a:t>Consulta marcada para cada gestante cadastrada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</a:rPr>
              <a:t>Plano de tratamento individual para cada gestante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</a:rPr>
              <a:t>Busca ativa das faltosas através dos ACS</a:t>
            </a:r>
          </a:p>
          <a:p>
            <a:pPr>
              <a:buClr>
                <a:srgbClr val="FF0000"/>
              </a:buCl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Logística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786182" y="2714620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Meta </a:t>
            </a:r>
            <a:r>
              <a:rPr lang="pt-BR" dirty="0" smtClean="0">
                <a:solidFill>
                  <a:schemeClr val="bg1"/>
                </a:solidFill>
              </a:rPr>
              <a:t>: Ampliar a cobertura de primeira consulta odontológica para 50% das gestantes e 50% dos recém-nascidos.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</a:t>
            </a:r>
            <a:r>
              <a:rPr lang="pt-BR" b="1" dirty="0" smtClean="0">
                <a:solidFill>
                  <a:schemeClr val="bg1"/>
                </a:solidFill>
              </a:rPr>
              <a:t>Indicador :</a:t>
            </a:r>
            <a:r>
              <a:rPr lang="pt-BR" dirty="0" smtClean="0">
                <a:solidFill>
                  <a:schemeClr val="bg1"/>
                </a:solidFill>
              </a:rPr>
              <a:t> Número de gestantes da área com primeira consulta odontológica     </a:t>
            </a:r>
          </a:p>
          <a:p>
            <a:pPr>
              <a:buNone/>
            </a:pPr>
            <a:r>
              <a:rPr lang="pt-BR" dirty="0" smtClean="0"/>
              <a:t>     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238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Gestação      cuidados especiais     saúde bucal</a:t>
            </a:r>
          </a:p>
          <a:p>
            <a:pPr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Formação dos dentes decíduos</a:t>
            </a:r>
          </a:p>
          <a:p>
            <a:pPr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Prevenção de mortes e bebês prematuros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               </a:t>
            </a:r>
            <a:r>
              <a:rPr lang="pt-BR" dirty="0" smtClean="0">
                <a:solidFill>
                  <a:srgbClr val="CC3300"/>
                </a:solidFill>
              </a:rPr>
              <a:t>      </a:t>
            </a:r>
            <a:r>
              <a:rPr lang="pt-BR" dirty="0" smtClean="0">
                <a:solidFill>
                  <a:srgbClr val="000099"/>
                </a:solidFill>
              </a:rPr>
              <a:t>Introdução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2214546" y="2285992"/>
            <a:ext cx="428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000760" y="2214554"/>
            <a:ext cx="4286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As metas relacionadas aos recém-nascidos e as puerpéras não foram atingidas devido a falta de transporte para a equipe se deslocar para as visitas domiciliares.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Meta: </a:t>
            </a:r>
            <a:r>
              <a:rPr lang="pt-BR" dirty="0" smtClean="0">
                <a:solidFill>
                  <a:schemeClr val="bg1"/>
                </a:solidFill>
              </a:rPr>
              <a:t>Captar 50% das gestantes e recém-nascidos da área de abrangência sem atenção à saúde bucal na UBS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Indicador: </a:t>
            </a:r>
            <a:r>
              <a:rPr lang="pt-BR" dirty="0" smtClean="0">
                <a:solidFill>
                  <a:schemeClr val="bg1"/>
                </a:solidFill>
              </a:rPr>
              <a:t>Número de gestantes da área com avaliação de risco para saúde bucal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Meta:</a:t>
            </a:r>
            <a:r>
              <a:rPr lang="pt-BR" dirty="0" smtClean="0">
                <a:solidFill>
                  <a:schemeClr val="bg1"/>
                </a:solidFill>
              </a:rPr>
              <a:t> Realizar visita domiciliar em 100% de gestantes e recém-nascidos acamados ou com problemas de mobilidade física.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Indicador:</a:t>
            </a:r>
            <a:r>
              <a:rPr lang="pt-BR" dirty="0" smtClean="0">
                <a:solidFill>
                  <a:schemeClr val="bg1"/>
                </a:solidFill>
              </a:rPr>
              <a:t> Número de gestantes e recém-nascidos acamados ou com problemas de mobilidade que receberam visita domiciliar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Durante a intervenção não houve usuárias com esse problema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785786" y="514351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   </a:t>
            </a:r>
            <a:r>
              <a:rPr lang="pt-BR" b="1" dirty="0" smtClean="0">
                <a:solidFill>
                  <a:schemeClr val="bg1"/>
                </a:solidFill>
              </a:rPr>
              <a:t>Meta: </a:t>
            </a:r>
            <a:r>
              <a:rPr lang="pt-BR" dirty="0" smtClean="0">
                <a:solidFill>
                  <a:schemeClr val="bg1"/>
                </a:solidFill>
              </a:rPr>
              <a:t>Realizar exame bucal adequado em 50% das gestantes e recém-nascidos cadastrados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Indicador:</a:t>
            </a:r>
            <a:r>
              <a:rPr lang="pt-BR" dirty="0" smtClean="0">
                <a:solidFill>
                  <a:schemeClr val="bg1"/>
                </a:solidFill>
              </a:rPr>
              <a:t> Número de gestantes da área com primeira consulta odontológica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   </a:t>
            </a:r>
            <a:r>
              <a:rPr lang="pt-BR" b="1" dirty="0" smtClean="0">
                <a:solidFill>
                  <a:schemeClr val="bg1"/>
                </a:solidFill>
              </a:rPr>
              <a:t>Meta:</a:t>
            </a:r>
            <a:r>
              <a:rPr lang="pt-BR" dirty="0" smtClean="0">
                <a:solidFill>
                  <a:schemeClr val="bg1"/>
                </a:solidFill>
              </a:rPr>
              <a:t> Fazer busca ativa de 100% das gestantes e recém-nascidos faltosos às consultas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Indicador: </a:t>
            </a:r>
            <a:r>
              <a:rPr lang="pt-BR" dirty="0" smtClean="0">
                <a:solidFill>
                  <a:schemeClr val="bg1"/>
                </a:solidFill>
              </a:rPr>
              <a:t>Número de gestantes faltosas às consultas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100% de busca ativa das gestantes faltosas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Meta: </a:t>
            </a:r>
            <a:r>
              <a:rPr lang="pt-BR" dirty="0" smtClean="0">
                <a:solidFill>
                  <a:schemeClr val="bg1"/>
                </a:solidFill>
              </a:rPr>
              <a:t>Dar orientações para 100% das gestantes e puérperas em relação a sua higiene bucal e do recém-nascido</a:t>
            </a: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Indicador:</a:t>
            </a:r>
            <a:r>
              <a:rPr lang="pt-BR" dirty="0" smtClean="0">
                <a:solidFill>
                  <a:schemeClr val="bg1"/>
                </a:solidFill>
              </a:rPr>
              <a:t> Número de gestantes da área que receberam orientação sobre saúde bucal e prevenção de cárie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Resultados 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b="1" dirty="0" smtClean="0"/>
              <a:t>   </a:t>
            </a:r>
            <a:r>
              <a:rPr lang="pt-BR" sz="2400" b="1" dirty="0" smtClean="0">
                <a:solidFill>
                  <a:schemeClr val="bg1"/>
                </a:solidFill>
              </a:rPr>
              <a:t>Meta: </a:t>
            </a:r>
            <a:r>
              <a:rPr lang="pt-BR" sz="2400" dirty="0" smtClean="0">
                <a:solidFill>
                  <a:schemeClr val="bg1"/>
                </a:solidFill>
              </a:rPr>
              <a:t>Dar orientações para 100% das gestantes e puérperas sobre prevenção dos principais problemas bucais na gestação e para o recém-nascido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    Indicador:</a:t>
            </a:r>
            <a:r>
              <a:rPr lang="pt-BR" sz="2400" dirty="0" smtClean="0">
                <a:solidFill>
                  <a:schemeClr val="bg1"/>
                </a:solidFill>
              </a:rPr>
              <a:t> Número de gestantes da área que receberam orientação sobre saúde bucal e prevenção de cárie</a:t>
            </a:r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Benefícios para a UBS:</a:t>
            </a:r>
          </a:p>
          <a:p>
            <a:pPr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Ampliação da cobertura de atendimento odontológico das gestantes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 Maior adesão ao atendimento odontológico das gestantes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Blip>
                <a:blip r:embed="rId2"/>
              </a:buBlip>
            </a:pPr>
            <a:r>
              <a:rPr lang="pt-BR" sz="2800" dirty="0" err="1" smtClean="0">
                <a:solidFill>
                  <a:schemeClr val="bg1"/>
                </a:solidFill>
              </a:rPr>
              <a:t>Aducação</a:t>
            </a:r>
            <a:r>
              <a:rPr lang="pt-BR" sz="2800" dirty="0" smtClean="0">
                <a:solidFill>
                  <a:schemeClr val="bg1"/>
                </a:solidFill>
              </a:rPr>
              <a:t> em saúde bucal para as gestantes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pt-B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600" dirty="0" smtClean="0">
                <a:solidFill>
                  <a:schemeClr val="bg1"/>
                </a:solidFill>
              </a:rPr>
              <a:t>Capacitação de toda a equipe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600" dirty="0" smtClean="0">
                <a:solidFill>
                  <a:schemeClr val="bg1"/>
                </a:solidFill>
              </a:rPr>
              <a:t>Integração da equipe</a:t>
            </a:r>
          </a:p>
          <a:p>
            <a:pPr>
              <a:buBlip>
                <a:blip r:embed="rId2"/>
              </a:buBlip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bg1"/>
                </a:solidFill>
              </a:rPr>
              <a:t>Atribuições da dentista: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Coordenação geral do projeto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Intervenções durante as consultas odontológicas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Palestras voltadas para 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Capacitação da equipe de acordo com o Manual do Ministério da Saúde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0033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sz="4400" dirty="0" err="1" smtClean="0">
                <a:solidFill>
                  <a:srgbClr val="000099"/>
                </a:solidFill>
              </a:rPr>
              <a:t>Boninal</a:t>
            </a:r>
            <a:r>
              <a:rPr lang="pt-BR" sz="4400" dirty="0" smtClean="0">
                <a:solidFill>
                  <a:srgbClr val="000099"/>
                </a:solidFill>
              </a:rPr>
              <a:t> – </a:t>
            </a:r>
            <a:r>
              <a:rPr lang="pt-BR" sz="4400" dirty="0" err="1" smtClean="0">
                <a:solidFill>
                  <a:srgbClr val="000099"/>
                </a:solidFill>
              </a:rPr>
              <a:t>Ba</a:t>
            </a:r>
            <a:r>
              <a:rPr lang="pt-BR" sz="4400" dirty="0" smtClean="0">
                <a:solidFill>
                  <a:srgbClr val="000099"/>
                </a:solidFill>
              </a:rPr>
              <a:t> </a:t>
            </a:r>
          </a:p>
          <a:p>
            <a:pPr algn="ctr">
              <a:buNone/>
            </a:pPr>
            <a:r>
              <a:rPr lang="pt-BR" sz="4400" dirty="0" smtClean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bg1"/>
                </a:solidFill>
              </a:rPr>
              <a:t>14000 habitantes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bg1"/>
                </a:solidFill>
              </a:rPr>
              <a:t>3 PSF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bg1"/>
                </a:solidFill>
              </a:rPr>
              <a:t>1 pequeno hospital- ginecologista, urologista e cirurgião geral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bg1"/>
                </a:solidFill>
              </a:rPr>
              <a:t>Não há CEO e NASF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bg1"/>
                </a:solidFill>
              </a:rPr>
              <a:t>Convênios com clínicas particulares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/>
              <a:t>  </a:t>
            </a:r>
            <a:r>
              <a:rPr lang="pt-BR" sz="2800" dirty="0" smtClean="0">
                <a:solidFill>
                  <a:schemeClr val="bg1"/>
                </a:solidFill>
              </a:rPr>
              <a:t>Atribuições da dentista: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Cadastramento das gestantes em saúde bucal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Captação de novas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Redação dos informativos repassados na rádio comunitária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Orientações individuais para cada gestante após cada consulta</a:t>
            </a:r>
          </a:p>
          <a:p>
            <a:pPr>
              <a:buBlip>
                <a:blip r:embed="rId2"/>
              </a:buBlip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Atribuições da enfermeira: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Levantamento das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Participação nas palestras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Repasse de informações sobre a saúde de cada gestante</a:t>
            </a:r>
          </a:p>
          <a:p>
            <a:pPr>
              <a:buBlip>
                <a:blip r:embed="rId2"/>
              </a:buBlip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Atribuição dos ACS: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Captação de novas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Busca ativa das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Visitas domiciliares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Multiplicação de informações para a comunidade</a:t>
            </a:r>
            <a:r>
              <a:rPr lang="pt-BR" dirty="0" smtClean="0"/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Atribuição da ASB: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Acolher cada gestante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Auxiliar no cadastramento das gestantes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Busca ativa das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Auxiliar durante as palestras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Inserção de rotina de palestras na sala de espera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Inter-relacionamento entre os profissionais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Capacitação de toda a equipe sobre saúde bucal para as gestantes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800" dirty="0" smtClean="0">
                <a:solidFill>
                  <a:schemeClr val="bg1"/>
                </a:solidFill>
              </a:rPr>
              <a:t>Rotina de boletins informativos na rádio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Inserção do serviço de odontologia voltado para as gestantes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Priorização do atendimento      agendamento das consultas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Habilitação dos ACS para repasse de informações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Palestras       Aumento do vínculo entre equipe e gestantes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4786314" y="3214686"/>
            <a:ext cx="35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214546" y="5143512"/>
            <a:ext cx="35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Número de gestantes reduzido      pouco impacto sobre a comunidade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Satisfação das usuárias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Muitas usuárias ainda não aderiram ao tratamento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6286512" y="2000240"/>
            <a:ext cx="35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/>
              <a:t>    </a:t>
            </a:r>
            <a:r>
              <a:rPr lang="pt-BR" dirty="0" smtClean="0">
                <a:solidFill>
                  <a:schemeClr val="bg1"/>
                </a:solidFill>
              </a:rPr>
              <a:t>A intervenção deverá ser incorporada à rotina dos serviços com as seguintes adaptações:</a:t>
            </a:r>
          </a:p>
          <a:p>
            <a:pPr marL="514350" indent="-514350"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Montagem do consultório odontológico na UBS</a:t>
            </a:r>
          </a:p>
          <a:p>
            <a:pPr marL="514350" indent="-514350"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Transporte exclusivo para equipe</a:t>
            </a:r>
          </a:p>
          <a:p>
            <a:pPr marL="514350" indent="-514350"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Agenda compartilhada</a:t>
            </a:r>
          </a:p>
          <a:p>
            <a:pPr marL="514350" indent="-514350"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Visitas domiciliares</a:t>
            </a:r>
          </a:p>
          <a:p>
            <a:pPr marL="514350" indent="-514350">
              <a:lnSpc>
                <a:spcPct val="150000"/>
              </a:lnSpc>
              <a:buBlip>
                <a:blip r:embed="rId2"/>
              </a:buBlip>
            </a:pPr>
            <a:r>
              <a:rPr lang="pt-BR" dirty="0" smtClean="0">
                <a:solidFill>
                  <a:schemeClr val="bg1"/>
                </a:solidFill>
              </a:rPr>
              <a:t>Palestras nas comunidades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Discussão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dirty="0" smtClean="0"/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Teórico x Prático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Público-alvo pequeno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Falta de consultório odontológico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Acompanhamento das </a:t>
            </a:r>
            <a:r>
              <a:rPr lang="pt-BR" sz="3200" dirty="0" err="1" smtClean="0">
                <a:solidFill>
                  <a:schemeClr val="bg1"/>
                </a:solidFill>
              </a:rPr>
              <a:t>puérperas</a:t>
            </a:r>
            <a:r>
              <a:rPr lang="pt-BR" sz="3200" dirty="0" smtClean="0">
                <a:solidFill>
                  <a:schemeClr val="bg1"/>
                </a:solidFill>
              </a:rPr>
              <a:t> e recém-nascidos</a:t>
            </a:r>
          </a:p>
          <a:p>
            <a:pPr>
              <a:buBlip>
                <a:blip r:embed="rId2"/>
              </a:buBlip>
            </a:pPr>
            <a:endParaRPr lang="pt-BR" dirty="0" smtClean="0"/>
          </a:p>
          <a:p>
            <a:pPr>
              <a:buBlip>
                <a:blip r:embed="rId2"/>
              </a:buBlip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Reflexão Crítica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pt-BR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Trabalho com público-alvo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3200" dirty="0" smtClean="0">
                <a:solidFill>
                  <a:schemeClr val="bg1"/>
                </a:solidFill>
              </a:rPr>
              <a:t>Motivação para trabalhos em grupo</a:t>
            </a:r>
          </a:p>
          <a:p>
            <a:pPr>
              <a:buBlip>
                <a:blip r:embed="rId2"/>
              </a:buBlip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Reflexão Crítica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1"/>
                </a:solidFill>
              </a:rPr>
              <a:t>Zona rural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1"/>
                </a:solidFill>
              </a:rPr>
              <a:t>Possui: médico, enfermeira, dentista, 2 técnicos de enfermagem, recepcionista, ASB, auxiliar de farmácia, 10 ACS, motorista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1"/>
                </a:solidFill>
              </a:rPr>
              <a:t>População adstrita: 661 famílias, 2285 </a:t>
            </a:r>
            <a:r>
              <a:rPr lang="pt-BR" sz="3200" dirty="0" err="1" smtClean="0">
                <a:solidFill>
                  <a:schemeClr val="bg1"/>
                </a:solidFill>
              </a:rPr>
              <a:t>hab</a:t>
            </a:r>
            <a:endParaRPr lang="pt-BR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1"/>
                </a:solidFill>
              </a:rPr>
              <a:t>Estrutura necessita de ampliação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1"/>
                </a:solidFill>
              </a:rPr>
              <a:t>Falta consultório odontológico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t-BR" sz="32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/>
            </a:r>
            <a:br>
              <a:rPr lang="pt-BR" sz="4400" dirty="0" smtClean="0">
                <a:solidFill>
                  <a:schemeClr val="bg1"/>
                </a:solidFill>
              </a:rPr>
            </a:br>
            <a:r>
              <a:rPr lang="pt-BR" sz="4400" dirty="0" smtClean="0">
                <a:solidFill>
                  <a:schemeClr val="bg1"/>
                </a:solidFill>
              </a:rPr>
              <a:t/>
            </a:r>
            <a:br>
              <a:rPr lang="pt-BR" sz="4400" dirty="0" smtClean="0">
                <a:solidFill>
                  <a:schemeClr val="bg1"/>
                </a:solidFill>
              </a:rPr>
            </a:br>
            <a:r>
              <a:rPr lang="pt-BR" sz="4400" dirty="0" smtClean="0">
                <a:solidFill>
                  <a:schemeClr val="bg1"/>
                </a:solidFill>
              </a:rPr>
              <a:t/>
            </a:r>
            <a:br>
              <a:rPr lang="pt-BR" sz="4400" dirty="0" smtClean="0">
                <a:solidFill>
                  <a:schemeClr val="bg1"/>
                </a:solidFill>
              </a:rPr>
            </a:br>
            <a:r>
              <a:rPr lang="pt-BR" sz="4400" dirty="0" smtClean="0">
                <a:solidFill>
                  <a:srgbClr val="000099"/>
                </a:solidFill>
              </a:rPr>
              <a:t>UBS Nova Colina</a:t>
            </a:r>
            <a:r>
              <a:rPr lang="pt-BR" sz="4400" dirty="0" smtClean="0">
                <a:solidFill>
                  <a:schemeClr val="bg1"/>
                </a:solidFill>
              </a:rPr>
              <a:t/>
            </a:r>
            <a:br>
              <a:rPr lang="pt-BR" sz="4400" dirty="0" smtClean="0">
                <a:solidFill>
                  <a:schemeClr val="bg1"/>
                </a:solidFill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Organização de um projeto</a:t>
            </a:r>
          </a:p>
          <a:p>
            <a:pPr algn="ctr">
              <a:lnSpc>
                <a:spcPct val="20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Objetivos e metas</a:t>
            </a:r>
          </a:p>
          <a:p>
            <a:pPr algn="ctr">
              <a:lnSpc>
                <a:spcPct val="200000"/>
              </a:lnSpc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Visualização do problema/ Resultados esperados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Reflexão Crítica</a:t>
            </a:r>
            <a:endParaRPr lang="pt-BR" dirty="0">
              <a:solidFill>
                <a:srgbClr val="000099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4429124" y="2285992"/>
            <a:ext cx="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429124" y="3357562"/>
            <a:ext cx="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q"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</a:rPr>
              <a:t>Organização do projeto em planilhas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pt-BR" sz="2800" dirty="0" smtClean="0">
                <a:solidFill>
                  <a:schemeClr val="bg1"/>
                </a:solidFill>
              </a:rPr>
              <a:t>Integração na equipe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Reflexão Crítica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BRASIL. Ministério da Saúde.  </a:t>
            </a:r>
            <a:r>
              <a:rPr lang="pt-BR" b="1" dirty="0" smtClean="0">
                <a:solidFill>
                  <a:schemeClr val="bg1"/>
                </a:solidFill>
              </a:rPr>
              <a:t>Pré-natal e </a:t>
            </a:r>
            <a:r>
              <a:rPr lang="pt-BR" b="1" dirty="0" err="1" smtClean="0">
                <a:solidFill>
                  <a:schemeClr val="bg1"/>
                </a:solidFill>
              </a:rPr>
              <a:t>Puerpério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dirty="0" smtClean="0">
                <a:solidFill>
                  <a:schemeClr val="bg1"/>
                </a:solidFill>
              </a:rPr>
              <a:t>atenção qualificada e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    humanizada  </a:t>
            </a:r>
            <a:r>
              <a:rPr lang="pt-BR" dirty="0" smtClean="0">
                <a:solidFill>
                  <a:schemeClr val="bg1"/>
                </a:solidFill>
              </a:rPr>
              <a:t>– manual técnico. Secretaria de Atenção à Saúde, Departamento de Ações Programáticas Estratégicas. Brasília, 2005. Disponível em: &lt;http://www.saude.gov.br&gt;.  Acesso em: 22 de agosto de 2012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BRASIL. Ministério da Saúde.  </a:t>
            </a:r>
            <a:r>
              <a:rPr lang="pt-BR" b="1" dirty="0" smtClean="0">
                <a:solidFill>
                  <a:schemeClr val="bg1"/>
                </a:solidFill>
              </a:rPr>
              <a:t>Secretaria de Gestão e Investimento em Saúde.</a:t>
            </a:r>
            <a:r>
              <a:rPr lang="pt-BR" dirty="0" smtClean="0">
                <a:solidFill>
                  <a:schemeClr val="bg1"/>
                </a:solidFill>
              </a:rPr>
              <a:t> Departamento de Gerenciamento de Investimentos. Projeto Cartão Nacional de Saúde.Diretrizes para o cadastramento Nacional de Usuários do SUS: planejamento municipal. Brasília: Ministério da Saúde; 2001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BRASIL. Ministério da Saúde. </a:t>
            </a:r>
            <a:r>
              <a:rPr lang="pt-BR" b="1" dirty="0" smtClean="0">
                <a:solidFill>
                  <a:schemeClr val="bg1"/>
                </a:solidFill>
              </a:rPr>
              <a:t>Caderno de atenção básica: </a:t>
            </a:r>
            <a:r>
              <a:rPr lang="pt-BR" dirty="0" smtClean="0">
                <a:solidFill>
                  <a:schemeClr val="bg1"/>
                </a:solidFill>
              </a:rPr>
              <a:t>Saúde Bucal. Secretaria de Atenção à Saúde. Departamento de Atenção Básica. Brasília, 2006.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 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BRASIL. Ministério da Saúde.  </a:t>
            </a:r>
            <a:r>
              <a:rPr lang="pt-BR" b="1" dirty="0" smtClean="0">
                <a:solidFill>
                  <a:schemeClr val="bg1"/>
                </a:solidFill>
              </a:rPr>
              <a:t>Pacto pela saúde.</a:t>
            </a:r>
            <a:r>
              <a:rPr lang="pt-BR" dirty="0" smtClean="0">
                <a:solidFill>
                  <a:schemeClr val="bg1"/>
                </a:solidFill>
              </a:rPr>
              <a:t> Consolidação do SUS. 2006. 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 </a:t>
            </a:r>
            <a:r>
              <a:rPr lang="pt-BR" smtClean="0">
                <a:solidFill>
                  <a:schemeClr val="bg1"/>
                </a:solidFill>
              </a:rPr>
              <a:t>Disponível</a:t>
            </a:r>
            <a:r>
              <a:rPr lang="pt-BR" dirty="0" smtClean="0">
                <a:solidFill>
                  <a:schemeClr val="bg1"/>
                </a:solidFill>
              </a:rPr>
              <a:t>:&lt;http://bvsms.saude.gov.br/bvs/saudelegis/gm/2006/prt0399_22_02_2006.html&gt; Acesso em: 22 de agosto de 2012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Bibliografia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99"/>
                </a:solidFill>
              </a:rPr>
              <a:t>Obrigada !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População alvo de 13 gestantes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Não havia ações voltadas para essa população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Pré-natal médico e de enfermagem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Sem atividades educativas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Boa adesão da população ao pré-natal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bg1"/>
                </a:solidFill>
              </a:rPr>
              <a:t>Falta de atendimento especializado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dirty="0" smtClean="0"/>
              <a:t>  </a:t>
            </a:r>
            <a:r>
              <a:rPr lang="pt-BR" sz="3600" dirty="0" smtClean="0">
                <a:solidFill>
                  <a:schemeClr val="bg1"/>
                </a:solidFill>
              </a:rPr>
              <a:t> Ampliar a cobertura de atendimento odontológico das gestantes e recém-nascidos, além de promover educação em saúde bucal para as gestantes.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Objetivo Geral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BR" sz="2800" dirty="0" smtClean="0">
                <a:solidFill>
                  <a:schemeClr val="bg1"/>
                </a:solidFill>
              </a:rPr>
              <a:t>Ampliar a cobertura da atenção à saúde bucal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BR" sz="2800" dirty="0" smtClean="0">
                <a:solidFill>
                  <a:schemeClr val="bg1"/>
                </a:solidFill>
              </a:rPr>
              <a:t>Melhorar a qualidade de atendimento em saúde bucal de gestantes e recém-nascidos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BR" sz="2800" dirty="0" smtClean="0">
                <a:solidFill>
                  <a:schemeClr val="bg1"/>
                </a:solidFill>
              </a:rPr>
              <a:t>Melhorar a adesão ao atendimento em saúde bucal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BR" sz="2800" dirty="0" smtClean="0">
                <a:solidFill>
                  <a:schemeClr val="bg1"/>
                </a:solidFill>
              </a:rPr>
              <a:t>Promover a saúde bucal das gestantes e recém-nascidos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Objetivos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Ampliar a cobertura de primeira consulta odontológica para 50% das gestantes e 50% dos recém-nascidos (com 1 mês de idade);</a:t>
            </a:r>
          </a:p>
          <a:p>
            <a:pPr marL="514350" lvl="0" indent="-51435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Captar 50% das gestantes e recém-nascidos da área de abrangência sem atenção à saúde bucal na UBS;</a:t>
            </a:r>
          </a:p>
          <a:p>
            <a:pPr marL="514350" indent="-514350">
              <a:buClr>
                <a:srgbClr val="FF0000"/>
              </a:buCl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Metas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FF33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Realizar visita domiciliar em 50% de gestantes e recém-nascidos acamados ou com problemas de mobilidade física.</a:t>
            </a:r>
          </a:p>
          <a:p>
            <a:pPr lvl="0">
              <a:lnSpc>
                <a:spcPct val="150000"/>
              </a:lnSpc>
              <a:buClr>
                <a:srgbClr val="FF33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Realizar exame bucal adequado em 50% das gestantes e recém-nascidos cadastrados.</a:t>
            </a:r>
          </a:p>
          <a:p>
            <a:pPr lvl="0">
              <a:lnSpc>
                <a:spcPct val="150000"/>
              </a:lnSpc>
              <a:buClr>
                <a:srgbClr val="FF3300"/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Fazer busca ativa de 100% das gestantes e recém-nascidos faltosos às consultas. 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0099"/>
                </a:solidFill>
              </a:rPr>
              <a:t>Metas </a:t>
            </a:r>
            <a:endParaRPr lang="pt-B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onalizada 4">
      <a:dk1>
        <a:sysClr val="windowText" lastClr="000000"/>
      </a:dk1>
      <a:lt1>
        <a:sysClr val="window" lastClr="FFFFFF"/>
      </a:lt1>
      <a:dk2>
        <a:srgbClr val="E4F4DF"/>
      </a:dk2>
      <a:lt2>
        <a:srgbClr val="E6F8F5"/>
      </a:lt2>
      <a:accent1>
        <a:srgbClr val="C0EDE6"/>
      </a:accent1>
      <a:accent2>
        <a:srgbClr val="C9FAFC"/>
      </a:accent2>
      <a:accent3>
        <a:srgbClr val="E4F4DF"/>
      </a:accent3>
      <a:accent4>
        <a:srgbClr val="9EF6F9"/>
      </a:accent4>
      <a:accent5>
        <a:srgbClr val="B5F5C9"/>
      </a:accent5>
      <a:accent6>
        <a:srgbClr val="C6E8BC"/>
      </a:accent6>
      <a:hlink>
        <a:srgbClr val="FFFCC6"/>
      </a:hlink>
      <a:folHlink>
        <a:srgbClr val="C6DFF6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</TotalTime>
  <Words>1152</Words>
  <Application>Microsoft Office PowerPoint</Application>
  <PresentationFormat>Apresentação na tela (4:3)</PresentationFormat>
  <Paragraphs>207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Papel</vt:lpstr>
      <vt:lpstr>Qualificação da Atenção em Saúde Bucal no Pré-Natal e Puericultura da USF Nova Colina Boninal-Ba</vt:lpstr>
      <vt:lpstr>                     Introdução </vt:lpstr>
      <vt:lpstr>Slide 3</vt:lpstr>
      <vt:lpstr>   UBS Nova Colina </vt:lpstr>
      <vt:lpstr>Slide 5</vt:lpstr>
      <vt:lpstr>Objetivo Geral</vt:lpstr>
      <vt:lpstr>Objetivos </vt:lpstr>
      <vt:lpstr>Metas</vt:lpstr>
      <vt:lpstr>Metas </vt:lpstr>
      <vt:lpstr>Metas </vt:lpstr>
      <vt:lpstr>Ações Realizadas</vt:lpstr>
      <vt:lpstr>Reunião em equipe</vt:lpstr>
      <vt:lpstr>Ações Realizadas</vt:lpstr>
      <vt:lpstr>Palestra com as gestantes</vt:lpstr>
      <vt:lpstr>Palestra com gestantes</vt:lpstr>
      <vt:lpstr>Logística </vt:lpstr>
      <vt:lpstr>Logística </vt:lpstr>
      <vt:lpstr>Logística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Discussão </vt:lpstr>
      <vt:lpstr>Discussão </vt:lpstr>
      <vt:lpstr>Discussão </vt:lpstr>
      <vt:lpstr>Discussão </vt:lpstr>
      <vt:lpstr>Discussão </vt:lpstr>
      <vt:lpstr>Discussão </vt:lpstr>
      <vt:lpstr>Discussão </vt:lpstr>
      <vt:lpstr>Discussão </vt:lpstr>
      <vt:lpstr>Discussão </vt:lpstr>
      <vt:lpstr>Discussão </vt:lpstr>
      <vt:lpstr>Discussão </vt:lpstr>
      <vt:lpstr>Reflexão Crítica </vt:lpstr>
      <vt:lpstr>Reflexão Crítica</vt:lpstr>
      <vt:lpstr>Reflexão Crítica</vt:lpstr>
      <vt:lpstr>Reflexão Crítica </vt:lpstr>
      <vt:lpstr>Bibliografia </vt:lpstr>
      <vt:lpstr>Obrigada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em Atenção Bucal no PSF de Nova Colina- Ba</dc:title>
  <dc:creator>ageorlei</dc:creator>
  <cp:lastModifiedBy>ageorlei</cp:lastModifiedBy>
  <cp:revision>68</cp:revision>
  <dcterms:created xsi:type="dcterms:W3CDTF">2013-05-06T21:07:33Z</dcterms:created>
  <dcterms:modified xsi:type="dcterms:W3CDTF">2013-06-05T01:29:24Z</dcterms:modified>
</cp:coreProperties>
</file>