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rts/chart1.xml" ContentType="application/vnd.openxmlformats-officedocument.drawingml.chart+xml"/>
  <Override PartName="/ppt/comments/comment3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omments/comment5.xml" ContentType="application/vnd.openxmlformats-officedocument.presentationml.comment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57" r:id="rId4"/>
    <p:sldId id="290" r:id="rId5"/>
    <p:sldId id="262" r:id="rId6"/>
    <p:sldId id="291" r:id="rId7"/>
    <p:sldId id="268" r:id="rId8"/>
    <p:sldId id="274" r:id="rId9"/>
    <p:sldId id="276" r:id="rId10"/>
    <p:sldId id="263" r:id="rId11"/>
    <p:sldId id="269" r:id="rId12"/>
    <p:sldId id="270" r:id="rId13"/>
    <p:sldId id="289" r:id="rId14"/>
    <p:sldId id="287" r:id="rId15"/>
    <p:sldId id="271" r:id="rId16"/>
    <p:sldId id="278" r:id="rId17"/>
    <p:sldId id="265" r:id="rId18"/>
    <p:sldId id="279" r:id="rId19"/>
    <p:sldId id="280" r:id="rId20"/>
    <p:sldId id="266" r:id="rId21"/>
    <p:sldId id="281" r:id="rId22"/>
    <p:sldId id="284" r:id="rId23"/>
    <p:sldId id="285" r:id="rId24"/>
    <p:sldId id="264" r:id="rId25"/>
    <p:sldId id="286" r:id="rId26"/>
    <p:sldId id="272" r:id="rId27"/>
    <p:sldId id="273" r:id="rId28"/>
    <p:sldId id="26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re&amp;Dany" initials="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dllene\AppData\Local\Temp\Rar$DIa0.866\12.&#194;&#186;%201-%20Dirley%20Cordeiro%20-%20Planilha%20de%20Coleta%20de%20Dados_planilha%20gr&#195;&#161;ficos%20eixo%20y%20corrigidos_Apoio_Rafael%20Lun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dllene\AppData\Local\Temp\Rar$DIa0.866\12.&#194;&#186;%201-%20Dirley%20Cordeiro%20-%20Planilha%20de%20Coleta%20de%20Dados_planilha%20gr&#195;&#161;ficos%20eixo%20y%20corrigidos_Apoio_Rafael%20Lun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s\Documents\12.&#186;%201-%20Dirley%20Cordeiro%20-%20Planilha%20de%20Coleta%20de%20Dad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dllene\AppData\Local\Temp\Rar$DIa0.866\12.&#194;&#186;%201-%20Dirley%20Cordeiro%20-%20Planilha%20de%20Coleta%20de%20Dados_planilha%20gr&#195;&#161;ficos%20eixo%20y%20corrigidos_Apoio_Rafael%20Lun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s\Documents\12.&#186;%201-%20Dirley%20Cordeiro%20-%20Planilha%20de%20Coleta%20de%20D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178304"/>
        <c:axId val="7876992"/>
      </c:lineChart>
      <c:catAx>
        <c:axId val="681783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76992"/>
        <c:crosses val="autoZero"/>
        <c:auto val="1"/>
        <c:lblAlgn val="ctr"/>
        <c:lblOffset val="100"/>
        <c:noMultiLvlLbl val="0"/>
      </c:catAx>
      <c:valAx>
        <c:axId val="787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17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'[12.Âº 1- Dirley Cordeiro - Planilha de Coleta de Dados_planilha grÃ¡ficos eixo y corrigidos_Apoio_Rafael Lund.xlsx]Indicadores'!$C$15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'[12.Âº 1- Dirley Cordeiro - Planilha de Coleta de Dados_planilha grÃ¡ficos eixo y corrigidos_Apoio_Rafael Lund.xlsx]Indicadores'!$D$14:$F$14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'[12.Âº 1- Dirley Cordeiro - Planilha de Coleta de Dados_planilha grÃ¡ficos eixo y corrigidos_Apoio_Rafael Lund.xlsx]Indicadores'!$D$15:$F$15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422272"/>
        <c:axId val="66423808"/>
      </c:barChart>
      <c:catAx>
        <c:axId val="6642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423808"/>
        <c:crosses val="autoZero"/>
        <c:auto val="1"/>
        <c:lblAlgn val="ctr"/>
        <c:lblOffset val="100"/>
        <c:noMultiLvlLbl val="0"/>
      </c:catAx>
      <c:valAx>
        <c:axId val="664238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422272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'[12.Âº 1- Dirley Cordeiro - Planilha de Coleta de Dados_planilha grÃ¡ficos eixo y corrigidos_Apoio_Rafael Lund.xlsx]Indicadores'!$C$42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'[12.Âº 1- Dirley Cordeiro - Planilha de Coleta de Dados_planilha grÃ¡ficos eixo y corrigidos_Apoio_Rafael Lund.xlsx]Indicadores'!$D$41:$F$41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'[12.Âº 1- Dirley Cordeiro - Planilha de Coleta de Dados_planilha grÃ¡ficos eixo y corrigidos_Apoio_Rafael Lund.xlsx]Indicadores'!$D$42:$F$42</c:f>
              <c:numCache>
                <c:formatCode>0.0%</c:formatCode>
                <c:ptCount val="3"/>
                <c:pt idx="0">
                  <c:v>1</c:v>
                </c:pt>
                <c:pt idx="1">
                  <c:v>0.5625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513920"/>
        <c:axId val="66798336"/>
      </c:barChart>
      <c:catAx>
        <c:axId val="6651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798336"/>
        <c:crosses val="autoZero"/>
        <c:auto val="1"/>
        <c:lblAlgn val="ctr"/>
        <c:lblOffset val="100"/>
        <c:noMultiLvlLbl val="0"/>
      </c:catAx>
      <c:valAx>
        <c:axId val="667983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513920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rich>
      </c:tx>
      <c:layout>
        <c:manualLayout>
          <c:xMode val="edge"/>
          <c:yMode val="edge"/>
          <c:x val="1.3935022828028738E-3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302201132703507"/>
          <c:y val="0.19047643652400137"/>
          <c:w val="0.85257908544524286"/>
          <c:h val="0.67195853995967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Indicadores!$D$46:$F$46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Indicadores!$D$47:$F$47</c:f>
              <c:numCache>
                <c:formatCode>0.0%</c:formatCode>
                <c:ptCount val="3"/>
                <c:pt idx="0">
                  <c:v>0.54545454545454541</c:v>
                </c:pt>
                <c:pt idx="1">
                  <c:v>0.32258064516129031</c:v>
                </c:pt>
                <c:pt idx="2">
                  <c:v>0.90476190476190477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840448"/>
        <c:axId val="66841984"/>
      </c:barChart>
      <c:catAx>
        <c:axId val="6684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841984"/>
        <c:crosses val="autoZero"/>
        <c:auto val="1"/>
        <c:lblAlgn val="ctr"/>
        <c:lblOffset val="100"/>
        <c:noMultiLvlLbl val="0"/>
      </c:catAx>
      <c:valAx>
        <c:axId val="6684198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8404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rich>
      </c:tx>
      <c:layout>
        <c:manualLayout>
          <c:xMode val="edge"/>
          <c:yMode val="edge"/>
          <c:x val="0.1885964359718193"/>
          <c:y val="2.8776978417266189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'[12.Âº 1- Dirley Cordeiro - Planilha de Coleta de Dados_planilha grÃ¡ficos eixo y corrigidos_Apoio_Rafael Lund.xlsx]Indicadores'!$C$57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'[12.Âº 1- Dirley Cordeiro - Planilha de Coleta de Dados_planilha grÃ¡ficos eixo y corrigidos_Apoio_Rafael Lund.xlsx]Indicadores'!$D$56:$F$56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'[12.Âº 1- Dirley Cordeiro - Planilha de Coleta de Dados_planilha grÃ¡ficos eixo y corrigidos_Apoio_Rafael Lund.xlsx]Indicadores'!$D$57:$F$57</c:f>
              <c:numCache>
                <c:formatCode>0.0%</c:formatCode>
                <c:ptCount val="3"/>
                <c:pt idx="0">
                  <c:v>0.54545454545454541</c:v>
                </c:pt>
                <c:pt idx="1">
                  <c:v>0.35483870967741937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99072"/>
        <c:axId val="68121344"/>
      </c:barChart>
      <c:catAx>
        <c:axId val="6809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121344"/>
        <c:crosses val="autoZero"/>
        <c:auto val="1"/>
        <c:lblAlgn val="ctr"/>
        <c:lblOffset val="100"/>
        <c:noMultiLvlLbl val="0"/>
      </c:catAx>
      <c:valAx>
        <c:axId val="681213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099072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Indicadores!$C$63</c:f>
              <c:strCache>
                <c:ptCount val="1"/>
                <c:pt idx="0">
                  <c:v>Proporção de mulheres entre 25 e 64 anos que receberam orientação sobre DSTs e fatores de risco para câncer de colo de útero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Indicadores!$D$62:$F$62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Indicadores!$D$63:$F$63</c:f>
              <c:numCache>
                <c:formatCode>0.0%</c:formatCode>
                <c:ptCount val="3"/>
                <c:pt idx="0">
                  <c:v>1</c:v>
                </c:pt>
                <c:pt idx="1">
                  <c:v>0.60416666666666663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154112"/>
        <c:axId val="68155648"/>
      </c:barChart>
      <c:catAx>
        <c:axId val="6815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155648"/>
        <c:crosses val="autoZero"/>
        <c:auto val="1"/>
        <c:lblAlgn val="ctr"/>
        <c:lblOffset val="100"/>
        <c:noMultiLvlLbl val="0"/>
      </c:catAx>
      <c:valAx>
        <c:axId val="681556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1541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0T21:32:43.563" idx="1">
    <p:pos x="1247" y="663"/>
    <p:text>Aqui na Analise colocou somente dados da estrutura e não colocou a analise que fez da situação da Unidade. Poderia colocar aqui um topico breve de cada programa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0T21:35:44.593" idx="2">
    <p:pos x="315" y="671"/>
    <p:text>Aqui precisa convecer de que essa é uma intervenção importante. Já falou que no Brasil é prevalente. Agora poderia colocar um paragrafo sobre a situação na unidade. Porque escolheu esse tema?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0T21:41:45.621" idx="5">
    <p:pos x="1468" y="582"/>
    <p:text>A logistica não foi somente essa. Dev fazer uma lista em tópicos de toda a logistica. O que precisou fazer para o trabalho acontecer?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0T21:43:53.817" idx="6">
    <p:pos x="5358" y="781"/>
    <p:text>Tiraria essa parte. Precisa listar tudo que foi feito. Essa  e o resultado é a parte mais importante e prewcisa dedicar um tempo especial mpara ela e fazer uma lista de tudo que foi realizado e organizado.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0T21:40:41.703" idx="4">
    <p:pos x="836" y="742"/>
    <p:text>quais os resultados? Colocar os graficos importantes e discutir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747F1D-66EC-42AC-9DD8-C7EE885B2D2F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B38352E-08D9-4AFA-9180-58ACFF03EAC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54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352E-08D9-4AFA-9180-58ACFF03EAC9}" type="slidenum">
              <a:rPr lang="en-US" altLang="pt-BR" smtClean="0"/>
              <a:pPr/>
              <a:t>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2031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352E-08D9-4AFA-9180-58ACFF03EAC9}" type="slidenum">
              <a:rPr lang="en-US" altLang="pt-BR" smtClean="0"/>
              <a:pPr/>
              <a:t>15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5770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352E-08D9-4AFA-9180-58ACFF03EAC9}" type="slidenum">
              <a:rPr lang="en-US" altLang="pt-BR" smtClean="0"/>
              <a:pPr/>
              <a:t>18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66351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352E-08D9-4AFA-9180-58ACFF03EAC9}" type="slidenum">
              <a:rPr lang="en-US" altLang="pt-BR" smtClean="0"/>
              <a:pPr/>
              <a:t>23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7785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E010-C003-43A1-BBAC-4F17947BB72C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F9FCF-D81B-4FD5-8AFC-5D300FDF5D6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7152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97CF5-6D9B-43ED-B3C8-6DD2605357B7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FFA38-A686-4C61-AB98-8CB1A218CEC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4884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F57E-2041-4CCF-99AF-F9C276709E19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18BCF-B58D-4867-B274-50B9F25C04F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1022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44FA-9FA9-427D-9234-47A91040F7CF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39D0F-6878-4AE3-9F6D-B77A29B6E7D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9750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8DE2F-CE18-4729-93DC-92C49837F038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54901-1F84-46C4-AB53-914AC6400E2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1405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48D0-E949-4738-A6DE-1E586EF073CB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5D19B-133F-46E3-8D6F-17D8EC7D6D6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850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1F1B4-7642-4C57-8D87-61CF5EAEB0A4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102DD-9071-45D0-B8B0-6B6E5AAAF16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0398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6B179-EDA4-48CA-919D-5A0064A3B014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620F2-2534-4397-88C2-D01CA630D0E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4901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0C6B6-5799-4DEB-9B5F-458F7D22BE5B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FED90-0A16-4AFC-B5D4-2BB414515A1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842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2979-DC73-4A27-B4D9-00A5275E8944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A658C-3A50-4446-B374-476C44F50EB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8734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D798C-B32C-4843-B459-8A3BE7FB3A6D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3BA06-2B22-4F3F-A495-5708CF36757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7927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56161B-2466-448B-8991-9AA9A4F26201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3A81DE7-E4F9-4890-A06E-5DE05569D3D7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inca.gov.br/wps/wcm/connect/tiposdecancer/site/home/colo_uter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2492896"/>
            <a:ext cx="7772400" cy="26642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pt-BR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MELHORIA </a:t>
            </a:r>
            <a:r>
              <a:rPr lang="pt-B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PROGRAMA DE PREVENÇÃO E </a:t>
            </a:r>
            <a:r>
              <a:rPr lang="pt-B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DETECÇÃO </a:t>
            </a:r>
            <a:r>
              <a:rPr lang="pt-B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PRECOCE DO CÂNCER DE COLO DE ÚTERO E </a:t>
            </a:r>
            <a:r>
              <a:rPr lang="pt-B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MAMA NA UNIDADE SAÚDE DA FAMÍLIA DAS QUINTAS NA CIDADE DE NATAL/RN</a:t>
            </a:r>
            <a:endParaRPr lang="pt-B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</a:t>
            </a: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582092" y="152266"/>
            <a:ext cx="7772400" cy="1470025"/>
          </a:xfrm>
        </p:spPr>
        <p:txBody>
          <a:bodyPr/>
          <a:lstStyle/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DE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PELOTAS</a:t>
            </a:r>
            <a:b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Especialização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Saúde da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Família</a:t>
            </a:r>
            <a:b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Modalidade a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Distância -Turma 6</a:t>
            </a:r>
            <a:b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98799" y="1472372"/>
            <a:ext cx="3946400" cy="8735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GISNEILANDIA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DIRLEY CORDEIRO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85999" y="5934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Natal/RN</a:t>
            </a:r>
            <a:endParaRPr lang="pt-BR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pt-B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56" y="5906005"/>
            <a:ext cx="1311423" cy="86250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2" y="7937"/>
            <a:ext cx="899592" cy="888839"/>
          </a:xfrm>
          <a:prstGeom prst="rect">
            <a:avLst/>
          </a:prstGeom>
        </p:spPr>
      </p:pic>
      <p:sp>
        <p:nvSpPr>
          <p:cNvPr id="9" name="AutoShape 2" descr="data:image/jpeg;base64,/9j/4AAQSkZJRgABAQAAAQABAAD/2wCEAAkGBxQTEhUUEhITFRUTGB8YGRgYGR8fHRwgHyMcIR4eIx8gJC4mIyEnHyApITEiJiorLjouHiA1ODUtNygtLywBCgoKDg0OGhAQGzclICQsLCwtLDc3Li8vNDU0NDQsLzUsNCwwNywsLC80LC0sLiwsNyw0LCwsLCw0NywsLCwsLP/AABEIADwA3QMBIgACEQEDEQH/xAAbAAACAgMBAAAAAAAAAAAAAAAABQQGAgMHAf/EADsQAAIBAgQEBAMFBwMFAAAAAAECAwARBBIhMQUGE0EiUWFxFDKBByNCkaEVM1KCscHRFjThJEOSovD/xAAZAQADAQEBAAAAAAAAAAAAAAAAAQMCBAX/xAAsEQACAgECBAUEAgMAAAAAAAAAAQIRAxIhEzFR8ARBcZGhImGx0SPxBRQy/9oADAMBAAIRAxEAPwDuNFFeE23oAwnmVFLMQFUXJNU5ubHvJIHQKCAkRW5YdySD4f1qFzXx7rt04z92p/8AI+ft5U15Y5Yy2lnXxfhQ9vU+vpXlzz5M2XRh5Lm++2epDBjw4tebm+S77RLh5nsoafDyxq2zAZl/sR+VNsFxSGX93Ip9L6/lUwikvE+WIJtcuRvNdP02rrrPBbNS9dn7rb4OO8M3unH03/O/yOqKpEvDcbhf3UjSIOw1/wDU3/StuA52IOWeP3Zf7qf8/SprxsYvTkTi/j3KPwUmtWNqS+fYuVFQcBxeGb93IpPlsfyNTq64yUlcXZyyi4upKgooqPjcdHEuaWREUm12IA/WtGSRRUfBY2OVc0Uiut7XUgi/lpUigAooooAKK0nEpn6eYZyubLfW17X9r17isQsaM7myoCzHyA1JoA20VogxkbsVVwWADEdwG2J9630AFFFRcZxCKLL1ZETObLmIFz9aAJVFa8POrqGRgynYjY1soAKKKKACiiigAqn868RYsuHiYHN8yrq1+wPp6VcKiiCKK75Y477tYDf1qOfHLJDQnV8y2DJHHPW1dchDyzyx0rSzWL7qvZfX1P8AStH2kpM0CCCZYznuw6gjLC3YkjY62q3OwAJOgGprgnMqTykYyZSExLHpknZRsLdtNvrVvC+HjjVRMZ80sr1SO08tLIMLEJXEkgXxMDmuffv70yZgBcmwHeuT/ZTxFopui1xHiASnlmTe3rbf2HpVo+1HGlcKsSXz4hxGANyNyProPrVJQ+uiSexWklUcWOIOPg6ea985uVt8ltrfW3euiYzhkGJUMVVsw0dTr9CN64BFhryiO4BLhL9hc2v7V1T7OVkw02IwMx1jtInlY6Ej0Oh971rPijKNPceOcou47GXEuTJF1hYOPI6N/g/pUTBcbxUL5He1vwy/53+tMec+ZTGyDCYuASo2V42tY3tqT2y/39KtQgSaNeqqPdQexFyNbHy9a8qf+O0/XienvvqehDx7ktOVakQOF8caQhXgdSfxL4k98w2qPzdmzYTIqs3X0DGwPgfc2P8ASmGA4JFC5eMMpO4DHL+VbeJ8MScKHLjI2ZSrFSDYjcehrr8Priv5Hb79DlzODl/Gtu/UVcSOJEcZydMBj1RhyGbLbQrmUX13AF/KosOJeaaGOLFydJoGcvZQ7EPbutgRsdO1OW4KuQKJsQLEnN1Wza20JPbSlknLo+IiCCRI44WUOrkMGLAnW9yTqTeuhNERd+252EUN5GbqzI7xKudhEbCwbwgm4ufQ230kQY7FP0cPIZIWkkkHUIXqGNBmU21UMb2Jt2OlOTwKAxpGuZekSysrEOrG+Y5t7m5vfe9ZScCjaNUZpSUbMrmRs4J0JDbjTS21jRqQUxbiMUYJskk7lEwzOZGClr5wAdF1IvYC3lSrG4yTJiomadkbBvIOsFDXFxcZexvsasrcvQsCHzveMxks5JKlsx1877HtYVivLkNnzGRzJGYmZnJJQ9r9vpQpIVMWw4o55g8zRxxQQvmWwI0a+pB3ryGeUQRiabECSdy0aIFMmS1wpJWwsPETpqbU1xfLsMmbMH8YjBsxH7vVPyOv0FE3AEbLeSbMhJV+ocwuLEX8iO1K0MQ4Hik8gigMjoz4iaNpCF6mWIEgd1zHYm3ap/FYgvThM2IklKsfAkZdlJ/ESuUKDYW0vYb1vx/AI1w7LErhgxkQqSXVzpmBuD7i+ovXuF4ArJE0hlWVUs5ErEnNYspbuL/8U7XMQq4NxCbEDDRdRorwvI7IFDHI4jUC4IHmbCnXL2Od45RIczQSvFmtbMF2Nhpe29qy/wBOwhI0TOnSzZGRiGAY3YX8j5H0qbw/ApCgSMWUXO9ySdSSTqST3NJtDKpwfimKlMMoWdhLJ41KoIljNxdTfNddNTvrpWpcbifh4Z/iWzST9LLlXLlLul7WvmFr3v8ASrHheCRJJmjeVQGLdMSHICdScvrvbatg4HD0kisckb9RRmPzZi2/uTpT1IVEXg0ki4meB5WlVFjdS9swz57jQDTw/rTyo0eCRZXlAOeRVVjfst7afzGpNYbNBXPPtY4pFlTDvHI5uJCVcKF3AuSrXJ10I9a6HXNPtSErOkMcJyy3dm0u5jXYeQVST7n894v+hS5Fg4Pj5MbCqJA8GHyZHaT5mFrZU+n/AHD+Vc++0Dj64iVYobCDD3VbbE6An2FrD6+ddL5NDScPiWdDqmUg/iXYHTsVqqDlOCTi0kIiCwRxKxQXAuRYfrrW4NKT+xl3Qu+zeJcQsuHYlWRlxELjdHFgT6jQXHcXq6cZ4cY+rjZ5BJJBE3RULZIzbcAk3Ynv7eVL/sz4HHHG8pW8qyyR5r/hU5bW9xTH7RXY4PpJq88iRKPPMRSk7nSGlscVjwzlC4RyiEBnANgTtc9jXSMRi5JY8PjIjaSXDSQSP/CV8Rf6BXPuRVywvL8aYP4QAZTGVY23JGre99ao/BS0fA8RcEtmkQC217K396256vcVUUvlfh4xGLhhb5ZH8XqACxF/UC1/Wux8nwmFZcKb/wDTyHJfvG/iQ/1X+WuQcqytFjMM+VrdRex+UnKx9gDXcniX4hWsMxRrt3IBWw9tb296WZ+QRJ1VXn9ZunEU6xhV7ziEkPk9La286tVK+N4KeTKcPiegVve6Bw1/S4taoxdM0xPhOJRw4FZMLiEdS2j4qQ6X3BO+n8NQoud3bD9TpxlhiBASjEoQ34lO9b/9DZYohHiLSxTGcyNGGDO1r+C4tsLa9qzl5JLQyocSS8k4nEhQaMANxfUfl2rf0C3NH7YjwBxkUcKhMNGst7nNI8h/ET6ka1Dixkx4jhpsVHGhGGkcZDcZbX77EU0HJZf4kz4gyti41Rj0wtmXZhrsLDw+m+tbMBynIJY5Z8V1unE0WXp5QVYWH4jY+e99NrU7iFMX8J58aSWEOsATEvkVUcmVP4S4219POnXMfHJIpsPh8PGjy4gtbOSFAUXbb0/+NaeC8tzYcoi4pWw8ZJVDCM9tfCZM2wPe1SeYeANPJDNFN0ZoCcrZcwswswtcdqy9NhvRXOWMa8OHxkn3KSfFG4leyAm1/EBrb9bU+5Q5ibFiUOI80LBc8RJRwRcEX1pfJyOTGVGJu/xHxCu0YIv5Mubxe+ntTjgHA2w8k8jzGVsQysxy5bECx2J0vsOwsNd6cnFpgrKdjMZH+0cWmInxqqrII1heWwuq3uE0A/5pxx/m58NLlBwroGVcnUPWINrm2wIJ2NO+GcE6WJxM/UzfElTly2y5Rbe5vf2FJMTyOzddRissU8omy9IE5gQbFs2q+mnby1Li3uFMOKc1YhZsXHBBEwwiq5Z2I8LIGtYd9TbXtWXDubJ3lwvUgjSHGA5CHJcEC9zoBY+XkanPyuTJjX63+9jRLZPkyplvfN4r720rGPlUj4H77/Yi3yfPoB/F4f1ouFd9A3KdjHSTCRSiJUZ+JLnNyxYjPqSde+3arDw7iYjPEXjSGNknsWkchWO1yTtp2Fbl5JPw8cPxA+7xXxObp77+C2bTf5r/AErHHcj9TrEYizS4kYlfu7hSARlIzeIa76U9UWFMm8o8xtijMjiImEr44mJRgwvpfXTarJSTgPAmglmlefqviMhY5MuqgjSxOlrADtbc07qcqvYaMJSbeEAn1Nv1saScThlMiStCh6auoCyE3z5bn5PJf1p9RU2m+Tr2NxaXNX7lRwXMhhjSNsNL92oS475QBfasuC8TEk880cEjdQRq1iumUN5n1/pVsotUVjzJ7z29EWeTFW0N/ViXg6PDGV6Emru+6fjZm/i9a9xoZ5InOHkIhYsBdPmIKg/N2BNOaKtUuv4/RLUun5/Yqk4nKNsJKf5k/wA0o4djZMPGyDBzWLu+lj87Fu3vVsoqbxz8pv2X6NrJDzgvd/speG44EMKnCSjoqVXTW1gNrDypnFxlnkVxhcTopGqgbkeZHlVhorKx5b3n8I1LJi8ofLNOGmLC7RsnoxH9iah8SibMSFLZomTTzNrfSmVFVcbVMlGdStIRSYeYKR4jqVtpawy2sD9a9nXEnZioBy3y5iQL2awI3uBv2p5RWOCurN8Z9EJ3SYC93JznwiwBW+mvbz71HEM10urHKwYAWC2s17+tz/SrBRQ8N+bBZq8kVx0xDI6uJCCCFAABuQuhuTpe9T8Ck136hNrEBcum+lmvrp6CmlFEcNO7YSzNqqQggwMsaRBDkuLvZATm00NiPXU3rwxT3LDOGIUMxAPdr5QCNNu+1WCilwF5Nj/2H5pCSRZwreJySygG1rDILkKD3e4tfv6VnDHKEkNiHZkJta5GWMPb10IpxRT4P3YuN9l3/QiwMMwZRdlTMxsVuTd2JzEEWuCOxr2Th8nUmlTKrXOTw+Jroo1a+oGtlsNRvTyijgRpLoPjyu6ESQzA5iXa9gzBQrZbubAEnYka32rB1xAU6PnYLcjUCyntca5tD21vVgopcFdWHHfRC7hxkztnzEEA3OgB7i3fzvTGiiqxjpVEpS1O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028" name="Picture 4" descr="http://unasus.ufpel.edu.br/site/wp-content/uploads/2013/10/ESF-Ufpel-0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9" y="6054138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68952" cy="1143000"/>
          </a:xfrm>
        </p:spPr>
        <p:txBody>
          <a:bodyPr/>
          <a:lstStyle/>
          <a:p>
            <a:pPr algn="l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2.3.2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Indicadores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6890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871694"/>
              </p:ext>
            </p:extLst>
          </p:nvPr>
        </p:nvGraphicFramePr>
        <p:xfrm>
          <a:off x="7393" y="980728"/>
          <a:ext cx="9143999" cy="5972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6575"/>
                <a:gridCol w="1519561"/>
                <a:gridCol w="1656184"/>
                <a:gridCol w="1691679"/>
              </a:tblGrid>
              <a:tr h="403240">
                <a:tc>
                  <a:txBody>
                    <a:bodyPr/>
                    <a:lstStyle/>
                    <a:p>
                      <a:pPr algn="just"/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MÊS 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MÊS 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MÊS</a:t>
                      </a:r>
                      <a:r>
                        <a:rPr lang="pt-BR" baseline="0" dirty="0" smtClean="0"/>
                        <a:t> 3</a:t>
                      </a:r>
                      <a:endParaRPr lang="pt-BR" dirty="0"/>
                    </a:p>
                  </a:txBody>
                  <a:tcPr/>
                </a:tc>
              </a:tr>
              <a:tr h="927084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Proporção de mulheres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entre 25 e 64 anos com exame em dia para detecção precoce do câncer de colo de útero.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192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Proporção de mulheres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entre 50 e 69 anos com exame em dia para detecção precoce do câncer de mama.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7289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Proporção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mulheres com amostras satisfatórias do exame </a:t>
                      </a:r>
                      <a:r>
                        <a:rPr lang="pt-BR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citopatológico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colo de útero. 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291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Proporção de mulheres com exame </a:t>
                      </a:r>
                      <a:r>
                        <a:rPr lang="pt-BR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citopatológico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alterado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que não retornaram para conhecer resultado.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17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Proporção de mulheres com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mamografia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alterada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que não retornaram para conhecer resultado.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3534">
                <a:tc>
                  <a:txBody>
                    <a:bodyPr/>
                    <a:lstStyle/>
                    <a:p>
                      <a:pPr algn="just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Proporção de mulheres que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não retornaram para resultado de exame </a:t>
                      </a:r>
                      <a:r>
                        <a:rPr lang="pt-BR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citopatológico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 foi feita busca ativa.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523105"/>
              </p:ext>
            </p:extLst>
          </p:nvPr>
        </p:nvGraphicFramePr>
        <p:xfrm>
          <a:off x="0" y="149939"/>
          <a:ext cx="9144000" cy="6695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952"/>
                <a:gridCol w="1800200"/>
                <a:gridCol w="1728192"/>
                <a:gridCol w="1475656"/>
              </a:tblGrid>
              <a:tr h="295161">
                <a:tc>
                  <a:txBody>
                    <a:bodyPr/>
                    <a:lstStyle/>
                    <a:p>
                      <a:pPr algn="just"/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MÊS 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MÊS 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MÊS</a:t>
                      </a:r>
                      <a:r>
                        <a:rPr lang="pt-BR" baseline="0" dirty="0" smtClean="0"/>
                        <a:t> 3</a:t>
                      </a:r>
                      <a:endParaRPr lang="pt-BR" dirty="0"/>
                    </a:p>
                  </a:txBody>
                  <a:tcPr/>
                </a:tc>
              </a:tr>
              <a:tr h="78637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Proporção de mulheres que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não retornaram para resultado de mamografia e foi feita busca ativa.</a:t>
                      </a:r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7903">
                <a:tc>
                  <a:txBody>
                    <a:bodyPr/>
                    <a:lstStyle/>
                    <a:p>
                      <a:pPr algn="just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Proporção de mulheres com registro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adequado do exame </a:t>
                      </a:r>
                      <a:r>
                        <a:rPr lang="pt-BR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citopatológico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colo de útero.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5378">
                <a:tc>
                  <a:txBody>
                    <a:bodyPr/>
                    <a:lstStyle/>
                    <a:p>
                      <a:pPr algn="just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Proporção de mulheres com registro adequado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da mamografia.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9089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Proporção de mulheres entre 25 e 64 anos com pesquisa de sinais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alerta para câncer de colo de útero.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908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Proporção de mulheres entre 50 e 69 anos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 avaliação de risco para câncer de mama.</a:t>
                      </a:r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908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Proporção de mulheres entre 25 e 64 anos que receberam sobre orientação sobre </a:t>
                      </a:r>
                      <a:r>
                        <a:rPr lang="pt-B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DSTs</a:t>
                      </a:r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fatores de risco para câncer de colo de útero.</a:t>
                      </a:r>
                    </a:p>
                    <a:p>
                      <a:pPr algn="just"/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908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Proporção de mulheres entre 50 e 69 anos que receberam sobre orientação sobre </a:t>
                      </a:r>
                      <a:r>
                        <a:rPr lang="pt-B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DSTs</a:t>
                      </a:r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fatores de risco para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câncer de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mama</a:t>
                      </a:r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51,6%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3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l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2.3.3 Logística</a:t>
            </a:r>
            <a:b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ações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foram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registradas em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ficha espelho e prontuários.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cadastro e levantamento do numero de mulheres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 feita 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pelo agente 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saúde, com o auxilio da enfermeira (o).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enfermeiros e médicos anotaremos as datas de realização 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exames, 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ultimo exame realizado, histórico familiar, medicação utilizada, patologias existentes, resultados de exames sorológicos, dados sócio econômicos, vacinas, vícios, alimentação, sono, cotidiano no lar e local 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trabalho.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fichas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foram impressas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unidade em uma quantidade necessária para uso.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realizarmos estas ações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contamos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os agentes de saúde e utilizaremos ficha espelho, lápis grafite prancheta e os prontuários.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00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t-BR" sz="2000" dirty="0"/>
          </a:p>
          <a:p>
            <a:pPr algn="just">
              <a:buFont typeface="Wingdings" panose="05000000000000000000" pitchFamily="2" charset="2"/>
              <a:buChar char="v"/>
            </a:pPr>
            <a:endParaRPr lang="pt-BR" sz="200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t-BR" sz="2000" dirty="0"/>
          </a:p>
          <a:p>
            <a:pPr algn="just">
              <a:buFont typeface="Wingdings" panose="05000000000000000000" pitchFamily="2" charset="2"/>
              <a:buChar char="v"/>
            </a:pPr>
            <a:endParaRPr lang="pt-BR" sz="2000" dirty="0"/>
          </a:p>
          <a:p>
            <a:pPr algn="just">
              <a:buFont typeface="Wingdings" panose="05000000000000000000" pitchFamily="2" charset="2"/>
              <a:buChar char="v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informações contidas no prontuário serão transcritas para a ficha espelho, realizando assim o monitoramento sobre consultas, exames clínicos e laboratoriais em atraso e vacinas. Para realizarmos estas ações contaremos com os agentes de saúde e utilizaremos ficha espelho, lápis grafite prancheta e os prontuários. </a:t>
            </a:r>
          </a:p>
          <a:p>
            <a:pPr marL="0" indent="0" algn="just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1º Passo: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adastro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levantamento de dados da população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acordo com a faixa etária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2º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Passo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adastro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informações existentes no prontuário pelo enfermeiro 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médico.</a:t>
            </a:r>
          </a:p>
          <a:p>
            <a:pPr marL="0" indent="0" algn="just">
              <a:buNone/>
            </a:pPr>
            <a:r>
              <a:rPr lang="pt-BR" sz="2000" dirty="0" smtClean="0"/>
              <a:t>	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capacitação ocorrerá na unidade, vamos trabalhar o acolhimento das mulheres oferecendo um atendimento prioritário para detectar precocemente o câncer, e assim agilizar 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tratamento.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   Cronograma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337699"/>
              </p:ext>
            </p:extLst>
          </p:nvPr>
        </p:nvGraphicFramePr>
        <p:xfrm>
          <a:off x="179512" y="1124744"/>
          <a:ext cx="8568950" cy="5586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9905"/>
                <a:gridCol w="379157"/>
                <a:gridCol w="379157"/>
                <a:gridCol w="379157"/>
                <a:gridCol w="379157"/>
                <a:gridCol w="379157"/>
                <a:gridCol w="379157"/>
                <a:gridCol w="379157"/>
                <a:gridCol w="454988"/>
                <a:gridCol w="454988"/>
                <a:gridCol w="454988"/>
                <a:gridCol w="454988"/>
                <a:gridCol w="454994"/>
              </a:tblGrid>
              <a:tr h="33111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ATIVIDADES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SEMANAS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11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</a:tr>
              <a:tr h="10512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Capacitação dos profissionais de saúde da UBS sobre o protocolo de Prevenção do Câncer de Colo de Útero e Controle do Câncer de Mama e aspectos gerais do projeto de intervenção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</a:tr>
              <a:tr h="4470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Estabelecimento do papel de cada profissional na intervenção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</a:tr>
              <a:tr h="5960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Cadastramento de todas as mulheres nas faixas etárias 25 a 64 anos e 50 a 69 anos da área adstrita no programa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</a:tr>
              <a:tr h="2980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Estabelecer parceria com a Gestão Municipal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</a:tr>
              <a:tr h="3725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Atendimento clínico das mulheres na faixa etária preconizada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</a:tr>
              <a:tr h="2980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Grupo de Saúde da Mulher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</a:tr>
              <a:tr h="2980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Busca ativa das mulheres faltosas às consultas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</a:tr>
              <a:tr h="2980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Monitoramento da intervenção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</a:tr>
              <a:tr h="4470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Atualização de dados do SIAB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</a:tr>
              <a:tr h="6325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Reunião com a equipe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754" marR="9754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5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120" y="260648"/>
            <a:ext cx="8712968" cy="936104"/>
          </a:xfrm>
        </p:spPr>
        <p:txBody>
          <a:bodyPr/>
          <a:lstStyle/>
          <a:p>
            <a:pPr algn="l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DA INTERVENÇÃO </a:t>
            </a:r>
            <a:b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AÇÕES PREVISTAS E DESENVOLVIDAS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/>
              <a:t> 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836712"/>
            <a:ext cx="835292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Realizamos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capacitação da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agentes e os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técnicos foram treinados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espaço anexo da unidade com palestras, folders explicativos e apresentação em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Cadastramos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todas as mulheres de  25 e 64 anos de idade da área 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cobertura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unidade de saúde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cobertura de detecção precoce do câncer de mama das mulheres na faixa etária entre 50 e 69 anos 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idade foi ampliada 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100%. 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Melhoramos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qualidade do atendimento das mulheres que realizam detecção precoce de câncer de colo de útero e de mama na unidade 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Obtivemos 100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de coleta de amostras satisfatórias do exame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citopatológico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colo de útero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Monitoramos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adequabilidade das amostras dos exames coletados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Melhoramos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adesão das mulheres à realização de exame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citopatológico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colo de útero 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mamografia.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Capacitamos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ACS para que orientem a periodicidade adequada dos exames durante a busca ativa das faltosas.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/>
              <a:t> 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/>
              <a:t/>
            </a:r>
            <a:br>
              <a:rPr lang="pt-BR" sz="2000" dirty="0"/>
            </a:b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18457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Realizamos busca ativa das mulheres faltosas aos agendamentos e também que moravam na área e não procuravam os serviços da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Realizamos visitas domiciliares e pudemos vivenciar o dia a dia de algumas mulheres da nossa área e assim levar a elas alguns serviços da unidade que não eram do conhecimento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atendimento clinico foi realizado em dois dias da semana e geralmente agendávamos este atendimento com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antecedência.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istrito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anitário Oeste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município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apoiou durante a nossa intervenção disponibilizando sala para reunião, os impressos para o cadastro e todo o material da intervenção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Realizamos ações voltadas à educação em saúde e no grupo de mulheres abordamos temas relacionados à prevenção e auto cuidado através de palestras, folder, panfletos, filmes 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Outubro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Rosa realizamos caminhada, ações de busca no local de trabalho das mulheres (feiras, supermercados, lojas, farmácias, mercados, igrejas).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pPr algn="l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r>
              <a:rPr lang="pt-BR" sz="2400" dirty="0"/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AÇÕES PREVISTAS E NÃO DESENVOLVIDAS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0460" y="1052736"/>
            <a:ext cx="8496944" cy="482453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interesse de alguns profissionais pela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intervenção.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compromisso com a população, falta de amor ao próximo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nossa unidade temos enfrentado esta batalha diária onde temos cargos iguais e obrigações diferentes e não sabemos a quem procurar para solucionar este impasse, que a cada dia vai tirando a motivação de quem quer fazer a diferença no SUS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3.3.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ASPECTOS RELATIVOS Á COLETA E SISTEMATIZAÇÃO DOS DADOS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Usamos a ficha espelho apenas nas mulheres da faixa etária depois realizamos um cadastro com a ficha do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esus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 residências e assim pudemos comprovar endereço, idade e condições do modo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geral.</a:t>
            </a:r>
          </a:p>
          <a:p>
            <a:pPr marL="0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Monitoramos os dados através do SIAB e também fizemos um levantamento através de dados armazenados e atualizados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semanalmente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nossa unidade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ontrole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desses dados e através da planilha do curso visualizamos a quantidade de atendimento e seu crescimento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tive dificuldade na coleta 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dados.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planilhas foram alimentadas semana 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semana,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no fechamento tive que refazer algumas vezes, pois os indicadores estavam errados e o sistema não permitia que fosse feito 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ajuste.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52" y="4209331"/>
            <a:ext cx="3312368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62" y="3573016"/>
            <a:ext cx="2805720" cy="2913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01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lvl="1"/>
            <a:r>
              <a:rPr lang="pt-BR" sz="2800" b="1" dirty="0"/>
              <a:t>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 VIABILIDADE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INCORPORAÇÃO DAS AÇÕES Á ROTINA DE SERVIÇOS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Todas as ações previstas no projeto foram desenvolvidas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 é uma rotina a procura da população pelo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serviço.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enfermeira do quadro do município assumirá a frente do exame e das atividades ligadas à saúde da mulher na unidade, que é uma profissional que já me dá suporte nas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ações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 smtClean="0"/>
              <a:t>	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Diante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disso, considero que a intervenção foi bem sucedida, pois conseguimos realizar todas as ações planejadas. Não alcançaremos todas as metas, mas acredito que com a continuidade do projeto, a equipe, a comunidade e o serviço terão grandes frutos.    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tile tx="0" ty="895350" sx="80000" sy="96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97307"/>
            <a:ext cx="7772400" cy="1026550"/>
          </a:xfrm>
        </p:spPr>
        <p:txBody>
          <a:bodyPr/>
          <a:lstStyle/>
          <a:p>
            <a:r>
              <a:rPr lang="pt-B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GISNEILANDIA DIRLEY CORDEIRO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-11708" y="980729"/>
            <a:ext cx="9036496" cy="1752600"/>
          </a:xfrm>
          <a:noFill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MELHORIA NO PROGRAMA DE PREVENÇÃO E DETECÇÃO PRECOCE DO CÂNCER DE COLO DE ÚTERO E DE MAMA NA UNIDADE SAÚDE DA FAMÍLIA DAS QUINTAS NA CIDADE DE NATAL/RN</a:t>
            </a:r>
            <a:endParaRPr lang="pt-B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43808" y="3284984"/>
            <a:ext cx="6192688" cy="195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Trabalho de Conclusão de Curso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apresentado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Curso de Pós Graduação em Saúde da Família à Universidade Federal de Pelotas, como requisito à obtenção do título de Especialista em Saúde da Família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Orientador </a:t>
            </a:r>
            <a:r>
              <a:rPr lang="pt-B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Prof. </a:t>
            </a:r>
            <a:r>
              <a:rPr lang="pt-BR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</a:t>
            </a:r>
            <a:r>
              <a:rPr lang="pt-B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Danyella</a:t>
            </a:r>
            <a:r>
              <a:rPr lang="pt-B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Silva Barreto</a:t>
            </a:r>
            <a:endParaRPr lang="pt-B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86000" y="58885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Natal/RN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://unasus.ufpel.edu.br/site/wp-content/uploads/2013/10/ESF-Ufpel-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9" y="6054138"/>
            <a:ext cx="2638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56" y="5906005"/>
            <a:ext cx="1311423" cy="86250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2" y="7937"/>
            <a:ext cx="899592" cy="8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143000"/>
          </a:xfrm>
        </p:spPr>
        <p:txBody>
          <a:bodyPr/>
          <a:lstStyle/>
          <a:p>
            <a:pPr algn="l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AVALIAÇÃO DA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INTERVENÇÃO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 RESULTADOS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43000"/>
            <a:ext cx="8435280" cy="5022304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intervenção tratou da melhoria na saúde da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mulher, na detecção, prevenção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controle do câncer do colo do útero e câncer 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unidade.</a:t>
            </a:r>
          </a:p>
          <a:p>
            <a:pPr marL="0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Gráfico-1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representativo da proporção de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mulheres         Gráfico -2representativo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da proporção de mulheres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</a:p>
          <a:p>
            <a:pPr marL="0" indent="0" algn="r">
              <a:buNone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amostras satisfatórias 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do exame </a:t>
            </a:r>
            <a:r>
              <a:rPr lang="pt-B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citopatológico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registro adequado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do exame </a:t>
            </a:r>
            <a:r>
              <a:rPr lang="pt-B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citopalógico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 de colo de útero.</a:t>
            </a:r>
          </a:p>
          <a:p>
            <a:pPr marL="0" indent="0" algn="just">
              <a:buNone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colo de útero.</a:t>
            </a: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60913342"/>
              </p:ext>
            </p:extLst>
          </p:nvPr>
        </p:nvGraphicFramePr>
        <p:xfrm>
          <a:off x="467544" y="2492896"/>
          <a:ext cx="3456384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775034680"/>
              </p:ext>
            </p:extLst>
          </p:nvPr>
        </p:nvGraphicFramePr>
        <p:xfrm>
          <a:off x="4716016" y="2492896"/>
          <a:ext cx="3444255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71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708025" y="260350"/>
            <a:ext cx="8435975" cy="6121400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 Gráfico –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representativo da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de 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mulheres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Gráfico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- 4 representativo da proporção de mulheres </a:t>
            </a:r>
            <a:endParaRPr 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25 e 64 anos que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receberam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orientação sobre </a:t>
            </a:r>
            <a:r>
              <a:rPr lang="pt-B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DSTs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com registro adequado da mamografia</a:t>
            </a:r>
            <a:endParaRPr 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fatores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de risco para câncer de colo de útero</a:t>
            </a:r>
            <a:endParaRPr 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Gráfico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– 5  representativo da proporção de mulheres            </a:t>
            </a:r>
            <a:endParaRPr 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entre 50 e 69 anos com avaliação de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risco  para </a:t>
            </a:r>
            <a:endParaRPr 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câncer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de mama.	</a:t>
            </a:r>
          </a:p>
          <a:p>
            <a:pPr marL="0" indent="0">
              <a:buNone/>
            </a:pP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69803962"/>
              </p:ext>
            </p:extLst>
          </p:nvPr>
        </p:nvGraphicFramePr>
        <p:xfrm>
          <a:off x="4932040" y="3861048"/>
          <a:ext cx="3744416" cy="23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79581804"/>
              </p:ext>
            </p:extLst>
          </p:nvPr>
        </p:nvGraphicFramePr>
        <p:xfrm>
          <a:off x="4932040" y="692696"/>
          <a:ext cx="367240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612107286"/>
              </p:ext>
            </p:extLst>
          </p:nvPr>
        </p:nvGraphicFramePr>
        <p:xfrm>
          <a:off x="467544" y="692696"/>
          <a:ext cx="403244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58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 DISCUSSÃO</a:t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intervenção exigiu que a equipe se capacitasse para oferecer um serviço de qualidade no atendimento relativo ao rastreamento, diagnóstico, tratamento e monitoramento do câncer de colo de útero e câncer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2000" dirty="0" smtClean="0"/>
              <a:t>	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fazer a capacitação experimentamos uma forma de realizar localmente um aprimoramento baseado nas nossas necessidades, o que tornou-se modelo para outras capacitações promovidas pela própria equipe. Com a capacitação definimos o papel de cada profissional para evitar sobrecarga e estimular a participação de todos, pois para o serviço crescer dependemos um do outro já que somos uma equipe.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pt-BR" sz="2000" dirty="0"/>
              <a:t>	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Houve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melhoria dos registros e agendamentos com priorização do agendamento, além da atenção a demanda espontânea. A classificação de risco para o câncer de colo de útero e câncer de mama passou a ser realizado pelas enfermeiras da unidade com o apoio da equipe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Algumas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coisas poderiam ser melhoradas na intervenção se fosse realizar neste momento, um empenho maior da equipe como um todo ajudaria a intervenção a crescer mais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rapidamente.</a:t>
            </a: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Agora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estamos no fim do projeto, percebo que a equipe está integrada sem o empenho de um ou dois profissionais. A intervenção já esta incorporada a rotina do serviço e teremos condições de superar algumas dificuldades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encontradas.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C:\Users\Marcos\AppData\Local\Microsoft\Windows\Temporary Internet Files\Content.Word\IMG-20141019-WA00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27881"/>
            <a:ext cx="3901053" cy="274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Marcos\AppData\Local\Microsoft\Windows\Temporary Internet Files\Content.Word\IMG-20141020-WA00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527880"/>
            <a:ext cx="3973061" cy="2743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4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 algn="l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 RELATÓRIO DA INTERVENÇÃO PARA GESTORES MUNICIPAIS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097360"/>
            <a:ext cx="8641704" cy="5760640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Esse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de intervenção tem como objetivo apresentar um projeto de intervenção e suas as atividades desenvolvidas pela equipe da USF- Quintas, localizada na Rua Luiz Sampaio -712 - Bairro – Quintas – Natal/RN. Por meio de suas 04 equipes de estratégia de saúde da família composta cada equipe por 05 agentes e saúde, 01 enfermeira e 01 médico.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Realizamos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implantação de um projeto de intervenção para a melhoria do atendimento e da prevenção e controle do câncer do colo do útero e câncer de mama.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Projeto 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realizado e aprovado pela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população.</a:t>
            </a:r>
          </a:p>
          <a:p>
            <a:pPr marL="0" indent="0" algn="just">
              <a:buNone/>
            </a:pPr>
            <a:r>
              <a:rPr lang="pt-BR" sz="2000" dirty="0" smtClean="0"/>
              <a:t>	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Semanalmente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monitoramos cada estratégia montada para o projeto, revendo o cronograma e os objetivos para verificar algumas prioridades. Tivemos reunião com a equipe a cada 15 dias.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Sentimos falta da presença da gestão em nossos eventos em prol da melhoria e do cuidado com a saúde da mulher, disponibilizar profissionais especializados em diversas áreas da saúde para nos dar suporte quando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necessário.</a:t>
            </a: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Tínhamos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meta para a intervenção e alcançamos a maioria delas e em alguns casos, ate ultrapassamos mostrando assim o grande sucesso da intervenção e a grande necessidade de continuidade dos serviços.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 RELATÓRIO DE INTERVENÇÃO PARA COMUNIDADE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Visa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oferecer acesso a diversos serviços preventivos a sua saúde e ao engajamento com a população.</a:t>
            </a:r>
          </a:p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Nosso projeto cadastrou as mulheres e fez um levantamento da situação de saúde da nossa área, com isso podemos conhecer as mulheres da área e programar visitas para procurar a cada dia alcança-las. Tinha uma estimativa de seiscentos e dezenove mulheres entre 25 e 64 anos residentes na área para prestar o atendimento e prevenção para câncer de colo de útero. E trezentos e sessenta e seis mulheres para câncer de mama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2000" dirty="0" smtClean="0"/>
              <a:t>	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Oferecemos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atendimento semanal em dois dias, aonde o exame ginecológico é realizado na unidade. O resultado, que demorava 60 dias para chegar, agora chega em 30 dias.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/>
              <a:t>	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Incorporarmos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nossa consulta o autoexame das mamas e as mulheres em faixa etária de risco para câncer e solicitamos, marcamos e autorizamos para rede básica 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mamografia. Hoje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a facilidade de realizar uma mamografia e em menos de um mês pronta e avaliada na própria unidade de saúde.</a:t>
            </a:r>
          </a:p>
          <a:p>
            <a:pPr marL="0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22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pPr algn="l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REFLEXÃO CRITICA</a:t>
            </a:r>
            <a:b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Poder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 meus projetos concretos e funcionando, e muito gratificante para mim como profissional de saúde ver um serviço completo e continuo e, além disso, realizado e acompanhado por mim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Com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pesquisa, pode-se perceber que houve um trabalho satisfatório no que diz respeito à divulgação de atividades da parte dos profissionais e da comunidade, mas para chegar a essa conclusão foi necessário uma pesquisa e busca por informações para trabalhar o sistema de informação na comunidade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2000" dirty="0" smtClean="0"/>
              <a:t>	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ao trabalho de divulgação sobre o sistema de prevenção, foi entregue folders informando e orientando o sistema de prevenção e os cuidados sobre o câncer de mama e do colo do útero.</a:t>
            </a:r>
          </a:p>
          <a:p>
            <a:pPr marL="0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8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616624"/>
          </a:xfrm>
        </p:spPr>
        <p:txBody>
          <a:bodyPr/>
          <a:lstStyle/>
          <a:p>
            <a:pPr algn="just"/>
            <a:r>
              <a:rPr lang="pt-B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Ministério da Saúde. Secretaria Executiva. </a:t>
            </a:r>
            <a:r>
              <a:rPr lang="pt-B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Controle do câncer do colo uterino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Programa Nacional de Controle do Câncer do Colo Uterino. </a:t>
            </a:r>
            <a:r>
              <a:rPr lang="pt-B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2001.</a:t>
            </a:r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Ministério da Saúde. Secretaria de Atenção à Saúde. Departamento de Atenção Básica. </a:t>
            </a:r>
            <a:r>
              <a:rPr lang="pt-B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Controle dos cânceres do colo do útero e da mama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Brasília: Ministério da Saúde; 2006. 124 p. (Cadernos de Atenção Básica; n. 13); (Série A. Normas e manuais técnicos</a:t>
            </a:r>
            <a:r>
              <a:rPr lang="pt-B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Ministério da Saúde. Secretaria de Atenção à Saúde. Departamento de Atenção Básica. </a:t>
            </a:r>
            <a:r>
              <a:rPr lang="pt-B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Rastreament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 Brasília: Ministério da Saúde; 2010. 95 p. (Série A. Normas e manuais técnicos. Cadernos de Atenção Primária; n. 29</a:t>
            </a:r>
            <a:r>
              <a:rPr lang="pt-B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BRENTANI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Maria; COELHO, Francisco e KOWALSKI, Luiz. </a:t>
            </a:r>
            <a:r>
              <a:rPr lang="pt-B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Bases da </a:t>
            </a:r>
            <a:r>
              <a:rPr lang="pt-B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Oncologia</a:t>
            </a:r>
            <a:r>
              <a:rPr lang="pt-B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São 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Paulo: </a:t>
            </a:r>
            <a:r>
              <a:rPr lang="pt-B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Lemar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Livraria; Editora Marina e </a:t>
            </a:r>
            <a:r>
              <a:rPr lang="pt-B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Tecmedd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Editora, 2003. 452p</a:t>
            </a:r>
            <a:r>
              <a:rPr lang="pt-B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Cestari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M.E.W; </a:t>
            </a:r>
            <a:r>
              <a:rPr lang="pt-B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Zago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M.M.F. </a:t>
            </a:r>
            <a:r>
              <a:rPr lang="pt-B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prevenção do câncer e a promoção de saúde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um desafio para o Século XXI. Ver </a:t>
            </a:r>
            <a:r>
              <a:rPr lang="pt-B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BrasEnferm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v.58, n. 2, p.218-221, Mar./Abr. 2005</a:t>
            </a:r>
            <a:r>
              <a:rPr lang="pt-B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GONZALEZ, </a:t>
            </a:r>
            <a:r>
              <a:rPr lang="pt-B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Helcye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Enfermagem em Oncologia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São Paulo: SENAC, 1994. 70p.</a:t>
            </a:r>
          </a:p>
          <a:p>
            <a:pPr algn="just"/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Nacional de Câncer (Brasil). Nomenclatura brasileira para laudos cervicais e condutas preconizadas: recomendações para profissionais de saúde. Rio de Janeiro: INCA; 2006. 56 p</a:t>
            </a:r>
            <a:r>
              <a:rPr lang="pt-B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Nacional de Câncer (Brasil). </a:t>
            </a:r>
            <a:r>
              <a:rPr lang="pt-B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Ações de enfermagem para o controle do câncer: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uma proposta de integração ensino-serviço. 3a ed. rev., atual. e </a:t>
            </a:r>
            <a:r>
              <a:rPr lang="pt-B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Rio de Janeiro: INCA; 2008. 628 </a:t>
            </a:r>
            <a:r>
              <a:rPr lang="pt-B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Nacional de Câncer José Alencar Gomes da Silva. Estimativa 2012: </a:t>
            </a:r>
            <a:r>
              <a:rPr lang="pt-B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incidência de câncer no Brasil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Rio de Janeiro: INCA; 2011. 118 p.</a:t>
            </a:r>
          </a:p>
          <a:p>
            <a:pPr marL="0" indent="0" algn="just">
              <a:buNone/>
            </a:pPr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Nacional de Câncer (Brasil</a:t>
            </a:r>
            <a:r>
              <a:rPr lang="pt-B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Diretrizes brasileiras para o rastreamento do câncer do colo do útero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Rio de Janeiro: INCA; 2011. 104 p.</a:t>
            </a:r>
          </a:p>
          <a:p>
            <a:pPr marL="0" indent="0" algn="just">
              <a:buNone/>
            </a:pPr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Nacional do Câncer – (INCA- 2014) Disponível em: </a:t>
            </a:r>
            <a:r>
              <a:rPr lang="pt-BR" sz="1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http://www2.inca.gov.br/wps/wcm/connect/tiposdecancer/site/home/colo_utero</a:t>
            </a:r>
            <a:r>
              <a:rPr lang="pt-BR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Acesso em: 13 dez. 2014.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07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988840"/>
            <a:ext cx="734481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Escolhi os plantões, porque sei que o escuro da noite amedronta os enfermos.</a:t>
            </a:r>
            <a:b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Escolhi estar presente na dor porque já estive muito perto do sofrimento.</a:t>
            </a:r>
            <a:b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Escolhi servir ao próximo porque sei que todos nós um dia precisamos de ajuda.</a:t>
            </a:r>
            <a:b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Escolhi o branco porque quero transmitir paz.</a:t>
            </a:r>
            <a:b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Escolhi estudar métodos de trabalho porque os livros são fonte saber.</a:t>
            </a:r>
            <a:b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Escolhi ser Enfermeira porque Amo e respeito a vida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pPr algn="ctr"/>
            <a:r>
              <a:rPr lang="pt-BR" sz="1200" i="1" dirty="0" smtClean="0"/>
              <a:t>                                                                                                                          </a:t>
            </a:r>
          </a:p>
          <a:p>
            <a:pPr algn="ctr"/>
            <a:r>
              <a:rPr lang="pt-BR" sz="1200" i="1" dirty="0"/>
              <a:t> </a:t>
            </a:r>
            <a:r>
              <a:rPr lang="pt-BR" sz="1200" i="1" dirty="0" smtClean="0"/>
              <a:t>                                                                                                                             </a:t>
            </a:r>
            <a:r>
              <a:rPr lang="pt-BR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Florence </a:t>
            </a:r>
            <a:r>
              <a:rPr lang="pt-BR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Nightingale</a:t>
            </a:r>
            <a:endParaRPr lang="pt-BR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Obrigada!!</a:t>
            </a:r>
            <a:endParaRPr lang="pt-B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/>
          <a:lstStyle/>
          <a:p>
            <a:pPr algn="l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ANÁLISE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SITUACIONAL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26332"/>
            <a:ext cx="4834880" cy="491098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Unidade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Quintas (</a:t>
            </a:r>
            <a:r>
              <a:rPr lang="pt-BR" sz="2000" dirty="0"/>
              <a:t>13.800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pessoas) dividida em 04 equipes de 3.450 pessoas por equipe.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Organização física: 05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salas de consultas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médicas, 01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 de curativos,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farmácia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sala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acolhimento, 01 brinquedoteca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anexo para atividades recreativas,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salas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consultas de enfermagem,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 de arquivo,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consultório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dental,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sala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nebulização, 01 sala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imunização,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copa 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banheiro.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28" y="1124744"/>
            <a:ext cx="3193404" cy="2422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scontent-a-gru.xx.fbcdn.net/hphotos-xfa1/t31.0-8/p417x417/10694403_10205110614915008_3272223896861253983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65" y="3777582"/>
            <a:ext cx="3200167" cy="238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79512" y="404664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Atedemos as mulheres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varias fases da sua vida e oferecemos atendimento de prevenção do cancer do colo do utero, com preventivo realizado na unidade semanalmente agendado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diariamente,trabalhamos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ratreamento e busca do cancer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mama.</a:t>
            </a:r>
          </a:p>
          <a:p>
            <a:endParaRPr lang="pt-P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Temos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nossa unidade um grupo de idosos que abrange idosos e Hiperdia, com aula de dança e ginastica duas vezes por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semana.</a:t>
            </a:r>
          </a:p>
          <a:p>
            <a:endParaRPr lang="pt-P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Temos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agendamento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consultas medicas, CD, pré-natal e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preventivo,as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proximas consultas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ficam agendadas 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facilitando assim a busca e o controle de patologias. </a:t>
            </a:r>
            <a:endParaRPr lang="pt-P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https://m.ak.fbcdn.net/sphotos-h.ak/hphotos-ak-xpa1/v/t1.0-9/p235x350/10484674_438283486309488_7908211253018525199_n.jpg?oh=fb2700bea2acb91665adbeb4ed10320b&amp;oe=54BB7E7C&amp;__gda__=1421000346_d92b2bda29623a48d8ddced742aa21f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600400" cy="252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https://m.ak.fbcdn.net/sphotos-f.ak/hphotos-ak-xap1/v/t1.0-9/p235x350/10649870_693874654041812_4523706299798149654_n.jpg?oh=c85b324d68177e567239b47daec7e340&amp;oe=54B1554D&amp;__gda__=1420973843_16491a7b5ab19ea885e94a60ef77e86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04356"/>
            <a:ext cx="3816424" cy="2513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59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ANÁLISE ESTRATÉGICA – PROJETO DE INTERVENÇÃO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4896544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</a:p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câncer de colo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útero e mama está entre os mais frequentes nas mulheres. De acordo com os dados do INCA (2014), há uma prevalência de 5,7% para o câncer de colo e 20,8% para o câncer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mama.</a:t>
            </a: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exame de Papanicolau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realizado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unidade semanalmente e em dias específicos pelas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enfermeiras,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sendo 366 mulheres de 50 a 69 anos e 619 mulheres de 25 a 60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anos.</a:t>
            </a:r>
          </a:p>
          <a:p>
            <a:pPr marL="0" indent="0" algn="just">
              <a:buNone/>
            </a:pPr>
            <a:r>
              <a:rPr lang="pt-PT" sz="2000" dirty="0" smtClean="0"/>
              <a:t>	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papanicolau é realizado na unidade semanalmente e em dias específicos pelas enfermeiras, mas vamos ampliar o dia de coleta com a intervenção. Para a marcação e realização desse exame a mulher deve estar com o cartão SUS em dia e comparacer na UBS por demanda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espontânea.</a:t>
            </a:r>
          </a:p>
          <a:p>
            <a:pPr marL="0" indent="0" algn="just">
              <a:buNone/>
            </a:pPr>
            <a:r>
              <a:rPr lang="pt-BR" sz="2000" dirty="0" smtClean="0"/>
              <a:t>	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Pretendemos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o projeto manter a população informada, melhorar a cobertura da população alvo, que hoje a cobertura e de 35% para câncer de mama e 18% para colo de útero, garantir acesso ao diagnóstico, qualificar o registro e monitorar as nossas ações para que esta realidade seja alterada, pois, temos uma população de 13.800 habitantes, sendo 366 mulheres de 50 a 69 anos e 619 mulheres de 25 a 60 anos.</a:t>
            </a:r>
          </a:p>
          <a:p>
            <a:pPr marL="0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7834064" cy="521258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Vivenciando o dia a dia na unidade pude comprovar a dificuldade da enfermagem em tonar publico a importância do exame Papanicolau em todas as faixas etária. As mulheres têm exames preventivos à disposição na unidade de saúde, mas boa parte não tem conhecimento da disponibilidade e as que conhecem não procuram ou simplesmente marcam o exame e não aparece para realizar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Dessa forma, é importante investir em campanhas de divulgação do exame de Papanicolau e mamografia promovendo o esclarecimento através da utilização de uma linguagem simples e do acolhimento da população junto à equipe e a unidade de saúde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C:\Users\Marcos\AppData\Local\Microsoft\Windows\Temporary Internet Files\Content.Word\IMG-20141021-WA007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3"/>
            <a:ext cx="3196833" cy="238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Marcos\AppData\Local\Microsoft\Windows\Temporary Internet Files\Content.Word\IMG-20141021-WA00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27001"/>
            <a:ext cx="3459093" cy="2366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14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/>
          <a:lstStyle/>
          <a:p>
            <a:pPr marL="0" lvl="0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OBJETIVOS E METAS</a:t>
            </a:r>
          </a:p>
          <a:p>
            <a:pPr marL="0" indent="0" algn="just"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2.2.1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Geral </a:t>
            </a:r>
            <a:endParaRPr lang="pt-B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Qualificar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Programa de prevenção do câncer de colo e detecção precoce do câncer de mama nas mulheres da Unidade de Saúde das Quintas em Natal/RN.</a:t>
            </a:r>
          </a:p>
          <a:p>
            <a:pPr marL="0" lvl="0" indent="0" algn="just"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2.2.2 Objetivos Específicos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Ampliar a cobertura de detecção precoce do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câncer de colo e do câncer de mama.</a:t>
            </a:r>
          </a:p>
          <a:p>
            <a:pPr marL="0" lvl="0" indent="0" algn="just"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Melhorar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qualidade do atendimento das mulheres que realizam detecção precoce de câncer de colo de útero e de mama na unidade de saúde.</a:t>
            </a:r>
          </a:p>
          <a:p>
            <a:pPr marL="0" lvl="0" indent="0" algn="just"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Melhorar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adesão das mulheres à realização de exame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citopatológico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colo de útero e mamografia.</a:t>
            </a:r>
          </a:p>
          <a:p>
            <a:pPr marL="0" lvl="0" indent="0" algn="just"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Melhorar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registro das informações.</a:t>
            </a:r>
          </a:p>
          <a:p>
            <a:pPr marL="0" lvl="0" indent="0" algn="just"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Mapear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mulheres de risco para câncer de colo de útero e de mama.</a:t>
            </a:r>
          </a:p>
          <a:p>
            <a:pPr marL="0" lvl="0" indent="0" algn="just"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Promover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saúde das mulheres que realizam detecção precoce de câncer de colo de útero e de mama na unidade de saúde.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10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P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2.2.3 </a:t>
            </a:r>
            <a:r>
              <a:rPr lang="pt-P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pt-B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1: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Ampliar a cobertura de detecção precoce do câncer de colo e do câncer de mama.</a:t>
            </a:r>
          </a:p>
          <a:p>
            <a:pPr marL="0" lvl="0" indent="0" algn="just">
              <a:buNone/>
            </a:pP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  Ampliar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cobertura de detecção precoce do câncer de colo de útero das mulheres na faixa etária entre 25 e 64 anos de idade para 50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marL="0" lvl="0" indent="0" algn="just">
              <a:buNone/>
            </a:pP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  Ampliar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cobertura de detecção precoce do câncer de mama das mulheres na faixa etária entre 50 e 69 anos de idade para 50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pt-B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2: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Melhorar a qualidade do atendimento das mulheres que realizam detecção precoce de câncer de colo de útero e de mama na unidade de saúde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AutoNum type="arabicPeriod" startAt="3"/>
            </a:pP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Obter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de coleta de amostras satisfatórias do exame </a:t>
            </a:r>
            <a:r>
              <a:rPr lang="pt-B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citopatológico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colo de útero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3: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Melhorar a adesão das mulheres à realização de exame </a:t>
            </a:r>
            <a:r>
              <a:rPr lang="pt-B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citopatológico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colo de útero e 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mamografia</a:t>
            </a:r>
          </a:p>
          <a:p>
            <a:pPr algn="just">
              <a:buAutoNum type="arabicPeriod" startAt="4"/>
            </a:pP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das mulheres com exame </a:t>
            </a:r>
            <a:r>
              <a:rPr lang="pt-B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citopatológico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alterado sem acompanhamento pela unidade de 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saúde.</a:t>
            </a:r>
          </a:p>
          <a:p>
            <a:pPr algn="just">
              <a:buAutoNum type="arabicPeriod" startAt="4"/>
            </a:pP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busca ativa em 100% de mulheres com exame </a:t>
            </a:r>
            <a:r>
              <a:rPr lang="pt-B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citopatológico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alterado sem acompanhamento pela unidade de 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saúde.</a:t>
            </a:r>
          </a:p>
          <a:p>
            <a:pPr algn="just">
              <a:buAutoNum type="arabicPeriod" startAt="4"/>
            </a:pP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das mulheres com mamografia alterada sem acompanhamento pela unidade de 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saúde.</a:t>
            </a:r>
          </a:p>
          <a:p>
            <a:pPr algn="just">
              <a:buAutoNum type="arabicPeriod" startAt="4"/>
            </a:pP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busca ativa em 100% de mulheres com mamografia alterada sem acompanhamento pela unidade de saúde.</a:t>
            </a: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5040560"/>
          </a:xfrm>
        </p:spPr>
        <p:txBody>
          <a:bodyPr/>
          <a:lstStyle/>
          <a:p>
            <a:pPr marL="0" indent="0" algn="just">
              <a:buNone/>
            </a:pPr>
            <a:endParaRPr lang="pt-BR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</a:t>
            </a:r>
            <a:r>
              <a:rPr lang="pt-B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Melhorar o registro das informações</a:t>
            </a:r>
          </a:p>
          <a:p>
            <a:pPr algn="just">
              <a:buAutoNum type="arabicPeriod" startAt="8"/>
            </a:pP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Manter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da coleta de exame </a:t>
            </a:r>
            <a:r>
              <a:rPr lang="pt-B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citopatológico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colo de útero em registro específico em 100% 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mulheres 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cadastradas.</a:t>
            </a:r>
          </a:p>
          <a:p>
            <a:pPr algn="just">
              <a:buAutoNum type="arabicPeriod" startAt="8"/>
            </a:pP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Manter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da realização da mamografia em registro específico em 100% das mulheres cadastradas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5: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Mapear as mulheres de risco para câncer de colo de útero e de mama</a:t>
            </a:r>
          </a:p>
          <a:p>
            <a:pPr lvl="0">
              <a:buAutoNum type="arabicPeriod" startAt="10"/>
            </a:pP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Pesquisar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sinais de alerta para câncer de colo de útero em 100% das mulheres entre 25 e 64 anos (Dor e sangramento após relação sexual e/ou corrimento vaginal excessivo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>
              <a:buAutoNum type="arabicPeriod" startAt="10"/>
            </a:pP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avaliação de risco para câncer de mama em 100% das mulheres entre 50 e 69 anos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6: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Promover a saúde das mulheres que realizam detecção precoce de câncer de colo de útero e de mama na unidade de saúde</a:t>
            </a:r>
          </a:p>
          <a:p>
            <a:pPr lvl="0">
              <a:buAutoNum type="arabicPeriod" startAt="12"/>
            </a:pP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Orientar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das mulheres cadastradas sobre doenças sexualmente transmissíveis (DST) e fatores de risco para câncer de colo de 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útero;</a:t>
            </a:r>
          </a:p>
          <a:p>
            <a:pPr lvl="0">
              <a:buAutoNum type="arabicPeriod" startAt="12"/>
            </a:pP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Orientar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das mulheres cadastradas sobre doenças sexualmente transmissíveis (DST) e fatores de risco para câncer de mama.</a:t>
            </a:r>
          </a:p>
          <a:p>
            <a:pPr marL="0" indent="0" algn="just">
              <a:buNone/>
            </a:pPr>
            <a:endParaRPr lang="pt-B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ncer">
  <a:themeElements>
    <a:clrScheme name="Custom 89">
      <a:dk1>
        <a:sysClr val="windowText" lastClr="000000"/>
      </a:dk1>
      <a:lt1>
        <a:srgbClr val="FFFFFF"/>
      </a:lt1>
      <a:dk2>
        <a:srgbClr val="1F497D"/>
      </a:dk2>
      <a:lt2>
        <a:srgbClr val="ECC6DF"/>
      </a:lt2>
      <a:accent1>
        <a:srgbClr val="CE3EA5"/>
      </a:accent1>
      <a:accent2>
        <a:srgbClr val="800080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6A1B5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cancer</Template>
  <TotalTime>2531</TotalTime>
  <Words>1883</Words>
  <Application>Microsoft Office PowerPoint</Application>
  <PresentationFormat>Apresentação na tela (4:3)</PresentationFormat>
  <Paragraphs>465</Paragraphs>
  <Slides>28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cancer</vt:lpstr>
      <vt:lpstr>  UNIVERSIDADE FEDERAL DE PELOTAS Especialização em Saúde da Família  Modalidade a Distância -Turma 6   </vt:lpstr>
      <vt:lpstr>GISNEILANDIA DIRLEY CORDEIRO </vt:lpstr>
      <vt:lpstr>1 ANÁLISE SITUACIONAL </vt:lpstr>
      <vt:lpstr>Apresentação do PowerPoint</vt:lpstr>
      <vt:lpstr>2 ANÁLISE ESTRATÉGICA – PROJETO DE INTERVENÇÃO </vt:lpstr>
      <vt:lpstr>Apresentação do PowerPoint</vt:lpstr>
      <vt:lpstr>Apresentação do PowerPoint</vt:lpstr>
      <vt:lpstr> 2.2.3 Metas  </vt:lpstr>
      <vt:lpstr>Apresentação do PowerPoint</vt:lpstr>
      <vt:lpstr>2.3.2 Indicadores  </vt:lpstr>
      <vt:lpstr>Apresentação do PowerPoint</vt:lpstr>
      <vt:lpstr>2.3.3 Logística </vt:lpstr>
      <vt:lpstr>Apresentação do PowerPoint</vt:lpstr>
      <vt:lpstr>2.4   Cronograma</vt:lpstr>
      <vt:lpstr>  3 RELATÓRIO DA INTERVENÇÃO   3.1 AÇÕES PREVISTAS E DESENVOLVIDAS    </vt:lpstr>
      <vt:lpstr>Apresentação do PowerPoint</vt:lpstr>
      <vt:lpstr>3.2 AÇÕES PREVISTAS E NÃO DESENVOLVIDAS </vt:lpstr>
      <vt:lpstr>Apresentação do PowerPoint</vt:lpstr>
      <vt:lpstr> 3.4 VIABILIDADE DA INCORPORAÇÃO DAS AÇÕES Á ROTINA DE SERVIÇOS </vt:lpstr>
      <vt:lpstr>   4. AVALIAÇÃO DA INTERVENÇÃO  4.1 RESULTADOS </vt:lpstr>
      <vt:lpstr>Apresentação do PowerPoint</vt:lpstr>
      <vt:lpstr>4.2 DISCUSSÃO </vt:lpstr>
      <vt:lpstr>Apresentação do PowerPoint</vt:lpstr>
      <vt:lpstr>4.3 RELATÓRIO DA INTERVENÇÃO PARA GESTORES MUNICIPAIS </vt:lpstr>
      <vt:lpstr>4.4 RELATÓRIO DE INTERVENÇÃO PARA COMUNIDADE </vt:lpstr>
      <vt:lpstr>5. REFLEXÃO CRITICA </vt:lpstr>
      <vt:lpstr>REFERÊNCIAS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PROGRAMA DE PÓS-GRADUAÇÃO EM SAÚDE DA FAMÍLIA</dc:title>
  <dc:creator>Judllene Santos</dc:creator>
  <cp:lastModifiedBy>Marcos</cp:lastModifiedBy>
  <cp:revision>133</cp:revision>
  <dcterms:created xsi:type="dcterms:W3CDTF">2015-01-07T19:29:10Z</dcterms:created>
  <dcterms:modified xsi:type="dcterms:W3CDTF">2015-01-29T03:37:27Z</dcterms:modified>
</cp:coreProperties>
</file>