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91" r:id="rId2"/>
    <p:sldId id="283" r:id="rId3"/>
    <p:sldId id="339" r:id="rId4"/>
    <p:sldId id="337" r:id="rId5"/>
    <p:sldId id="397" r:id="rId6"/>
    <p:sldId id="296" r:id="rId7"/>
    <p:sldId id="403" r:id="rId8"/>
    <p:sldId id="345" r:id="rId9"/>
    <p:sldId id="395" r:id="rId10"/>
    <p:sldId id="368" r:id="rId11"/>
    <p:sldId id="398" r:id="rId12"/>
    <p:sldId id="371" r:id="rId13"/>
    <p:sldId id="372" r:id="rId14"/>
    <p:sldId id="373" r:id="rId15"/>
    <p:sldId id="374" r:id="rId16"/>
    <p:sldId id="375" r:id="rId17"/>
    <p:sldId id="376" r:id="rId18"/>
    <p:sldId id="391" r:id="rId19"/>
    <p:sldId id="393" r:id="rId20"/>
    <p:sldId id="394" r:id="rId21"/>
    <p:sldId id="379" r:id="rId22"/>
    <p:sldId id="382" r:id="rId23"/>
    <p:sldId id="311" r:id="rId24"/>
    <p:sldId id="325" r:id="rId25"/>
    <p:sldId id="404" r:id="rId26"/>
    <p:sldId id="40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ownloads\2%20Planilha%20%20Coleta%20de%20dados%20HAS%20e%20DM%20(1)%20GLADYS%20DE%20LA%20CRUZ%20%20LLUVERES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ebson%20Moura\Downloads\2%20Planilha%20%20Coleta%20de%20dados%20HAS%20e%20DM%20(1)%20GLADYS%20DE%20LA%20CRUZ%20%20LLUVERE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78798046122604E-2"/>
          <c:y val="5.8164378605729573E-2"/>
          <c:w val="0.85499401293336519"/>
          <c:h val="0.86940646178595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 Planilha  Coleta de dados HAS e DM (1) GLADYS DE LA CRUZ  LLUVERES (1).xlsx]Indicadores'!$C$4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strRef>
              <c:f>'[2 Planilha  Coleta de dados HAS e DM (1) GLADYS DE LA CRUZ  LLUVERES (1).xlsx]Indicadores'!$D$3:$G$3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'[2 Planilha  Coleta de dados HAS e DM (1) GLADYS DE LA CRUZ  LLUVERES (1).xlsx]Indicadores'!$D$4:$G$4</c:f>
              <c:numCache>
                <c:formatCode>0.0%</c:formatCode>
                <c:ptCount val="4"/>
                <c:pt idx="0">
                  <c:v>0.17434210526315788</c:v>
                </c:pt>
                <c:pt idx="1">
                  <c:v>0.32072368421052633</c:v>
                </c:pt>
                <c:pt idx="2">
                  <c:v>0.80592105263157898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E-405D-B2CF-8D359CDBD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088096"/>
        <c:axId val="278841752"/>
      </c:barChart>
      <c:catAx>
        <c:axId val="2800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8841752"/>
        <c:crosses val="autoZero"/>
        <c:auto val="1"/>
        <c:lblAlgn val="ctr"/>
        <c:lblOffset val="100"/>
        <c:noMultiLvlLbl val="0"/>
      </c:catAx>
      <c:valAx>
        <c:axId val="2788417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008809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 Planilha  Coleta de dados HAS e DM (1) GLADYS DE LA CRUZ  LLUVERES (1).xlsx]Indicadores'!$S$4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'[2 Planilha  Coleta de dados HAS e DM (1) GLADYS DE LA CRUZ  LLUVERES (1).xlsx]Indicadores'!$T$3:$W$3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'[2 Planilha  Coleta de dados HAS e DM (1) GLADYS DE LA CRUZ  LLUVERES (1).xlsx]Indicadores'!$T$4:$W$4</c:f>
              <c:numCache>
                <c:formatCode>0.0%</c:formatCode>
                <c:ptCount val="4"/>
                <c:pt idx="0">
                  <c:v>0.28000000000000003</c:v>
                </c:pt>
                <c:pt idx="1">
                  <c:v>0.56000000000000005</c:v>
                </c:pt>
                <c:pt idx="2">
                  <c:v>0.96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3-45F4-B0F9-70D757D19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836656"/>
        <c:axId val="278837048"/>
      </c:barChart>
      <c:catAx>
        <c:axId val="27883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8837048"/>
        <c:crosses val="autoZero"/>
        <c:auto val="1"/>
        <c:lblAlgn val="ctr"/>
        <c:lblOffset val="100"/>
        <c:noMultiLvlLbl val="0"/>
      </c:catAx>
      <c:valAx>
        <c:axId val="2788370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88366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 Planilha  Coleta de dados HAS e DM (1) GLADYS DE LA CRUZ  LLUVERES (1).xlsx]Indicadores'!$C$15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 Planilha  Coleta de dados HAS e DM (1) GLADYS DE LA CRUZ  LLUVERES (1).xlsx]Indicadores'!$D$14:$G$14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'[2 Planilha  Coleta de dados HAS e DM (1) GLADYS DE LA CRUZ  LLUVERES (1).xlsx]Indicadores'!$D$15:$G$15</c:f>
              <c:numCache>
                <c:formatCode>0.0%</c:formatCode>
                <c:ptCount val="4"/>
                <c:pt idx="0">
                  <c:v>0.44339622641509435</c:v>
                </c:pt>
                <c:pt idx="1">
                  <c:v>0.67179487179487174</c:v>
                </c:pt>
                <c:pt idx="2">
                  <c:v>0.96938775510204078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5-422E-9C7B-03E0614E9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841360"/>
        <c:axId val="278839400"/>
      </c:barChart>
      <c:catAx>
        <c:axId val="27884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8839400"/>
        <c:crosses val="autoZero"/>
        <c:auto val="1"/>
        <c:lblAlgn val="ctr"/>
        <c:lblOffset val="100"/>
        <c:noMultiLvlLbl val="0"/>
      </c:catAx>
      <c:valAx>
        <c:axId val="2788394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88413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 Planilha  Coleta de dados HAS e DM (1) GLADYS DE LA CRUZ  LLUVERES (1).xlsx]Indicadores'!$S$15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 Planilha  Coleta de dados HAS e DM (1) GLADYS DE LA CRUZ  LLUVERES (1).xlsx]Indicadores'!$T$14:$W$14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'[2 Planilha  Coleta de dados HAS e DM (1) GLADYS DE LA CRUZ  LLUVERES (1).xlsx]Indicadores'!$T$15:$W$15</c:f>
              <c:numCache>
                <c:formatCode>0.0%</c:formatCode>
                <c:ptCount val="4"/>
                <c:pt idx="0">
                  <c:v>0.42857142857142855</c:v>
                </c:pt>
                <c:pt idx="1">
                  <c:v>0.61904761904761907</c:v>
                </c:pt>
                <c:pt idx="2">
                  <c:v>0.93055555555555558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F-4B17-A582-E5CB0585C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837832"/>
        <c:axId val="278840968"/>
      </c:barChart>
      <c:catAx>
        <c:axId val="278837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8840968"/>
        <c:crosses val="autoZero"/>
        <c:auto val="1"/>
        <c:lblAlgn val="ctr"/>
        <c:lblOffset val="100"/>
        <c:noMultiLvlLbl val="0"/>
      </c:catAx>
      <c:valAx>
        <c:axId val="2788409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88378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 Planilha  Coleta de dados HAS e DM (1) GLADYS DE LA CRUZ  LLUVERES (1).xlsx]Indicadores'!$S$21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 Planilha  Coleta de dados HAS e DM (1) GLADYS DE LA CRUZ  LLUVERES (1).xlsx]Indicadores'!$T$20:$W$20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'[2 Planilha  Coleta de dados HAS e DM (1) GLADYS DE LA CRUZ  LLUVERES (1).xlsx]Indicadores'!$T$21:$W$21</c:f>
              <c:numCache>
                <c:formatCode>0.0%</c:formatCode>
                <c:ptCount val="4"/>
                <c:pt idx="0">
                  <c:v>0.97619047619047616</c:v>
                </c:pt>
                <c:pt idx="1">
                  <c:v>0.97619047619047616</c:v>
                </c:pt>
                <c:pt idx="2">
                  <c:v>0.98611111111111116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F-4AD9-9617-CA3886EDE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838224"/>
        <c:axId val="278838616"/>
      </c:barChart>
      <c:catAx>
        <c:axId val="27883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8838616"/>
        <c:crosses val="autoZero"/>
        <c:auto val="1"/>
        <c:lblAlgn val="ctr"/>
        <c:lblOffset val="100"/>
        <c:noMultiLvlLbl val="0"/>
      </c:catAx>
      <c:valAx>
        <c:axId val="2788386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88382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 Planilha  Coleta de dados HAS e DM (1) GLADYS DE LA CRUZ  LLUVERES (1).xlsx]Indicadores'!$C$21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 Planilha  Coleta de dados HAS e DM (1) GLADYS DE LA CRUZ  LLUVERES (1).xlsx]Indicadores'!$D$20:$G$20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'[2 Planilha  Coleta de dados HAS e DM (1) GLADYS DE LA CRUZ  LLUVERES (1).xlsx]Indicadores'!$D$21:$G$21</c:f>
              <c:numCache>
                <c:formatCode>0.0%</c:formatCode>
                <c:ptCount val="4"/>
                <c:pt idx="0">
                  <c:v>0.98113207547169812</c:v>
                </c:pt>
                <c:pt idx="1">
                  <c:v>0.97948717948717945</c:v>
                </c:pt>
                <c:pt idx="2">
                  <c:v>0.98979591836734693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9-4FA4-952F-B9525F67F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835480"/>
        <c:axId val="240405928"/>
      </c:barChart>
      <c:catAx>
        <c:axId val="278835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0405928"/>
        <c:crosses val="autoZero"/>
        <c:auto val="1"/>
        <c:lblAlgn val="ctr"/>
        <c:lblOffset val="100"/>
        <c:noMultiLvlLbl val="0"/>
      </c:catAx>
      <c:valAx>
        <c:axId val="2404059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88354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9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37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891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23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7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4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9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7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3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7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1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2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25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cos-redenutri.bvs.br/article_image.php?image_type=article&amp;id=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2900" cy="138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upload.wikimedia.org/wikipedia/commons/4/49/UFPEL-ESCUDO-2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444" y="0"/>
            <a:ext cx="3159776" cy="16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3441700" y="406710"/>
            <a:ext cx="5452056" cy="178443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REPÚBLICA FEDERATIVA DO BRASIL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UNIVERSIDADE ABERTA DO SUS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UNIVERSIDADE FEDERAL DE PELOTAS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Especialização em Saúde da Família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Modalidade a Distância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247336" y="5662410"/>
            <a:ext cx="7055664" cy="6868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Especializanda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Dra. Gladys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Ernestina De la Cruz </a:t>
            </a:r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Lluveres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Orientador: </a:t>
            </a:r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Glebson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Moura Silva.</a:t>
            </a: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5800" y="3068935"/>
            <a:ext cx="10617200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Melhoria da Atenção à Saúde dos usuários portadores de Hipertensão Arterial Sistêmica e/ou Diabetes Mellitus da UBS Diamantino, Município Caxias do Sul/RS </a:t>
            </a:r>
          </a:p>
        </p:txBody>
      </p:sp>
    </p:spTree>
    <p:extLst>
      <p:ext uri="{BB962C8B-B14F-4D97-AF65-F5344CB8AC3E}">
        <p14:creationId xmlns:p14="http://schemas.microsoft.com/office/powerpoint/2010/main" val="269703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71380" y="1468411"/>
            <a:ext cx="10096555" cy="42295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700" b="1" dirty="0">
                <a:solidFill>
                  <a:schemeClr val="bg1"/>
                </a:solidFill>
                <a:latin typeface="Comic Sans MS" panose="030F0702030302020204" pitchFamily="66" charset="0"/>
              </a:rPr>
              <a:t>OBJETIVO 2: Melhorar a qualidade da atenção a hipertensos e/ou diabéticos:</a:t>
            </a:r>
          </a:p>
          <a:p>
            <a:pPr algn="just"/>
            <a:endParaRPr lang="pt-BR" sz="27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7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Meta </a:t>
            </a:r>
            <a:r>
              <a:rPr lang="pt-BR" sz="27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2.2.2.1:</a:t>
            </a:r>
            <a:r>
              <a:rPr lang="pt-BR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 Realizar exame clínico apropriado em 100% dos hipertensos </a:t>
            </a:r>
            <a:r>
              <a:rPr lang="pt-BR" sz="2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 Diabéticos da </a:t>
            </a:r>
            <a:r>
              <a:rPr lang="pt-BR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unidade de saúde. </a:t>
            </a:r>
            <a:endParaRPr lang="pt-BR" sz="27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es-ES" sz="27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7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Indicador 2.2.2.1</a:t>
            </a:r>
            <a:r>
              <a:rPr lang="pt-BR" sz="27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pt-BR" sz="2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Proporção </a:t>
            </a:r>
            <a:r>
              <a:rPr lang="pt-BR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de </a:t>
            </a:r>
            <a:r>
              <a:rPr lang="pt-BR" sz="2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hipertensos e Diabéticos com </a:t>
            </a:r>
            <a:r>
              <a:rPr lang="pt-BR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o exame clínico em dia de acordo com o </a:t>
            </a:r>
            <a:r>
              <a:rPr lang="pt-BR" sz="2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protocolo.</a:t>
            </a:r>
          </a:p>
          <a:p>
            <a:pPr algn="just"/>
            <a:endParaRPr lang="pt-BR" sz="27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7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Final da intervenção: </a:t>
            </a:r>
            <a:r>
              <a:rPr lang="pt-BR" sz="2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100%.</a:t>
            </a:r>
            <a:endParaRPr lang="es-ES" sz="27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513009" y="700350"/>
            <a:ext cx="10590728" cy="82365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OBJETIVO 2: Melhorar a qualidade da atenção a hipertensos e/ou diabéticos: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+mj-lt"/>
              </a:rPr>
              <a:t>Garantir 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a 100% dos hipertensos </a:t>
            </a:r>
            <a:r>
              <a:rPr lang="pt-BR" b="1" dirty="0" smtClean="0">
                <a:solidFill>
                  <a:schemeClr val="bg1"/>
                </a:solidFill>
                <a:latin typeface="+mj-lt"/>
              </a:rPr>
              <a:t>e diabéticos a 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realização de exames complementares em dia de acordo com o protocolo. </a:t>
            </a:r>
            <a:endParaRPr lang="es-ES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lc="http://schemas.openxmlformats.org/drawingml/2006/lockedCanvas" id="{00000000-0008-0000-0800-000037BA6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164418"/>
              </p:ext>
            </p:extLst>
          </p:nvPr>
        </p:nvGraphicFramePr>
        <p:xfrm>
          <a:off x="1468192" y="2235043"/>
          <a:ext cx="4340181" cy="359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lc="http://schemas.openxmlformats.org/drawingml/2006/lockedCanvas" id="{00000000-0008-0000-0800-000040BA6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337096"/>
              </p:ext>
            </p:extLst>
          </p:nvPr>
        </p:nvGraphicFramePr>
        <p:xfrm>
          <a:off x="6047291" y="2250831"/>
          <a:ext cx="4222124" cy="353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2081013" y="5947734"/>
            <a:ext cx="7877547" cy="1373998"/>
            <a:chOff x="2420980" y="5947734"/>
            <a:chExt cx="7877547" cy="1373998"/>
          </a:xfrm>
        </p:grpSpPr>
        <p:sp>
          <p:nvSpPr>
            <p:cNvPr id="10" name="Retângulo 9"/>
            <p:cNvSpPr/>
            <p:nvPr/>
          </p:nvSpPr>
          <p:spPr>
            <a:xfrm>
              <a:off x="2420980" y="5947734"/>
              <a:ext cx="3246961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540385" algn="just">
                <a:lnSpc>
                  <a:spcPct val="150000"/>
                </a:lnSpc>
              </a:pPr>
              <a:r>
                <a:rPr lang="pt-BR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HIPERTENSOS</a:t>
              </a:r>
            </a:p>
            <a:p>
              <a:pPr indent="540385" algn="just">
                <a:lnSpc>
                  <a:spcPct val="150000"/>
                </a:lnSpc>
              </a:pPr>
              <a:r>
                <a:rPr lang="pt-BR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96,9%</a:t>
              </a:r>
              <a:endPara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540385" algn="just">
                <a:lnSpc>
                  <a:spcPct val="150000"/>
                </a:lnSpc>
                <a:spcAft>
                  <a:spcPts val="0"/>
                </a:spcAft>
              </a:pPr>
              <a:r>
                <a:rPr lang="pt-BR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051566" y="5982904"/>
              <a:ext cx="3246961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540385" algn="just">
                <a:lnSpc>
                  <a:spcPct val="150000"/>
                </a:lnSpc>
              </a:pPr>
              <a:r>
                <a:rPr lang="pt-BR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DIABÉTICOS</a:t>
              </a:r>
            </a:p>
            <a:p>
              <a:pPr indent="540385" algn="just">
                <a:lnSpc>
                  <a:spcPct val="150000"/>
                </a:lnSpc>
              </a:pPr>
              <a:r>
                <a:rPr lang="pt-BR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93,1%</a:t>
              </a:r>
              <a:endPara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540385" algn="just">
                <a:lnSpc>
                  <a:spcPct val="150000"/>
                </a:lnSpc>
                <a:spcAft>
                  <a:spcPts val="0"/>
                </a:spcAft>
              </a:pPr>
              <a:r>
                <a:rPr lang="pt-BR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7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513009" y="700350"/>
            <a:ext cx="10590728" cy="82365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OBJETIVO 2: Melhorar a qualidade da atenção a hipertensos e/ou diabéticos: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Priorizar a prescrição de medicamentos da farmácia popular para 100% dos hipertensos </a:t>
            </a:r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 diabéticos cadastrados </a:t>
            </a:r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na unidade de saúde.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15="http://schemas.microsoft.com/office/word/2012/wordml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800-000042BA6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319471"/>
              </p:ext>
            </p:extLst>
          </p:nvPr>
        </p:nvGraphicFramePr>
        <p:xfrm>
          <a:off x="6557137" y="1840523"/>
          <a:ext cx="4546600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15="http://schemas.microsoft.com/office/word/2012/wordml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800-00004BBA6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581724"/>
              </p:ext>
            </p:extLst>
          </p:nvPr>
        </p:nvGraphicFramePr>
        <p:xfrm>
          <a:off x="1118898" y="1817077"/>
          <a:ext cx="4689475" cy="290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2209967" y="4986442"/>
            <a:ext cx="7877547" cy="1373998"/>
            <a:chOff x="2420980" y="5947734"/>
            <a:chExt cx="7877547" cy="1373998"/>
          </a:xfrm>
        </p:grpSpPr>
        <p:sp>
          <p:nvSpPr>
            <p:cNvPr id="9" name="Retângulo 8"/>
            <p:cNvSpPr/>
            <p:nvPr/>
          </p:nvSpPr>
          <p:spPr>
            <a:xfrm>
              <a:off x="2420980" y="5947734"/>
              <a:ext cx="3246961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540385" algn="just">
                <a:lnSpc>
                  <a:spcPct val="150000"/>
                </a:lnSpc>
              </a:pPr>
              <a:r>
                <a:rPr lang="pt-BR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HIPERTENSOS</a:t>
              </a:r>
            </a:p>
            <a:p>
              <a:pPr indent="540385" algn="just">
                <a:lnSpc>
                  <a:spcPct val="150000"/>
                </a:lnSpc>
              </a:pPr>
              <a:r>
                <a:rPr lang="pt-BR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99,0%</a:t>
              </a:r>
              <a:endPara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540385" algn="just">
                <a:lnSpc>
                  <a:spcPct val="150000"/>
                </a:lnSpc>
                <a:spcAft>
                  <a:spcPts val="0"/>
                </a:spcAft>
              </a:pPr>
              <a:r>
                <a:rPr lang="pt-BR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7051566" y="5982904"/>
              <a:ext cx="3246961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540385" algn="just">
                <a:lnSpc>
                  <a:spcPct val="150000"/>
                </a:lnSpc>
              </a:pPr>
              <a:r>
                <a:rPr lang="pt-BR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DIABÉTICOS</a:t>
              </a:r>
            </a:p>
            <a:p>
              <a:pPr indent="540385" algn="just">
                <a:lnSpc>
                  <a:spcPct val="150000"/>
                </a:lnSpc>
              </a:pPr>
              <a:r>
                <a:rPr lang="pt-BR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98,6%</a:t>
              </a:r>
              <a:endPara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540385" algn="just">
                <a:lnSpc>
                  <a:spcPct val="150000"/>
                </a:lnSpc>
                <a:spcAft>
                  <a:spcPts val="0"/>
                </a:spcAft>
              </a:pPr>
              <a:r>
                <a:rPr lang="pt-BR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1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24488" y="715108"/>
            <a:ext cx="10096555" cy="562707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OBJETIVO 2: Melhorar a qualidade da atenção a hipertensos e/ou diabéticos:</a:t>
            </a: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Meta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2.2.4.2: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 Realizar avaliação da necessidade de atendimento odontológico em 100% dos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hipertensos e diabéticos.</a:t>
            </a:r>
          </a:p>
          <a:p>
            <a:pPr algn="just"/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Indicador 2.2.4.2: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Proporção de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hipertensos e diabéticos 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com avaliação da necessidade de atendimento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odontológico.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Final da intervenção: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100%.</a:t>
            </a:r>
            <a:endParaRPr lang="es-E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6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24488" y="738555"/>
            <a:ext cx="10096555" cy="5739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OBJETIVO 3: Melhorar a adesão de hipertensos e/ou diabéticos ao programa: </a:t>
            </a: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Meta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2.2.5.1: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Buscar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100% dos Hipertensos e 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Diabéticos faltosos às consultas na unidade de saúde conforme a periodicidade recomendada.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Indicador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2.2.5.1: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Proporção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de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hipertensos e diabéticos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faltosos às consultas médicas com busca ativa. </a:t>
            </a:r>
            <a:endParaRPr lang="pt-BR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Final da intervenção: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100%.</a:t>
            </a:r>
            <a:endParaRPr lang="es-E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24488" y="1031631"/>
            <a:ext cx="10096555" cy="550984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Objetivo 4 - Melhorar o registro das informações: </a:t>
            </a:r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pt-BR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Meta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2.2.5.2: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Manter ficha de acompanhamento de 100% dos hipertensos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 diabéticos cadastrados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na unidade de saúde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Indicador 2.2.5.2: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Proporção de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hipertensos e diabéticos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com registro adequado na ficha de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acompanhamento.</a:t>
            </a: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Final da intervenção: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100%.</a:t>
            </a:r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24488" y="691662"/>
            <a:ext cx="10096555" cy="57560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OBJETIVO 5</a:t>
            </a:r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Mapear Hipertensos e/ou Diabéticos de risco para doença cardiovascular: </a:t>
            </a: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Meta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2.2.6.1: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Realizar estratificação do risco cardiovascular em 100% dos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hipertensos e diabéticos 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cadastrados na unidade de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saúde.</a:t>
            </a:r>
          </a:p>
          <a:p>
            <a:pPr algn="just"/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Indicador 2.2.6.1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:Proporção de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hipertensos e diabéticos 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com estratificação de risco cardiovascular por exame clínico em dia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Final da intervenção: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100%.</a:t>
            </a:r>
            <a:endParaRPr lang="es-E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7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24488" y="937846"/>
            <a:ext cx="10096555" cy="55684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Objetivo 6 - Promover a saúde de Hipertensos e/ou Diabéticos: </a:t>
            </a: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Meta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2.2.6.2: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Garantir orientação nutricional sobre alimentação saudável a 100% dos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hipertensos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 diabéticos.</a:t>
            </a:r>
          </a:p>
          <a:p>
            <a:pPr algn="just"/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Indicador 2.2.6.2: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Proporção de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hipertensos e diabéticos 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com orientação nutricional sobre alimentação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saudável.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Final da int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ervenção: 100%.</a:t>
            </a:r>
            <a:endParaRPr lang="es-E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5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24488" y="832338"/>
            <a:ext cx="10096555" cy="55450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Objetivo 6 - Promover a saúde de Hipertensos e/ou Diabéticos: </a:t>
            </a: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Meta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2.2.6.2: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Garantir orientação em relação à prática regular de atividade física a 100% dos usuários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hipertensos e diabéticos</a:t>
            </a:r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endParaRPr lang="pt-BR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Indicador 2.2.6.2: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Proporção de hipertensos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 diabéticos com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orientação sobre a prática de atividade física regular </a:t>
            </a:r>
            <a:endParaRPr lang="pt-BR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Final da int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ervenção: 100%.</a:t>
            </a:r>
            <a:endParaRPr lang="es-E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24488" y="867507"/>
            <a:ext cx="10096555" cy="554501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Objetivo 6 - Promover a saúde de Hipertensos e/ou Diabéticos: </a:t>
            </a: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Meta 2.2.6.2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Garantir orientação sobre os riscos do tabagismo a 100% dos usuários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hipertensos e diabéticos. </a:t>
            </a:r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Indicador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2.2.6.2: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Proporção de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hipertensos e diabéticos 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que receberam orientação sobre os riscos do tabagismo </a:t>
            </a:r>
            <a:endParaRPr lang="pt-BR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Final da int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ervenção: 100%.</a:t>
            </a:r>
            <a:endParaRPr lang="es-E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2730321" y="425004"/>
            <a:ext cx="6284890" cy="6954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INTRODUÇÃO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348211" y="1990994"/>
            <a:ext cx="11538990" cy="33279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 Hipertensão Arterial Sistêmica e o Diabetes Mellitus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representam dois dos principais fatores de risco para doenças cardiovasculares, e com muita frequência levam a condições incapacitantes do indivíduo, com graves repercussões para usuário, família e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sociedade.</a:t>
            </a:r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24488" y="890954"/>
            <a:ext cx="10096555" cy="5638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Objetivo 6 - Promover a saúde de Hipertensos e/ou Diabéticos: </a:t>
            </a: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Meta 2.2.6.2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Garantir orientação sobre higiene bucal a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100%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dos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Hipertensos e Diabéticos </a:t>
            </a:r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Indicador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Proporção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de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hipertensos e diabéticos 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que receberam orientação sobre higiene bucal </a:t>
            </a:r>
          </a:p>
          <a:p>
            <a:pPr algn="just"/>
            <a:endParaRPr lang="pt-BR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Final da int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ervenção: 100%.</a:t>
            </a:r>
            <a:endParaRPr lang="es-E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7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24489" y="1383323"/>
            <a:ext cx="9653012" cy="51464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Qualificação da atenção aos usuários hipertensos e diabéticos.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Importância da intervenção para o serviço, para a comunidade.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Incorporação à rotina da UBS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Vínculos fortalecidos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Adaptações necessárias</a:t>
            </a:r>
            <a:endParaRPr 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493011" y="513904"/>
            <a:ext cx="6630475" cy="6954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DISCUSSÃO</a:t>
            </a:r>
          </a:p>
        </p:txBody>
      </p:sp>
    </p:spTree>
    <p:extLst>
      <p:ext uri="{BB962C8B-B14F-4D97-AF65-F5344CB8AC3E}">
        <p14:creationId xmlns:p14="http://schemas.microsoft.com/office/powerpoint/2010/main" val="360719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631065" y="1430215"/>
            <a:ext cx="10882648" cy="54160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Permitiu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um conhecimento integral na Atenção Básica em Saúde do Brasil e colocar em prática os protocolos para alcançar um bom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atendimento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endParaRPr lang="pt-BR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Vencer cada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etapa,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superar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as dificuldades e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concluir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o cronograma proposto. </a:t>
            </a:r>
            <a:endParaRPr lang="pt-BR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Pôr em prática as Diretrizes do Sistema Único de Saúde (SUS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Interagir com outros colegas e professores sobre os estudos da prática clínica e nos fórum.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O trabalho do dia a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dia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me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forneceu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laços afetivos, de igualdade e comunicação com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os usuários e a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equipe de trabalho.</a:t>
            </a:r>
          </a:p>
          <a:p>
            <a:pPr algn="just"/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180115" y="323404"/>
            <a:ext cx="9385300" cy="9846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REFLEXÃO CRÍTICA DO PROCESSO PESSOAL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271444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cos-redenutri.bvs.br/article_image.php?image_type=article&amp;id=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3991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upload.wikimedia.org/wikipedia/commons/4/49/UFPEL-ESCUDO-2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47" y="151326"/>
            <a:ext cx="2970406" cy="10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3320088" y="432515"/>
            <a:ext cx="5334516" cy="7265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ALGUMAS IMAGENS</a:t>
            </a:r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m 5" descr="https://scontent-mia.xx.fbcdn.net/hphotos-xaf1/v/t1.0-9/11156287_752491158179613_8808045194333577055_n.jpg?oh=dafa1b684745691a7f9ca49f16ff61eb&amp;oe=55E5922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09" y="1803044"/>
            <a:ext cx="5171199" cy="395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KELNYSDARIO\AppData\Local\Microsoft\Windows\INetCache\Content.Word\20150512_1351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78" y="1803044"/>
            <a:ext cx="5487224" cy="3952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1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cos-redenutri.bvs.br/article_image.php?image_type=article&amp;id=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3991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upload.wikimedia.org/wikipedia/commons/4/49/UFPEL-ESCUDO-2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47" y="151326"/>
            <a:ext cx="2970406" cy="10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C:\Users\KELNYSDARIO\AppData\Local\Microsoft\Windows\INetCache\Content.Word\20150512_1357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9250"/>
            <a:ext cx="3958555" cy="319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KELNYSDARIO\Downloads\20150112_1457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1683" y="3253152"/>
            <a:ext cx="3148969" cy="362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kelniss\AppData\Local\Microsoft\Windows\Temporary Internet Files\Content.Word\IMG-20150720-WA00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369" y="3446584"/>
            <a:ext cx="3910462" cy="323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0722" y="621198"/>
            <a:ext cx="3598103" cy="3756286"/>
          </a:xfrm>
          <a:prstGeom prst="rect">
            <a:avLst/>
          </a:prstGeom>
        </p:spPr>
      </p:pic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56" y="104022"/>
            <a:ext cx="2764144" cy="29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82" y="503844"/>
            <a:ext cx="4776430" cy="5834131"/>
          </a:xfrm>
          <a:prstGeom prst="rect">
            <a:avLst/>
          </a:prstGeom>
        </p:spPr>
      </p:pic>
      <p:pic>
        <p:nvPicPr>
          <p:cNvPr id="5" name="Espaço Reservado para Conteúdo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8111" y="503843"/>
            <a:ext cx="4069723" cy="5834131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1353765" y="500708"/>
            <a:ext cx="9620517" cy="8591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MUITO OBRIGADA!!!!</a:t>
            </a:r>
            <a:endParaRPr lang="es-E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5" y="658712"/>
            <a:ext cx="9883765" cy="5651936"/>
          </a:xfrm>
        </p:spPr>
      </p:pic>
    </p:spTree>
    <p:extLst>
      <p:ext uri="{BB962C8B-B14F-4D97-AF65-F5344CB8AC3E}">
        <p14:creationId xmlns:p14="http://schemas.microsoft.com/office/powerpoint/2010/main" val="868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58058" y="1481070"/>
            <a:ext cx="11822325" cy="51257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Município: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Caxias do Sul melhor conhecida  como a cidade dos imigrantes, é o polo centralizador da região   mais diversificada do Brasil  fica no Estado Rio Grande do Sul.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População total: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441.332 habitantes (IBGE, 2010). </a:t>
            </a:r>
            <a:endParaRPr lang="pt-BR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46 Unidades Básicas de Saúde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pt-B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3 Serviço Hospitalar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23 Número de UBS com Estratégia de Saúde da Família (ESF).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1 Centro de Especialidades Odontológicas (CEO) 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485292" y="425004"/>
            <a:ext cx="7115908" cy="6954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CARACTERIZAÇÃO DO MUNICÍPIO</a:t>
            </a:r>
          </a:p>
        </p:txBody>
      </p:sp>
    </p:spTree>
    <p:extLst>
      <p:ext uri="{BB962C8B-B14F-4D97-AF65-F5344CB8AC3E}">
        <p14:creationId xmlns:p14="http://schemas.microsoft.com/office/powerpoint/2010/main" val="372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89398" y="1784931"/>
            <a:ext cx="10882648" cy="448707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UBS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se chama </a:t>
            </a:r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Diamantino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localizada no bairro Diamantino, que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não funciona apenas enquanto unidade de saúde da família, sendo também uma UBS tradicional onde atualmente se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faz atendimento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a todos os usuários, independente de vinculação a algum programa estratégico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Equipe: 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1 médico, 1 enfermeira, 1 assistente bucal, 1 dentista, 1 técnico de enfermagem, 6 agentes comunitária de saúde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pt-B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População total: 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4000 pessoas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s-E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730321" y="425004"/>
            <a:ext cx="6284890" cy="6954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CARACTERIZAÇÃO DA UBS</a:t>
            </a:r>
          </a:p>
        </p:txBody>
      </p:sp>
    </p:spTree>
    <p:extLst>
      <p:ext uri="{BB962C8B-B14F-4D97-AF65-F5344CB8AC3E}">
        <p14:creationId xmlns:p14="http://schemas.microsoft.com/office/powerpoint/2010/main" val="133490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88009" y="685801"/>
            <a:ext cx="8534400" cy="3615267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 descr="C:\Users\KELNYSDARIO\Downloads\facebook_142499257809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77" y="1932270"/>
            <a:ext cx="4158063" cy="39348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de cantos arredondados 4"/>
          <p:cNvSpPr/>
          <p:nvPr/>
        </p:nvSpPr>
        <p:spPr>
          <a:xfrm>
            <a:off x="2730321" y="425004"/>
            <a:ext cx="6284890" cy="6954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EQUIPE DA UBS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528034" y="1784932"/>
            <a:ext cx="7021628" cy="42295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Equipe:  </a:t>
            </a:r>
            <a:r>
              <a:rPr lang="pt-BR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1 </a:t>
            </a:r>
            <a:r>
              <a:rPr lang="pt-BR" sz="3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médico, 1 enfermeira, 1 assistente bucal, 1 </a:t>
            </a:r>
            <a:r>
              <a:rPr lang="pt-BR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dentista, </a:t>
            </a:r>
            <a:r>
              <a:rPr lang="pt-BR" sz="3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 técnico </a:t>
            </a:r>
            <a:r>
              <a:rPr lang="pt-BR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de enfermagem, </a:t>
            </a:r>
            <a:r>
              <a:rPr lang="pt-BR" sz="3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 </a:t>
            </a:r>
            <a:r>
              <a:rPr lang="pt-BR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agentes comunitária de </a:t>
            </a:r>
            <a:r>
              <a:rPr lang="pt-BR" sz="3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saúde.</a:t>
            </a:r>
          </a:p>
          <a:p>
            <a:pPr algn="just"/>
            <a:endParaRPr lang="pt-BR" sz="30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sz="3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População total: </a:t>
            </a:r>
            <a:r>
              <a:rPr lang="pt-BR" sz="3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4000 pessoas .</a:t>
            </a:r>
          </a:p>
          <a:p>
            <a:pPr algn="just"/>
            <a:endParaRPr lang="pt-BR" sz="30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es-ES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764146" y="1770841"/>
            <a:ext cx="3503053" cy="17858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Monitoramento e Avaliação.</a:t>
            </a:r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6903077" y="4329443"/>
            <a:ext cx="3503053" cy="17858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Qualificação da prática clínica.</a:t>
            </a:r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764146" y="4314420"/>
            <a:ext cx="3503053" cy="17858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Engajamento Público.</a:t>
            </a:r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903077" y="1843823"/>
            <a:ext cx="3503053" cy="17858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Organização e gestão do serviço.</a:t>
            </a:r>
            <a:endParaRPr lang="es-E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730321" y="425004"/>
            <a:ext cx="6284890" cy="6954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2674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24488" y="1287888"/>
            <a:ext cx="10096555" cy="52674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Capacitação da Equipe</a:t>
            </a:r>
            <a:r>
              <a:rPr lang="pt-B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Visita Domiciliar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Dados repassados na Ficha de espelho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Transferidos a Planilha de Coleta de dados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Integração </a:t>
            </a:r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da equipe multiprofissional </a:t>
            </a:r>
            <a:endParaRPr lang="pt-BR" sz="3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Registro adequado </a:t>
            </a:r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da avaliação</a:t>
            </a:r>
            <a:r>
              <a:rPr lang="pt-B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r>
              <a:rPr lang="pt-B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companhamento </a:t>
            </a:r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 avaliação periódicas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730321" y="425004"/>
            <a:ext cx="6284890" cy="6954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8789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24488" y="1784932"/>
            <a:ext cx="10096555" cy="395904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Melhorar a atenção a Saúde de Hipertensos e/ou diabéticos da Área de Abrangência Na UBS Diamantino, Caxias do Sul/RS. </a:t>
            </a:r>
            <a:endParaRPr lang="pt-BR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730321" y="425004"/>
            <a:ext cx="6284890" cy="6954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 GERAL</a:t>
            </a:r>
          </a:p>
        </p:txBody>
      </p:sp>
    </p:spTree>
    <p:extLst>
      <p:ext uri="{BB962C8B-B14F-4D97-AF65-F5344CB8AC3E}">
        <p14:creationId xmlns:p14="http://schemas.microsoft.com/office/powerpoint/2010/main" val="37065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513009" y="1380284"/>
            <a:ext cx="10590728" cy="85882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</a:rPr>
              <a:t>Objetivo 1 - Ampliar a cobertura a Hipertensos e/ou Diabéticos: 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1-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Cadastrar 80% dos hipertensos </a:t>
            </a:r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 diabéticos da </a:t>
            </a:r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área de abrangência no Programa de Atenção à Hipertensão Arterial e à Diabetes Mellitus da unidade de saúde. </a:t>
            </a: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513009" y="463104"/>
            <a:ext cx="10459791" cy="6954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 ESPECÍFICOS, METAS E RESULTADOS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800-000035BA6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993515"/>
              </p:ext>
            </p:extLst>
          </p:nvPr>
        </p:nvGraphicFramePr>
        <p:xfrm>
          <a:off x="855785" y="2331076"/>
          <a:ext cx="5064370" cy="279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800-00003DBA6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772883"/>
              </p:ext>
            </p:extLst>
          </p:nvPr>
        </p:nvGraphicFramePr>
        <p:xfrm>
          <a:off x="6424245" y="2321170"/>
          <a:ext cx="5017477" cy="282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1617786" y="5021617"/>
            <a:ext cx="8680742" cy="1373998"/>
            <a:chOff x="2420980" y="5947734"/>
            <a:chExt cx="7877547" cy="1373998"/>
          </a:xfrm>
        </p:grpSpPr>
        <p:sp>
          <p:nvSpPr>
            <p:cNvPr id="7" name="Retângulo 6"/>
            <p:cNvSpPr/>
            <p:nvPr/>
          </p:nvSpPr>
          <p:spPr>
            <a:xfrm>
              <a:off x="2420980" y="5947734"/>
              <a:ext cx="3246961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540385" algn="just">
                <a:lnSpc>
                  <a:spcPct val="150000"/>
                </a:lnSpc>
              </a:pPr>
              <a:r>
                <a:rPr lang="pt-BR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HIPERTENSOS</a:t>
              </a:r>
            </a:p>
            <a:p>
              <a:pPr indent="540385" algn="just">
                <a:lnSpc>
                  <a:spcPct val="150000"/>
                </a:lnSpc>
              </a:pPr>
              <a:r>
                <a:rPr lang="pt-BR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80,6%</a:t>
              </a:r>
              <a:endPara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540385" algn="just">
                <a:lnSpc>
                  <a:spcPct val="150000"/>
                </a:lnSpc>
                <a:spcAft>
                  <a:spcPts val="0"/>
                </a:spcAft>
              </a:pPr>
              <a:r>
                <a:rPr lang="pt-BR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7051566" y="5982904"/>
              <a:ext cx="3246961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540385" algn="just">
                <a:lnSpc>
                  <a:spcPct val="150000"/>
                </a:lnSpc>
              </a:pPr>
              <a:r>
                <a:rPr lang="pt-BR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DIABÉTICOS</a:t>
              </a:r>
            </a:p>
            <a:p>
              <a:pPr indent="540385" algn="just">
                <a:lnSpc>
                  <a:spcPct val="150000"/>
                </a:lnSpc>
              </a:pPr>
              <a:r>
                <a:rPr lang="pt-BR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96,0%</a:t>
              </a:r>
              <a:endPara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540385" algn="just">
                <a:lnSpc>
                  <a:spcPct val="150000"/>
                </a:lnSpc>
                <a:spcAft>
                  <a:spcPts val="0"/>
                </a:spcAft>
              </a:pPr>
              <a:r>
                <a:rPr lang="pt-BR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E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1023568" y="5811977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17,4% (106) no 1º mês </a:t>
            </a:r>
          </a:p>
          <a:p>
            <a:pPr algn="ctr"/>
            <a:r>
              <a:rPr lang="pt-BR" sz="1600" b="1" dirty="0" smtClean="0"/>
              <a:t>32,1% </a:t>
            </a:r>
            <a:r>
              <a:rPr lang="pt-BR" sz="1600" b="1" dirty="0"/>
              <a:t>(</a:t>
            </a:r>
            <a:r>
              <a:rPr lang="pt-BR" sz="1600" b="1" dirty="0" smtClean="0"/>
              <a:t>195) </a:t>
            </a:r>
            <a:r>
              <a:rPr lang="pt-BR" sz="1600" b="1" dirty="0"/>
              <a:t>no </a:t>
            </a:r>
            <a:r>
              <a:rPr lang="pt-BR" sz="1600" b="1" dirty="0" smtClean="0"/>
              <a:t>2º </a:t>
            </a:r>
            <a:r>
              <a:rPr lang="pt-BR" sz="1600" b="1" dirty="0"/>
              <a:t>mês </a:t>
            </a:r>
            <a:endParaRPr lang="pt-BR" sz="1600" b="1" dirty="0" smtClean="0"/>
          </a:p>
          <a:p>
            <a:pPr algn="ctr"/>
            <a:r>
              <a:rPr lang="pt-BR" sz="1600" b="1" dirty="0" smtClean="0"/>
              <a:t>80,6 </a:t>
            </a:r>
            <a:r>
              <a:rPr lang="pt-BR" sz="1600" b="1" dirty="0"/>
              <a:t>% </a:t>
            </a:r>
            <a:r>
              <a:rPr lang="pt-BR" sz="1600" b="1" dirty="0" smtClean="0"/>
              <a:t>(490) no 3º </a:t>
            </a:r>
            <a:r>
              <a:rPr lang="pt-BR" sz="1600" b="1" dirty="0"/>
              <a:t>mês </a:t>
            </a:r>
            <a:endParaRPr lang="pt-BR" sz="1600" b="1" dirty="0" smtClean="0"/>
          </a:p>
          <a:p>
            <a:pPr algn="ctr"/>
            <a:r>
              <a:rPr lang="pt-BR" sz="1600" b="1" dirty="0" smtClean="0"/>
              <a:t>de 608 usuários estimados.</a:t>
            </a:r>
            <a:endParaRPr lang="pt-BR" sz="1600" b="1" dirty="0"/>
          </a:p>
        </p:txBody>
      </p:sp>
      <p:sp>
        <p:nvSpPr>
          <p:cNvPr id="12" name="Retângulo 11"/>
          <p:cNvSpPr/>
          <p:nvPr/>
        </p:nvSpPr>
        <p:spPr>
          <a:xfrm>
            <a:off x="6873346" y="5823701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28% (42) no 1º mês </a:t>
            </a:r>
          </a:p>
          <a:p>
            <a:pPr algn="ctr"/>
            <a:r>
              <a:rPr lang="pt-BR" sz="1600" b="1" dirty="0" smtClean="0"/>
              <a:t>56% (84) </a:t>
            </a:r>
            <a:r>
              <a:rPr lang="pt-BR" sz="1600" b="1" dirty="0"/>
              <a:t>no </a:t>
            </a:r>
            <a:r>
              <a:rPr lang="pt-BR" sz="1600" b="1" dirty="0" smtClean="0"/>
              <a:t>2º </a:t>
            </a:r>
            <a:r>
              <a:rPr lang="pt-BR" sz="1600" b="1" dirty="0"/>
              <a:t>mês </a:t>
            </a:r>
            <a:endParaRPr lang="pt-BR" sz="1600" b="1" dirty="0" smtClean="0"/>
          </a:p>
          <a:p>
            <a:pPr algn="ctr"/>
            <a:r>
              <a:rPr lang="pt-BR" sz="1600" b="1" dirty="0"/>
              <a:t>9</a:t>
            </a:r>
            <a:r>
              <a:rPr lang="pt-BR" sz="1600" b="1" dirty="0" smtClean="0"/>
              <a:t>6 </a:t>
            </a:r>
            <a:r>
              <a:rPr lang="pt-BR" sz="1600" b="1" dirty="0"/>
              <a:t>% </a:t>
            </a:r>
            <a:r>
              <a:rPr lang="pt-BR" sz="1600" b="1" dirty="0" smtClean="0"/>
              <a:t>(144) no 3º </a:t>
            </a:r>
            <a:r>
              <a:rPr lang="pt-BR" sz="1600" b="1" dirty="0"/>
              <a:t>mês </a:t>
            </a:r>
            <a:endParaRPr lang="pt-BR" sz="1600" b="1" dirty="0" smtClean="0"/>
          </a:p>
          <a:p>
            <a:pPr algn="ctr"/>
            <a:r>
              <a:rPr lang="pt-BR" sz="1600" b="1" dirty="0" smtClean="0"/>
              <a:t>de 150 usuários estimados.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5267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1176</Words>
  <Application>Microsoft Office PowerPoint</Application>
  <PresentationFormat>Widescreen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Comic Sans MS</vt:lpstr>
      <vt:lpstr>Times New Roman</vt:lpstr>
      <vt:lpstr>Wingdings</vt:lpstr>
      <vt:lpstr>Wingdings 3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kelniss</cp:lastModifiedBy>
  <cp:revision>212</cp:revision>
  <cp:lastPrinted>2015-05-06T19:30:36Z</cp:lastPrinted>
  <dcterms:created xsi:type="dcterms:W3CDTF">2014-09-15T01:10:43Z</dcterms:created>
  <dcterms:modified xsi:type="dcterms:W3CDTF">2015-08-12T15:10:47Z</dcterms:modified>
</cp:coreProperties>
</file>