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5" r:id="rId18"/>
    <p:sldId id="274" r:id="rId19"/>
    <p:sldId id="271" r:id="rId20"/>
    <p:sldId id="270" r:id="rId21"/>
    <p:sldId id="277" r:id="rId22"/>
    <p:sldId id="286" r:id="rId23"/>
    <p:sldId id="285" r:id="rId24"/>
    <p:sldId id="284" r:id="rId25"/>
    <p:sldId id="283" r:id="rId26"/>
    <p:sldId id="282" r:id="rId27"/>
    <p:sldId id="281" r:id="rId28"/>
    <p:sldId id="276" r:id="rId29"/>
    <p:sldId id="280" r:id="rId30"/>
    <p:sldId id="279" r:id="rId31"/>
    <p:sldId id="288" r:id="rId32"/>
    <p:sldId id="278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08" autoAdjust="0"/>
    <p:restoredTop sz="94660"/>
  </p:normalViewPr>
  <p:slideViewPr>
    <p:cSldViewPr>
      <p:cViewPr varScale="1">
        <p:scale>
          <a:sx n="87" d="100"/>
          <a:sy n="87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dirty="0"/>
              <a:t>Cobertura do Programa de Puericultura </a:t>
            </a:r>
            <a:r>
              <a:rPr lang="pt-BR" sz="2000" dirty="0" smtClean="0"/>
              <a:t>na</a:t>
            </a:r>
            <a:r>
              <a:rPr lang="pt-BR" sz="2000" baseline="0" dirty="0" smtClean="0"/>
              <a:t> </a:t>
            </a:r>
            <a:r>
              <a:rPr lang="pt-BR" sz="2000" dirty="0" smtClean="0"/>
              <a:t>UBS </a:t>
            </a:r>
            <a:endParaRPr lang="pt-BR" sz="2000" dirty="0"/>
          </a:p>
        </c:rich>
      </c:tx>
      <c:layout>
        <c:manualLayout>
          <c:xMode val="edge"/>
          <c:yMode val="edge"/>
          <c:x val="0.16012412362026496"/>
          <c:y val="4.76092028421962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68281634852264"/>
          <c:y val="8.7882022770416818E-2"/>
          <c:w val="0.82927532549071969"/>
          <c:h val="0.80997077544192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Puericultura na UBS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0.31288343558282511</c:v>
                </c:pt>
                <c:pt idx="1">
                  <c:v>0.45398773006134968</c:v>
                </c:pt>
                <c:pt idx="2">
                  <c:v>0.65644171779141491</c:v>
                </c:pt>
                <c:pt idx="3">
                  <c:v>0.94478527607362395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80608"/>
        <c:axId val="29963008"/>
      </c:barChart>
      <c:catAx>
        <c:axId val="261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6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963008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18060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02195156493441"/>
          <c:y val="9.9072908308218063E-2"/>
          <c:w val="0.82467706785432704"/>
          <c:h val="0.79091928422377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nos primeiros 7 dias de vida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0.90196078431372551</c:v>
                </c:pt>
                <c:pt idx="1">
                  <c:v>0.86486486486486491</c:v>
                </c:pt>
                <c:pt idx="2">
                  <c:v>0.85981308411214952</c:v>
                </c:pt>
                <c:pt idx="3">
                  <c:v>0.75974025974025972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24608"/>
        <c:axId val="65126400"/>
      </c:barChart>
      <c:catAx>
        <c:axId val="6512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2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12640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2460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33622559653128"/>
          <c:y val="4.8105850899926986E-2"/>
          <c:w val="0.82429501084599366"/>
          <c:h val="0.84548664163211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0.11764705882352942</c:v>
                </c:pt>
                <c:pt idx="1">
                  <c:v>8.1081081081081086E-2</c:v>
                </c:pt>
                <c:pt idx="2">
                  <c:v>5.6074766355140193E-2</c:v>
                </c:pt>
                <c:pt idx="3">
                  <c:v>4.5454545454545463E-2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72992"/>
        <c:axId val="65174528"/>
      </c:barChart>
      <c:catAx>
        <c:axId val="651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7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174528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72992"/>
        <c:crosses val="autoZero"/>
        <c:crossBetween val="between"/>
        <c:majorUnit val="0.2"/>
        <c:minorUnit val="4.000000000000007E-3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08632410602609"/>
          <c:y val="3.5484803559010798E-2"/>
          <c:w val="0.8258081859210894"/>
          <c:h val="0.85569944662604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crianças entre 6 e 59 meses com suplementação de Vit. A em dia.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0.60784313725490524</c:v>
                </c:pt>
                <c:pt idx="1">
                  <c:v>0.64864864864865535</c:v>
                </c:pt>
                <c:pt idx="2">
                  <c:v>0.71028037383177567</c:v>
                </c:pt>
                <c:pt idx="3">
                  <c:v>0.66883116883116878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12480"/>
        <c:axId val="65014016"/>
      </c:barChart>
      <c:catAx>
        <c:axId val="6501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1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01401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1248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77697468583889"/>
          <c:y val="0.12190412612636757"/>
          <c:w val="0.82618112319474579"/>
          <c:h val="0.75212299805942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69056"/>
        <c:axId val="65070592"/>
      </c:barChart>
      <c:catAx>
        <c:axId val="650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70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070592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6905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08632410602609"/>
          <c:y val="4.7054112658500215E-2"/>
          <c:w val="0.8258081859210894"/>
          <c:h val="0.85234114735975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crianças colocadas para mamar na primeira consulta de puericultura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0.62745098039215652</c:v>
                </c:pt>
                <c:pt idx="1">
                  <c:v>0.59459459459459463</c:v>
                </c:pt>
                <c:pt idx="2">
                  <c:v>0.63551401869159341</c:v>
                </c:pt>
                <c:pt idx="3">
                  <c:v>0.62987012987012991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46112"/>
        <c:axId val="67560192"/>
      </c:barChart>
      <c:catAx>
        <c:axId val="6754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56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56019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54611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20143983177018"/>
          <c:y val="8.7551821533146071E-2"/>
          <c:w val="0.80622103747038898"/>
          <c:h val="0.80599602921515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Indicadores!$C$110</c:f>
              <c:strCache>
                <c:ptCount val="1"/>
                <c:pt idx="0">
                  <c:v>Proporção de crianças que receberam orientação nutricional do odontólogo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Indicadores!$D$109:$G$109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Indicadores!$D$110:$G$110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47744"/>
        <c:axId val="67686400"/>
      </c:barChart>
      <c:catAx>
        <c:axId val="676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68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68640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64774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0453460620851"/>
          <c:y val="6.8770362846731173E-2"/>
          <c:w val="0.80668257756563244"/>
          <c:h val="0.8360905174614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Indicadores!$C$103</c:f>
              <c:strCache>
                <c:ptCount val="1"/>
                <c:pt idx="0">
                  <c:v>Proporção de crianças com orientação sobre higiene bucal e prevenção de cárie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Indicadores!$D$102:$G$102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Indicadores!$D$103:$G$103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0.7972972972972977</c:v>
                </c:pt>
                <c:pt idx="2">
                  <c:v>0.96261682242990665</c:v>
                </c:pt>
                <c:pt idx="3">
                  <c:v>0.9220779220779215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46048"/>
        <c:axId val="67747840"/>
      </c:barChart>
      <c:catAx>
        <c:axId val="6774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74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74784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74604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52418044127231"/>
          <c:y val="5.7114962559056452E-2"/>
          <c:w val="0.80714473387448482"/>
          <c:h val="0.83801249027550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primeira consulta odontológica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0.20858895705521471</c:v>
                </c:pt>
                <c:pt idx="1">
                  <c:v>0.36196319018405176</c:v>
                </c:pt>
                <c:pt idx="2">
                  <c:v>0.63190184049080433</c:v>
                </c:pt>
                <c:pt idx="3">
                  <c:v>0.87116564417178211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10432"/>
        <c:axId val="67811968"/>
      </c:barChart>
      <c:catAx>
        <c:axId val="678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811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81196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81043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0453460620807"/>
          <c:y val="5.8444083349183384E-2"/>
          <c:w val="0.80668257756563244"/>
          <c:h val="0.85063392461393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Indicadores!$C$93</c:f>
              <c:strCache>
                <c:ptCount val="1"/>
                <c:pt idx="0">
                  <c:v>Proporção de crianças com tratamento odontológico concluído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Indicadores!$D$92:$G$92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Indicadores!$D$93:$G$93</c:f>
              <c:numCache>
                <c:formatCode>0.0%</c:formatCode>
                <c:ptCount val="4"/>
                <c:pt idx="0">
                  <c:v>0.45098039215686364</c:v>
                </c:pt>
                <c:pt idx="1">
                  <c:v>0.58108108108108059</c:v>
                </c:pt>
                <c:pt idx="2">
                  <c:v>0.71962616822429903</c:v>
                </c:pt>
                <c:pt idx="3">
                  <c:v>0.66883116883116878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94688"/>
        <c:axId val="68196224"/>
      </c:barChart>
      <c:catAx>
        <c:axId val="681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9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8196224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9468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82980542482889"/>
          <c:y val="6.6639841517157336E-2"/>
          <c:w val="0.83180143133821838"/>
          <c:h val="0.80504558913064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cujas mães fizeram o pré-natal na UBS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0.96078431372549356</c:v>
                </c:pt>
                <c:pt idx="1">
                  <c:v>0.93243243243243268</c:v>
                </c:pt>
                <c:pt idx="2">
                  <c:v>0.90654205607476634</c:v>
                </c:pt>
                <c:pt idx="3">
                  <c:v>0.8766233766233853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89504"/>
        <c:axId val="30007680"/>
      </c:barChart>
      <c:catAx>
        <c:axId val="2998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076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000768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2998950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08632410602579"/>
          <c:y val="5.7168817355327181E-2"/>
          <c:w val="0.8258081859210894"/>
          <c:h val="0.85039551535506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crianças com  atendimento em dia de acordo com o protocolo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0.2352941176470589</c:v>
                </c:pt>
                <c:pt idx="1">
                  <c:v>0.28378378378378388</c:v>
                </c:pt>
                <c:pt idx="2">
                  <c:v>0.24299065420560748</c:v>
                </c:pt>
                <c:pt idx="3">
                  <c:v>0.22727272727272727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82944"/>
        <c:axId val="30084480"/>
      </c:barChart>
      <c:catAx>
        <c:axId val="3008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8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8448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8294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086890324792745E-2"/>
          <c:y val="6.1943551347896871E-2"/>
          <c:w val="0.73325215791325049"/>
          <c:h val="0.712036134736518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Participaram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Plan1!$A$2:$A$4</c:f>
              <c:strCache>
                <c:ptCount val="3"/>
                <c:pt idx="0">
                  <c:v>Capacitação 1  </c:v>
                </c:pt>
                <c:pt idx="1">
                  <c:v>Capacitação 2</c:v>
                </c:pt>
                <c:pt idx="2">
                  <c:v>Capacitação 3 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94.1</c:v>
                </c:pt>
                <c:pt idx="1">
                  <c:v>88.2</c:v>
                </c:pt>
                <c:pt idx="2">
                  <c:v>94.1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Participaram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Capacitação 1  </c:v>
                </c:pt>
                <c:pt idx="1">
                  <c:v>Capacitação 2</c:v>
                </c:pt>
                <c:pt idx="2">
                  <c:v>Capacitação 3 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5.9</c:v>
                </c:pt>
                <c:pt idx="1">
                  <c:v>11.8</c:v>
                </c:pt>
                <c:pt idx="2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462912"/>
        <c:axId val="31469952"/>
      </c:barChart>
      <c:catAx>
        <c:axId val="3146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31469952"/>
        <c:crosses val="autoZero"/>
        <c:auto val="1"/>
        <c:lblAlgn val="ctr"/>
        <c:lblOffset val="100"/>
        <c:noMultiLvlLbl val="0"/>
      </c:catAx>
      <c:valAx>
        <c:axId val="31469952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31462912"/>
        <c:crosses val="autoZero"/>
        <c:crossBetween val="between"/>
        <c:majorUnit val="0.2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85729158750252"/>
          <c:y val="2.0356179293650929E-2"/>
          <c:w val="0.82729297217835085"/>
          <c:h val="0.792677532821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crianças com déficit de peso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7.8431372549019607E-2</c:v>
                </c:pt>
                <c:pt idx="1">
                  <c:v>5.4054054054054092E-2</c:v>
                </c:pt>
                <c:pt idx="2">
                  <c:v>6.5420560747663559E-2</c:v>
                </c:pt>
                <c:pt idx="3">
                  <c:v>8.4415584415584416E-2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29216"/>
        <c:axId val="31551488"/>
      </c:barChart>
      <c:catAx>
        <c:axId val="3152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55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551488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5292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48043210414057"/>
          <c:y val="5.1523838610692367E-2"/>
          <c:w val="0.82655246252676651"/>
          <c:h val="0.83603562720147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crianças com excesso de peso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Indicadores!$D$30:$G$30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Indicadores!$D$31:$G$31</c:f>
              <c:numCache>
                <c:formatCode>0.0%</c:formatCode>
                <c:ptCount val="4"/>
                <c:pt idx="0">
                  <c:v>9.8039215686274508E-2</c:v>
                </c:pt>
                <c:pt idx="1">
                  <c:v>0.10810810810810811</c:v>
                </c:pt>
                <c:pt idx="2">
                  <c:v>0.11214953271028059</c:v>
                </c:pt>
                <c:pt idx="3">
                  <c:v>9.7402597402597199E-2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45440"/>
        <c:axId val="56846976"/>
      </c:barChart>
      <c:catAx>
        <c:axId val="568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84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4697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84544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0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46895074946875"/>
          <c:y val="4.8186142983344969E-2"/>
          <c:w val="0.82655246252676651"/>
          <c:h val="0.85762651854500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crianças com curva de peso descendente ou estacionária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0.13725490196078433</c:v>
                </c:pt>
                <c:pt idx="1">
                  <c:v>0.1756756756756748</c:v>
                </c:pt>
                <c:pt idx="2">
                  <c:v>0.15887850467289721</c:v>
                </c:pt>
                <c:pt idx="3">
                  <c:v>0.14935064935064932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95488"/>
        <c:axId val="65297024"/>
      </c:barChart>
      <c:catAx>
        <c:axId val="6529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9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297024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9548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96980947416868"/>
          <c:y val="9.4809345553117333E-2"/>
          <c:w val="0.82353116389902448"/>
          <c:h val="0.77468946251547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avaliação de desenvolvimento neurocognitivo em dia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0.90196078431372551</c:v>
                </c:pt>
                <c:pt idx="1">
                  <c:v>0.93243243243243268</c:v>
                </c:pt>
                <c:pt idx="2">
                  <c:v>0.98130841121495327</c:v>
                </c:pt>
                <c:pt idx="3">
                  <c:v>0.98701298701298412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61888"/>
        <c:axId val="67463424"/>
      </c:barChart>
      <c:catAx>
        <c:axId val="674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4634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746342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46188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96980947416899"/>
          <c:y val="6.8803908151619492E-2"/>
          <c:w val="0.82353116389902448"/>
          <c:h val="0.8061872544464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esquema vacinal em dia de acordo com a idade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0.88235294117647056</c:v>
                </c:pt>
                <c:pt idx="1">
                  <c:v>0.89189189189189488</c:v>
                </c:pt>
                <c:pt idx="2">
                  <c:v>0.91588785046728971</c:v>
                </c:pt>
                <c:pt idx="3">
                  <c:v>0.94155844155844171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962048"/>
        <c:axId val="56992512"/>
      </c:barChart>
      <c:catAx>
        <c:axId val="5696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9925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5699251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96204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83327F-C3B3-418D-9D23-0237147D6E4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3ECF55-EEC5-47C9-B78A-44853D5A1125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6564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1752600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Corbel" pitchFamily="34" charset="0"/>
              </a:rPr>
              <a:t>Universidade Federal de Pelotas</a:t>
            </a:r>
            <a:br>
              <a:rPr lang="pt-BR" sz="2400" b="1" dirty="0">
                <a:latin typeface="Corbel" pitchFamily="34" charset="0"/>
              </a:rPr>
            </a:br>
            <a:r>
              <a:rPr lang="pt-BR" sz="2400" b="1" dirty="0">
                <a:latin typeface="Corbel" pitchFamily="34" charset="0"/>
              </a:rPr>
              <a:t>Especialização em Saúde da Família</a:t>
            </a:r>
            <a:br>
              <a:rPr lang="pt-BR" sz="2400" b="1" dirty="0">
                <a:latin typeface="Corbel" pitchFamily="34" charset="0"/>
              </a:rPr>
            </a:br>
            <a:r>
              <a:rPr lang="pt-BR" sz="2400" b="1" dirty="0">
                <a:latin typeface="Corbel" pitchFamily="34" charset="0"/>
              </a:rPr>
              <a:t>Modalidade a Distância</a:t>
            </a:r>
            <a:r>
              <a:rPr lang="pt-BR" sz="2800" b="1" dirty="0">
                <a:latin typeface="Corbel" pitchFamily="34" charset="0"/>
              </a:rPr>
              <a:t/>
            </a:r>
            <a:br>
              <a:rPr lang="pt-BR" sz="2800" b="1" dirty="0">
                <a:latin typeface="Corbel" pitchFamily="34" charset="0"/>
              </a:rPr>
            </a:br>
            <a:endParaRPr lang="pt-BR" sz="2800" b="1" dirty="0">
              <a:latin typeface="Corbe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848872" cy="1800200"/>
          </a:xfrm>
          <a:noFill/>
        </p:spPr>
        <p:txBody>
          <a:bodyPr>
            <a:normAutofit fontScale="40000" lnSpcReduction="20000"/>
          </a:bodyPr>
          <a:lstStyle/>
          <a:p>
            <a:r>
              <a:rPr lang="pt-BR" sz="7600" cap="none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Qualificação da Atenção à Saúde da Criança de 0 a 6 anos na U.S.F. da Zona Rural-Corta Mão em Amargosa(Ba)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83768" y="4725144"/>
            <a:ext cx="44644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/>
                </a:solidFill>
              </a:rPr>
              <a:t>Especializando: Glauber e Silva Alves</a:t>
            </a:r>
          </a:p>
          <a:p>
            <a:r>
              <a:rPr lang="pt-BR" sz="2000" dirty="0" smtClean="0">
                <a:solidFill>
                  <a:schemeClr val="accent1"/>
                </a:solidFill>
              </a:rPr>
              <a:t>Orientadora: </a:t>
            </a:r>
            <a:r>
              <a:rPr lang="pt-BR" sz="2000" dirty="0" err="1" smtClean="0">
                <a:solidFill>
                  <a:schemeClr val="accent1"/>
                </a:solidFill>
              </a:rPr>
              <a:t>Mirelle</a:t>
            </a:r>
            <a:r>
              <a:rPr lang="pt-BR" sz="2000" dirty="0" smtClean="0">
                <a:solidFill>
                  <a:schemeClr val="accent1"/>
                </a:solidFill>
              </a:rPr>
              <a:t> </a:t>
            </a:r>
            <a:r>
              <a:rPr lang="pt-BR" sz="2000" dirty="0" err="1" smtClean="0">
                <a:solidFill>
                  <a:schemeClr val="accent1"/>
                </a:solidFill>
              </a:rPr>
              <a:t>Saes</a:t>
            </a:r>
            <a:endParaRPr lang="pt-BR" sz="2000" dirty="0">
              <a:solidFill>
                <a:schemeClr val="accent1"/>
              </a:solidFill>
            </a:endParaRPr>
          </a:p>
        </p:txBody>
      </p:sp>
      <p:pic>
        <p:nvPicPr>
          <p:cNvPr id="6" name="Picture 4" descr="http://portal.cnm.org.br/sites/7100/7150/LogoUf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0" y="120798"/>
            <a:ext cx="1424704" cy="1435994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5" cstate="print"/>
          <a:srcRect l="15520" t="9404" r="55908" b="75235"/>
          <a:stretch>
            <a:fillRect/>
          </a:stretch>
        </p:blipFill>
        <p:spPr bwMode="auto">
          <a:xfrm>
            <a:off x="7020272" y="116632"/>
            <a:ext cx="2016224" cy="8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3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2302024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Metas</a:t>
            </a:r>
            <a:endParaRPr lang="pt-BR" sz="3800" b="1" dirty="0"/>
          </a:p>
        </p:txBody>
      </p:sp>
      <p:sp>
        <p:nvSpPr>
          <p:cNvPr id="6" name="Retângulo 5"/>
          <p:cNvSpPr/>
          <p:nvPr/>
        </p:nvSpPr>
        <p:spPr>
          <a:xfrm>
            <a:off x="179512" y="1124744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 startAt="18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Realizar avaliação de risco para saúde bucal em 60% das crianças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19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orientações sobre higiene bucal e prevenção de cáries para 100% das crianças e responsáveis atendidos pela equipe na puericultura.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79512" y="1052736"/>
            <a:ext cx="8856984" cy="936104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2355850"/>
            <a:ext cx="8856984" cy="1217166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7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3528392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Metodologia</a:t>
            </a:r>
            <a:endParaRPr lang="pt-BR" sz="3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1283568"/>
            <a:ext cx="741682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Relação Nominal de Crianças 0 a 6 anos por ACS (check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list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Protocolos 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Municipal das Ações em Enfermagem  2012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Saúde da Criança 2009</a:t>
            </a:r>
          </a:p>
          <a:p>
            <a:pPr marL="742950" lvl="1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Saúde na Escola 2009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Reformulação da Agenda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Acolhimento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Impressos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Formulários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Palestras de Sensibilização e de Informação para Comunidade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Permanente para Equipe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90872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Ações: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3528392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Metodologia</a:t>
            </a:r>
            <a:endParaRPr lang="pt-BR" sz="3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1441229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Protocolos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Ficha de Primeira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onsulta e Subsequente – Alimentação de Dados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Atendimento Odontológico – Livro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ontrole para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Tratamentos: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Iniciados e Concluídos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Check </a:t>
            </a:r>
            <a:r>
              <a:rPr lang="pt-BR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List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Atendidos e Faltosos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Planilha de Dados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Educação Permanente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Articulação com Professores da Rede de Ensino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90872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Logística: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-36512" y="44624"/>
            <a:ext cx="3528392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Resultados</a:t>
            </a:r>
            <a:endParaRPr lang="pt-BR" sz="3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692696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de crianças de 0 a 72 meses em acompanhamento na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Para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foi proposta uma meta de 40% de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25158548"/>
              </p:ext>
            </p:extLst>
          </p:nvPr>
        </p:nvGraphicFramePr>
        <p:xfrm>
          <a:off x="467544" y="1400582"/>
          <a:ext cx="8208913" cy="482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403648" y="621814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itchFamily="34" charset="0"/>
                <a:cs typeface="Calibri" pitchFamily="34" charset="0"/>
              </a:rPr>
              <a:t>Figura 13. Cobertura do Programa de Puericultura na UBS.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pt-BR" sz="1400" dirty="0">
                <a:latin typeface="Calibri" pitchFamily="34" charset="0"/>
                <a:cs typeface="Calibri" pitchFamily="34" charset="0"/>
              </a:rPr>
              <a:t>Fonte: Planilha de coleta de dados, 2012-2013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7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-36512" y="44624"/>
            <a:ext cx="3528392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Resultados</a:t>
            </a:r>
            <a:endParaRPr lang="pt-BR" sz="3800" b="1" dirty="0"/>
          </a:p>
        </p:txBody>
      </p:sp>
      <p:sp>
        <p:nvSpPr>
          <p:cNvPr id="4" name="Retângulo 3"/>
          <p:cNvSpPr/>
          <p:nvPr/>
        </p:nvSpPr>
        <p:spPr>
          <a:xfrm>
            <a:off x="251520" y="764704"/>
            <a:ext cx="9139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cujas mães realizaram o Pré-natal na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indicador a meta proposta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foi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28664860"/>
              </p:ext>
            </p:extLst>
          </p:nvPr>
        </p:nvGraphicFramePr>
        <p:xfrm>
          <a:off x="611560" y="1484784"/>
          <a:ext cx="7920880" cy="476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971600" y="623731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itchFamily="34" charset="0"/>
                <a:cs typeface="Calibri" pitchFamily="34" charset="0"/>
              </a:rPr>
              <a:t>Figura 14. Proporção de crianças cujas mães fizeram o pré-natal na UBS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pt-BR" sz="1400" dirty="0">
                <a:latin typeface="Calibri" pitchFamily="34" charset="0"/>
                <a:cs typeface="Calibri" pitchFamily="34" charset="0"/>
              </a:rPr>
              <a:t>Fonte: Planilha de coleta de dados, 2012-2013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2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-36512" y="44624"/>
            <a:ext cx="3528392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Resultados</a:t>
            </a:r>
            <a:endParaRPr lang="pt-BR" sz="3800" b="1" dirty="0"/>
          </a:p>
        </p:txBody>
      </p:sp>
      <p:sp>
        <p:nvSpPr>
          <p:cNvPr id="4" name="Retângulo 3"/>
          <p:cNvSpPr/>
          <p:nvPr/>
        </p:nvSpPr>
        <p:spPr>
          <a:xfrm>
            <a:off x="13855" y="748732"/>
            <a:ext cx="913014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atendimento em dia de acordo com o protocolo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Para este indicador, foi proposta a meta de 40%. Ele é encontrado assumindo como numerador deste indicador o número de crianças com mais de 15 dias de atraso em relação ao atendimento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aprazado.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940190552"/>
              </p:ext>
            </p:extLst>
          </p:nvPr>
        </p:nvGraphicFramePr>
        <p:xfrm>
          <a:off x="683568" y="1949061"/>
          <a:ext cx="8136903" cy="441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187624" y="63621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15. Proporção de crianças com atendimento em dia de acordo com o protocolo do MS.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</p:txBody>
      </p:sp>
    </p:spTree>
    <p:extLst>
      <p:ext uri="{BB962C8B-B14F-4D97-AF65-F5344CB8AC3E}">
        <p14:creationId xmlns:p14="http://schemas.microsoft.com/office/powerpoint/2010/main" val="5107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-36512" y="44624"/>
            <a:ext cx="3528392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Resultados</a:t>
            </a:r>
            <a:endParaRPr lang="pt-BR" sz="3800" b="1" dirty="0"/>
          </a:p>
        </p:txBody>
      </p:sp>
      <p:sp>
        <p:nvSpPr>
          <p:cNvPr id="4" name="Retângulo 3"/>
          <p:cNvSpPr/>
          <p:nvPr/>
        </p:nvSpPr>
        <p:spPr>
          <a:xfrm>
            <a:off x="39288" y="764704"/>
            <a:ext cx="9171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Profissionais capacitados de acordo com o protocolo 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relação a este indicador, a meta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proposta foi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70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33866363"/>
              </p:ext>
            </p:extLst>
          </p:nvPr>
        </p:nvGraphicFramePr>
        <p:xfrm>
          <a:off x="683568" y="1472590"/>
          <a:ext cx="8329558" cy="475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043608" y="58052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16: Proporção de profissionais capacitados de acordo com o protocolo do MS. 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Frequência dos Treinamentos na USF, 2012-2013.</a:t>
            </a:r>
          </a:p>
        </p:txBody>
      </p:sp>
    </p:spTree>
    <p:extLst>
      <p:ext uri="{BB962C8B-B14F-4D97-AF65-F5344CB8AC3E}">
        <p14:creationId xmlns:p14="http://schemas.microsoft.com/office/powerpoint/2010/main" val="18963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7334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-36512" y="44624"/>
            <a:ext cx="3528392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Resultados</a:t>
            </a:r>
            <a:endParaRPr lang="pt-BR" sz="3800" b="1" dirty="0"/>
          </a:p>
        </p:txBody>
      </p:sp>
      <p:sp>
        <p:nvSpPr>
          <p:cNvPr id="4" name="Retângulo 3"/>
          <p:cNvSpPr/>
          <p:nvPr/>
        </p:nvSpPr>
        <p:spPr>
          <a:xfrm>
            <a:off x="27709" y="633462"/>
            <a:ext cx="9116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déficit de peso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Para este indicador, foi proposta a meta de 10%, que é a média ponderal considerada baixa segundo OMS* para crianças acompanhadas que tivessem com déficit de peso. 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59826401"/>
              </p:ext>
            </p:extLst>
          </p:nvPr>
        </p:nvGraphicFramePr>
        <p:xfrm>
          <a:off x="589410" y="2060848"/>
          <a:ext cx="799288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595745" y="6146720"/>
            <a:ext cx="7936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17. Proporção de crianças com déficit de peso.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b="1" dirty="0">
                <a:latin typeface="Calibri" panose="020F0502020204030204" pitchFamily="34" charset="0"/>
              </a:rPr>
              <a:t>Fonte: Planilha de coleta de dados, 2012-2013.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b="1" dirty="0">
                <a:latin typeface="Calibri" panose="020F0502020204030204" pitchFamily="34" charset="0"/>
              </a:rPr>
              <a:t>*Organização Mundial de Saúde</a:t>
            </a:r>
            <a:endParaRPr lang="pt-B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263639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4" name="Retângulo 3"/>
          <p:cNvSpPr/>
          <p:nvPr/>
        </p:nvSpPr>
        <p:spPr>
          <a:xfrm>
            <a:off x="4327" y="666562"/>
            <a:ext cx="912581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excesso de peso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     Para este indicador, foi proposta a meta percentual de 7,3% que é a média brasileira para crianças com excesso de peso, segundo PNDS* – 2006.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82154974"/>
              </p:ext>
            </p:extLst>
          </p:nvPr>
        </p:nvGraphicFramePr>
        <p:xfrm>
          <a:off x="561701" y="1589892"/>
          <a:ext cx="7992888" cy="450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832697" y="6074712"/>
            <a:ext cx="7704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18. Proporção de crianças com excesso de peso.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*Pesquisa Nacional de Demografia e Saúde da Criança e da Mulher</a:t>
            </a:r>
          </a:p>
        </p:txBody>
      </p:sp>
    </p:spTree>
    <p:extLst>
      <p:ext uri="{BB962C8B-B14F-4D97-AF65-F5344CB8AC3E}">
        <p14:creationId xmlns:p14="http://schemas.microsoft.com/office/powerpoint/2010/main" val="38675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4" name="Retângulo 3"/>
          <p:cNvSpPr/>
          <p:nvPr/>
        </p:nvSpPr>
        <p:spPr>
          <a:xfrm>
            <a:off x="107504" y="620688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curva de peso descendente ou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estacionária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a meta proposta foi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56771487"/>
              </p:ext>
            </p:extLst>
          </p:nvPr>
        </p:nvGraphicFramePr>
        <p:xfrm>
          <a:off x="467544" y="1328575"/>
          <a:ext cx="8208912" cy="462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979712" y="5962054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19. Proporção de crianças com curva de peso descendente ou estacionária.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</p:txBody>
      </p:sp>
    </p:spTree>
    <p:extLst>
      <p:ext uri="{BB962C8B-B14F-4D97-AF65-F5344CB8AC3E}">
        <p14:creationId xmlns:p14="http://schemas.microsoft.com/office/powerpoint/2010/main" val="21444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168352" cy="95976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96944" cy="504056"/>
          </a:xfrm>
        </p:spPr>
        <p:txBody>
          <a:bodyPr>
            <a:noAutofit/>
          </a:bodyPr>
          <a:lstStyle/>
          <a:p>
            <a:pPr algn="just"/>
            <a:r>
              <a:rPr lang="pt-BR" sz="2600" spc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Caracterização do município de amargosa: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1907535"/>
            <a:ext cx="70567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34.341habitantes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Saúde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spcBef>
                <a:spcPts val="600"/>
              </a:spcBef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- 01 Hospital/Maternidade</a:t>
            </a:r>
          </a:p>
          <a:p>
            <a:pPr lvl="2">
              <a:spcBef>
                <a:spcPts val="600"/>
              </a:spcBef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- 01 CAPS </a:t>
            </a:r>
          </a:p>
          <a:p>
            <a:pPr lvl="2">
              <a:spcBef>
                <a:spcPts val="600"/>
              </a:spcBef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- 09 USF</a:t>
            </a:r>
            <a:endParaRPr lang="pt-BR" sz="2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- 01 UBS</a:t>
            </a:r>
          </a:p>
          <a:p>
            <a:pPr lvl="2">
              <a:spcBef>
                <a:spcPts val="600"/>
              </a:spcBef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 CEO</a:t>
            </a:r>
          </a:p>
          <a:p>
            <a:pPr lvl="2">
              <a:spcBef>
                <a:spcPts val="600"/>
              </a:spcBef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- 01 NASF</a:t>
            </a:r>
          </a:p>
          <a:p>
            <a:pPr>
              <a:spcBef>
                <a:spcPts val="6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3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-25183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4" name="Retângulo 3"/>
          <p:cNvSpPr/>
          <p:nvPr/>
        </p:nvSpPr>
        <p:spPr>
          <a:xfrm>
            <a:off x="107504" y="62068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crianças que realizaram avaliação do desenvolvimento neurocognitivo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indicador, foi proposta a meta percentual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335561120"/>
              </p:ext>
            </p:extLst>
          </p:nvPr>
        </p:nvGraphicFramePr>
        <p:xfrm>
          <a:off x="467545" y="1628801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07504" y="6074132"/>
            <a:ext cx="8395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20. Proporção de crianças que realizaram avaliação do desenvolvimento neurocognitivo.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</p:txBody>
      </p:sp>
    </p:spTree>
    <p:extLst>
      <p:ext uri="{BB962C8B-B14F-4D97-AF65-F5344CB8AC3E}">
        <p14:creationId xmlns:p14="http://schemas.microsoft.com/office/powerpoint/2010/main" val="16262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239555" y="677595"/>
            <a:ext cx="867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esquema vacinal adequado de acordo com a idade.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indicador foi proposta a meta percentual de 95%, que é o percentual mínimo para metas de cobertura vacinal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4873415"/>
              </p:ext>
            </p:extLst>
          </p:nvPr>
        </p:nvGraphicFramePr>
        <p:xfrm>
          <a:off x="683568" y="1877924"/>
          <a:ext cx="8064896" cy="407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971600" y="614614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21. Proporção de crianças com esquema vacinal em dia de acordo com a idade.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</a:t>
            </a:r>
          </a:p>
        </p:txBody>
      </p:sp>
    </p:spTree>
    <p:extLst>
      <p:ext uri="{BB962C8B-B14F-4D97-AF65-F5344CB8AC3E}">
        <p14:creationId xmlns:p14="http://schemas.microsoft.com/office/powerpoint/2010/main" val="21434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1"/>
            <a:ext cx="923593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107504" y="69269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teste do pezinho nos primeiros sete dias de vida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meta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foi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70% para este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25453462"/>
              </p:ext>
            </p:extLst>
          </p:nvPr>
        </p:nvGraphicFramePr>
        <p:xfrm>
          <a:off x="395536" y="1339027"/>
          <a:ext cx="8208912" cy="487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683568" y="62181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22. Proporção de crianças com teste do pezinho nos primeiros sete dias de vida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</p:txBody>
      </p:sp>
    </p:spTree>
    <p:extLst>
      <p:ext uri="{BB962C8B-B14F-4D97-AF65-F5344CB8AC3E}">
        <p14:creationId xmlns:p14="http://schemas.microsoft.com/office/powerpoint/2010/main" val="1043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923593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107504" y="62068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triagem auditiva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proposta para este indicador foi de 20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51560665"/>
              </p:ext>
            </p:extLst>
          </p:nvPr>
        </p:nvGraphicFramePr>
        <p:xfrm>
          <a:off x="683568" y="1328574"/>
          <a:ext cx="7920879" cy="469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1475656" y="6095037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23: Proporção de crianças com triagem auditiva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</a:t>
            </a:r>
          </a:p>
        </p:txBody>
      </p:sp>
    </p:spTree>
    <p:extLst>
      <p:ext uri="{BB962C8B-B14F-4D97-AF65-F5344CB8AC3E}">
        <p14:creationId xmlns:p14="http://schemas.microsoft.com/office/powerpoint/2010/main" val="20268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692696"/>
            <a:ext cx="8770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de 6 a 59 meses com suplementação de Vitamina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em dia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A meta percentual utilizada para o indicador foi de 48%, que é média de cobertura no Brasil para esta faixa etária, segundo PNDS* – 2006. 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063905908"/>
              </p:ext>
            </p:extLst>
          </p:nvPr>
        </p:nvGraphicFramePr>
        <p:xfrm>
          <a:off x="683568" y="2016135"/>
          <a:ext cx="8064896" cy="393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683568" y="5930696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24. Proporção de crianças entre 6 e 59 meses com suplementação de vitamina A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*Pesquisa Nacional de Demografia e Saúde da Criança e da Mulher</a:t>
            </a:r>
          </a:p>
        </p:txBody>
      </p:sp>
    </p:spTree>
    <p:extLst>
      <p:ext uri="{BB962C8B-B14F-4D97-AF65-F5344CB8AC3E}">
        <p14:creationId xmlns:p14="http://schemas.microsoft.com/office/powerpoint/2010/main" val="42838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620688"/>
            <a:ext cx="872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avaliação de risco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utilizou-se como meta 100%. 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01659387"/>
              </p:ext>
            </p:extLst>
          </p:nvPr>
        </p:nvGraphicFramePr>
        <p:xfrm>
          <a:off x="683568" y="1412777"/>
          <a:ext cx="8064896" cy="432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1619672" y="5746030"/>
            <a:ext cx="7110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25. Proporção de crianças com avaliação de risco.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  <a:p>
            <a:pPr algn="r"/>
            <a:r>
              <a:rPr lang="pt-BR" sz="1400" b="1" dirty="0">
                <a:latin typeface="Calibri" panose="020F0502020204030204" pitchFamily="34" charset="0"/>
              </a:rPr>
              <a:t> </a:t>
            </a:r>
            <a:endParaRPr lang="pt-B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69269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colocadas para mamar na primeira consulta de puericultura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indicador, utilizou-se a meta percentual de 40%. 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07773369"/>
              </p:ext>
            </p:extLst>
          </p:nvPr>
        </p:nvGraphicFramePr>
        <p:xfrm>
          <a:off x="539553" y="1708360"/>
          <a:ext cx="8208912" cy="431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539552" y="6074712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26. Proporção de crianças colocadas para mamar na primeira consulta de puericultura.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11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3" name="Retângulo 2"/>
          <p:cNvSpPr/>
          <p:nvPr/>
        </p:nvSpPr>
        <p:spPr>
          <a:xfrm>
            <a:off x="107503" y="692696"/>
            <a:ext cx="8897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que receberam orientação nutricional da equipe.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indicador foi estimada uma meta de 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06294881"/>
              </p:ext>
            </p:extLst>
          </p:nvPr>
        </p:nvGraphicFramePr>
        <p:xfrm>
          <a:off x="683568" y="1708359"/>
          <a:ext cx="7920880" cy="402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683568" y="5829071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27. Proporção de crianças que receberam orientação nutricional da equipe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62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251520" y="677595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orientações sobre higiene bucal e prevenção de cáries.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proposta foi de 100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55349612"/>
              </p:ext>
            </p:extLst>
          </p:nvPr>
        </p:nvGraphicFramePr>
        <p:xfrm>
          <a:off x="683569" y="1600925"/>
          <a:ext cx="7920880" cy="456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1331640" y="6218148"/>
            <a:ext cx="7277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31. Proporção de crianças com orientação sobre higiene bucal e prevenção de cárie.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</p:txBody>
      </p:sp>
    </p:spTree>
    <p:extLst>
      <p:ext uri="{BB962C8B-B14F-4D97-AF65-F5344CB8AC3E}">
        <p14:creationId xmlns:p14="http://schemas.microsoft.com/office/powerpoint/2010/main" val="25157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smtClean="0"/>
              <a:t>Resultados</a:t>
            </a:r>
            <a:endParaRPr lang="pt-BR" sz="3800" b="1" dirty="0"/>
          </a:p>
        </p:txBody>
      </p:sp>
      <p:sp>
        <p:nvSpPr>
          <p:cNvPr id="2" name="Retângulo 1"/>
          <p:cNvSpPr/>
          <p:nvPr/>
        </p:nvSpPr>
        <p:spPr>
          <a:xfrm>
            <a:off x="179512" y="692696"/>
            <a:ext cx="8856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a primeira consulta odontológica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indicador foi proposta uma meta de 60%. 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38357849"/>
              </p:ext>
            </p:extLst>
          </p:nvPr>
        </p:nvGraphicFramePr>
        <p:xfrm>
          <a:off x="783196" y="1339027"/>
          <a:ext cx="8064896" cy="498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683568" y="629073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28. Proporção de crianças com primeira consulta odontológica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dados, 2012-2013.</a:t>
            </a:r>
          </a:p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64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168352" cy="95976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920880" cy="631372"/>
          </a:xfrm>
        </p:spPr>
        <p:txBody>
          <a:bodyPr>
            <a:normAutofit/>
          </a:bodyPr>
          <a:lstStyle/>
          <a:p>
            <a:pPr algn="just"/>
            <a:r>
              <a:rPr lang="pt-BR" sz="26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2600" spc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600" spc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U.S.F</a:t>
            </a:r>
            <a:r>
              <a:rPr lang="pt-BR" sz="2600" spc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de corta mão</a:t>
            </a:r>
            <a:endParaRPr lang="pt-BR" sz="2600" spc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2097812"/>
            <a:ext cx="741682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Unidade Rural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Cobertura Média de 680 famílias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População adscrita de 2500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pessoas </a:t>
            </a:r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Dista 19 km da Zona Urbana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Posto Satélite: Alto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 25 km da Zona Urbana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Informatizada com acesso a Internet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43808" y="49255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Estrutura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79382" y="5517232"/>
            <a:ext cx="179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Equipe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 smtClean="0"/>
              <a:t>Resultados</a:t>
            </a:r>
            <a:endParaRPr lang="pt-BR" sz="3800" b="1" dirty="0"/>
          </a:p>
        </p:txBody>
      </p:sp>
      <p:sp>
        <p:nvSpPr>
          <p:cNvPr id="3" name="Retângulo 2"/>
          <p:cNvSpPr/>
          <p:nvPr/>
        </p:nvSpPr>
        <p:spPr>
          <a:xfrm>
            <a:off x="179512" y="692696"/>
            <a:ext cx="9033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crianças com tratamento odontológico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concluído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proposta para este indicador foi de 30%. 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93828240"/>
              </p:ext>
            </p:extLst>
          </p:nvPr>
        </p:nvGraphicFramePr>
        <p:xfrm>
          <a:off x="827584" y="1496254"/>
          <a:ext cx="7776864" cy="474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471055" y="6218148"/>
            <a:ext cx="8133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Calibri" panose="020F0502020204030204" pitchFamily="34" charset="0"/>
              </a:rPr>
              <a:t>Figura 30. Proporção de Crianças com tratamento odontológico concluído</a:t>
            </a:r>
            <a:endParaRPr lang="pt-BR" sz="1400" dirty="0">
              <a:latin typeface="Calibri" panose="020F0502020204030204" pitchFamily="34" charset="0"/>
            </a:endParaRPr>
          </a:p>
          <a:p>
            <a:pPr algn="r"/>
            <a:r>
              <a:rPr lang="pt-BR" sz="1400" dirty="0">
                <a:latin typeface="Calibri" panose="020F0502020204030204" pitchFamily="34" charset="0"/>
              </a:rPr>
              <a:t>Fonte: Planilha de coleta de dados, 2012-2013.</a:t>
            </a:r>
          </a:p>
        </p:txBody>
      </p:sp>
    </p:spTree>
    <p:extLst>
      <p:ext uri="{BB962C8B-B14F-4D97-AF65-F5344CB8AC3E}">
        <p14:creationId xmlns:p14="http://schemas.microsoft.com/office/powerpoint/2010/main" val="36780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 smtClean="0"/>
              <a:t>Discussão</a:t>
            </a:r>
            <a:endParaRPr lang="pt-BR" sz="3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476672"/>
            <a:ext cx="89289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das barreiras demográficas e de acesso</a:t>
            </a:r>
          </a:p>
          <a:p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</a:t>
            </a: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cobertura de crianças na puericultura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um impresso adequado para as consultas em crianças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envolvimento da equipe na realização da intervenção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Acionamento do NASF como parceiro na intervenção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 smtClean="0"/>
              <a:t>Discussão</a:t>
            </a:r>
            <a:endParaRPr lang="pt-BR" sz="3800" b="1" dirty="0"/>
          </a:p>
        </p:txBody>
      </p:sp>
      <p:sp>
        <p:nvSpPr>
          <p:cNvPr id="3" name="Retângulo 2"/>
          <p:cNvSpPr/>
          <p:nvPr/>
        </p:nvSpPr>
        <p:spPr>
          <a:xfrm>
            <a:off x="179512" y="908720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da deficiência do sistema municipal na </a:t>
            </a: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Triagem Auditiva</a:t>
            </a:r>
          </a:p>
          <a:p>
            <a:endParaRPr lang="pt-BR" sz="2600" b="1" spc="-1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vínculo com a comunidade.</a:t>
            </a:r>
          </a:p>
          <a:p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Reorganização </a:t>
            </a:r>
            <a:r>
              <a:rPr lang="pt-BR" sz="2600" b="1" spc="-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definição do fluxo dessa demanda</a:t>
            </a:r>
          </a:p>
          <a:p>
            <a:endParaRPr lang="pt-BR" sz="2600" b="1" spc="-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spc="-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das ações em puericultura na rotina da </a:t>
            </a:r>
            <a:r>
              <a:rPr lang="pt-BR" sz="2400" b="1" spc="-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endParaRPr lang="pt-BR" sz="2600" b="1" spc="-1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23"/>
            <a:ext cx="9180512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4624"/>
            <a:ext cx="3528392" cy="7437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 smtClean="0"/>
              <a:t>Discussão</a:t>
            </a:r>
            <a:endParaRPr lang="pt-BR" sz="38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692696"/>
            <a:ext cx="885698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para comunidade: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Assistência com mais qualificação e humanização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 do cartão de vacina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eficácia.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da Administração da Vit. A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precoce de situações de risco na criança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da saúde bucal no programa de Puericultura</a:t>
            </a:r>
          </a:p>
          <a:p>
            <a:pPr>
              <a:spcBef>
                <a:spcPts val="600"/>
              </a:spcBef>
            </a:pPr>
            <a:endParaRPr lang="pt-BR" sz="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da Intervenção para o Município e para a Equipe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cobertura vacinal com conclusão dos esquemas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cobertura da adm. da Vit. A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nos Indicadores de Acompanhamento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dos eventos de morbimortalidade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11298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453008"/>
            <a:ext cx="9180512" cy="7437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b="1" dirty="0">
                <a:cs typeface="Arial" pitchFamily="34" charset="0"/>
              </a:rPr>
              <a:t>Reflexão Crítica no processo de </a:t>
            </a:r>
            <a:r>
              <a:rPr lang="pt-BR" sz="3400" b="1" dirty="0" smtClean="0">
                <a:cs typeface="Arial" pitchFamily="34" charset="0"/>
              </a:rPr>
              <a:t>aprendizagem</a:t>
            </a:r>
            <a:endParaRPr lang="pt-BR" sz="3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1271076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definitiva da Puericultura 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PSF 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Corta Mão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conjunta do saber em equipe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Motivação e interação da equipe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Percepção do universo de trabalho sob “outro olhar”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Esperar novos desafios...</a:t>
            </a:r>
            <a:endParaRPr lang="pt-B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34076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 smtClean="0">
                <a:latin typeface="Garamond" panose="02020404030301010803" pitchFamily="18" charset="0"/>
              </a:rPr>
              <a:t>O insucesso </a:t>
            </a:r>
            <a:r>
              <a:rPr lang="pt-BR" sz="4800" i="1" dirty="0">
                <a:latin typeface="Garamond" panose="02020404030301010803" pitchFamily="18" charset="0"/>
              </a:rPr>
              <a:t>é</a:t>
            </a:r>
            <a:r>
              <a:rPr lang="pt-BR" sz="4800" i="1" dirty="0" smtClean="0">
                <a:latin typeface="Garamond" panose="02020404030301010803" pitchFamily="18" charset="0"/>
              </a:rPr>
              <a:t> </a:t>
            </a:r>
            <a:r>
              <a:rPr lang="pt-BR" sz="4800" i="1" dirty="0" smtClean="0">
                <a:latin typeface="Garamond" panose="02020404030301010803" pitchFamily="18" charset="0"/>
              </a:rPr>
              <a:t>para aqueles que desejam ser os mesmos todos os dias, </a:t>
            </a:r>
            <a:r>
              <a:rPr lang="pt-BR" sz="4800" i="1" dirty="0" smtClean="0">
                <a:latin typeface="Garamond" panose="02020404030301010803" pitchFamily="18" charset="0"/>
              </a:rPr>
              <a:t>afinal, </a:t>
            </a:r>
            <a:r>
              <a:rPr lang="pt-BR" sz="4800" i="1" dirty="0" smtClean="0">
                <a:latin typeface="Garamond" panose="02020404030301010803" pitchFamily="18" charset="0"/>
              </a:rPr>
              <a:t>o mundo será sempre dinâmico...</a:t>
            </a:r>
          </a:p>
          <a:p>
            <a:pPr algn="ctr"/>
            <a:endParaRPr lang="pt-BR" sz="4800" i="1" dirty="0" smtClean="0">
              <a:latin typeface="Garamond" panose="02020404030301010803" pitchFamily="18" charset="0"/>
            </a:endParaRPr>
          </a:p>
          <a:p>
            <a:pPr algn="ctr"/>
            <a:r>
              <a:rPr lang="pt-BR" sz="4800" i="1" dirty="0" smtClean="0">
                <a:latin typeface="Garamond" panose="02020404030301010803" pitchFamily="18" charset="0"/>
              </a:rPr>
              <a:t>Obrigado!</a:t>
            </a:r>
            <a:endParaRPr lang="pt-BR" sz="48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8" y="188640"/>
            <a:ext cx="3528392" cy="959768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Introdução</a:t>
            </a:r>
            <a:endParaRPr lang="pt-BR" sz="3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425487"/>
            <a:ext cx="8136904" cy="504056"/>
          </a:xfrm>
        </p:spPr>
        <p:txBody>
          <a:bodyPr/>
          <a:lstStyle/>
          <a:p>
            <a:pPr algn="just"/>
            <a:r>
              <a:rPr lang="pt-BR" sz="2400" spc="0" dirty="0" smtClean="0">
                <a:latin typeface="Arial" pitchFamily="34" charset="0"/>
                <a:cs typeface="Arial" pitchFamily="34" charset="0"/>
              </a:rPr>
              <a:t>antes da intervenção...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072" y="1753646"/>
            <a:ext cx="8316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Acompanhamento do peso pelos ACS.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Ausência de um Impresso para Registro apropriado para a </a:t>
            </a: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Puericultura.</a:t>
            </a:r>
            <a:endParaRPr lang="pt-BR" sz="2400" spc="-1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Atendimento irregular de crianças de 0 a 2 anos apenas por demanda </a:t>
            </a: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espontânea.</a:t>
            </a:r>
            <a:endParaRPr lang="pt-BR" sz="2400" spc="-1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Ausência de </a:t>
            </a:r>
            <a:r>
              <a:rPr lang="pt-BR" sz="2400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ntropômetro </a:t>
            </a: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Infantil.</a:t>
            </a:r>
            <a:endParaRPr lang="pt-BR" sz="2400" spc="-1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Supervisão vacinal das crianças de 3 a 6 anos deficiente.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Falta de fluxo odontológico dentro do Programa de </a:t>
            </a:r>
            <a:r>
              <a:rPr lang="pt-BR" sz="24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Puericultura. </a:t>
            </a:r>
            <a:endParaRPr lang="pt-BR" sz="2400" spc="-1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2400" spc="-150" dirty="0"/>
          </a:p>
        </p:txBody>
      </p:sp>
    </p:spTree>
    <p:extLst>
      <p:ext uri="{BB962C8B-B14F-4D97-AF65-F5344CB8AC3E}">
        <p14:creationId xmlns:p14="http://schemas.microsoft.com/office/powerpoint/2010/main" val="34210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64976"/>
            <a:ext cx="4032448" cy="959768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Objetivo Geral</a:t>
            </a:r>
            <a:endParaRPr lang="pt-BR" sz="3800" b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43879" y="1196752"/>
            <a:ext cx="8064896" cy="1104528"/>
          </a:xfrm>
        </p:spPr>
        <p:txBody>
          <a:bodyPr>
            <a:normAutofit/>
          </a:bodyPr>
          <a:lstStyle/>
          <a:p>
            <a:pPr algn="just"/>
            <a:r>
              <a:rPr lang="pt-BR" sz="2400" spc="0" dirty="0">
                <a:latin typeface="Arial" pitchFamily="34" charset="0"/>
                <a:cs typeface="Arial" pitchFamily="34" charset="0"/>
              </a:rPr>
              <a:t>Qualificar a atenção à saúde da criança da Unidade de Saúde da Família de Corta Mão.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73492" y="2028190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Objetivos Específicos: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1. Ampliar a cobertura da puericultura na USF Corta Mão;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2. Melhorar a adesão à puericultura na USF Corta Mão;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3. Melhorar a qualidade do atendimento à criança cadastrada;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4. Mapear as crianças de risco pertencentes a área de abrangência;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5. Promover a alimentação saudável com enfoque no aleitamento materno;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6. Promover a saúde bucal na USF Corta Mão.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2302024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Metas</a:t>
            </a:r>
            <a:endParaRPr lang="pt-BR" sz="3800" b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71262" y="2973073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−"/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178168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cobertura da puericultura de crianças entre zero e 72 meses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UBS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40%. 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Acompanhar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100% das gestantes com realização do pré-natal na UBS. 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Monitorar proporção de crianças com atendimento em dia de acordo com o protocolo em 40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Capacitar 70% dos profissionais de acordo com os protocolos do MS. 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endParaRPr lang="pt-BR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504" y="980728"/>
            <a:ext cx="8856984" cy="1080120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504" y="2204864"/>
            <a:ext cx="8856984" cy="937486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04" y="3284984"/>
            <a:ext cx="8856984" cy="1008112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7504" y="4437112"/>
            <a:ext cx="8856984" cy="936104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1124744"/>
            <a:ext cx="88569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Identificar 10% de crianças com déficit de peso. 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Identificar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7,3% de crianças com excesso de peso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5"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Identificar 10% de crianças com curva de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peso descendente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 estacionária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5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Monitorar o desenvolvimento em 40% das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crianças.</a:t>
            </a:r>
          </a:p>
          <a:p>
            <a:pPr lvl="0">
              <a:spcBef>
                <a:spcPts val="600"/>
              </a:spcBef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Vacinar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95% das crianças de acordo com a idade. </a:t>
            </a:r>
          </a:p>
          <a:p>
            <a:pPr lvl="0">
              <a:spcBef>
                <a:spcPts val="600"/>
              </a:spcBef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5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−"/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2302024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Metas</a:t>
            </a:r>
            <a:endParaRPr lang="pt-BR" sz="38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47835" y="980728"/>
            <a:ext cx="8856984" cy="792088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1916832"/>
            <a:ext cx="8856984" cy="720080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2852936"/>
            <a:ext cx="8856984" cy="864096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9512" y="4005064"/>
            <a:ext cx="8856984" cy="792088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512" y="4941168"/>
            <a:ext cx="8856984" cy="792088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4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28316"/>
            <a:ext cx="885698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buFont typeface="+mj-lt"/>
              <a:buAutoNum type="arabicPeriod" startAt="10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teste do pezinho em 70% das crianças até 7 dias de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vida.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 startAt="10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 startAt="10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triagem auditiva em 20% das crianças. 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 startAt="10"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 startAt="10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Monitorar suplementação de Vitamina A em dia de 48% das crianças entre 06 e 59 meses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 startAt="10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 startAt="10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Identificar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100% das crianças com risco para morbidade/mortalidade (baixo peso ao nascer, prematuridade, alterações do crescimento, desnutrição). 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2302024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Metas</a:t>
            </a:r>
            <a:endParaRPr lang="pt-BR" sz="38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052736"/>
            <a:ext cx="8856984" cy="864096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2276872"/>
            <a:ext cx="8856984" cy="792088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3212976"/>
            <a:ext cx="8856984" cy="936104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4437112"/>
            <a:ext cx="8856984" cy="1296144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4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7641"/>
            <a:ext cx="9144000" cy="68579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83568" y="1916832"/>
            <a:ext cx="518457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2302024" cy="743744"/>
          </a:xfrm>
        </p:spPr>
        <p:txBody>
          <a:bodyPr>
            <a:normAutofit/>
          </a:bodyPr>
          <a:lstStyle/>
          <a:p>
            <a:r>
              <a:rPr lang="pt-BR" sz="3800" b="1" dirty="0" smtClean="0"/>
              <a:t>Metas</a:t>
            </a:r>
            <a:endParaRPr lang="pt-BR" sz="3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111363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900" algn="just">
              <a:spcBef>
                <a:spcPts val="600"/>
              </a:spcBef>
              <a:buFont typeface="+mj-lt"/>
              <a:buAutoNum type="arabicPeriod" startAt="14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Monitorar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crianças colocadas para mamar na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primeira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 de puericultura em 40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Realizar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orientação nutricional pela equipe para 100% das crianças e responsáveis durante atendimento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Garantir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60% das crianças com uma primeira avaliação odontológica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30% das crianças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tratamento odontológico concluído.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14"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79512" y="1124744"/>
            <a:ext cx="8856984" cy="864096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2348880"/>
            <a:ext cx="8856984" cy="936104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3573016"/>
            <a:ext cx="8856984" cy="864096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512" y="4797152"/>
            <a:ext cx="8856984" cy="936104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706</TotalTime>
  <Words>1808</Words>
  <Application>Microsoft Office PowerPoint</Application>
  <PresentationFormat>Apresentação na tela (4:3)</PresentationFormat>
  <Paragraphs>247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Cívico</vt:lpstr>
      <vt:lpstr>Universidade Federal de Pelotas Especialização em Saúde da Família Modalidade a Distância </vt:lpstr>
      <vt:lpstr>Introdução</vt:lpstr>
      <vt:lpstr>Introdução</vt:lpstr>
      <vt:lpstr>Introdução</vt:lpstr>
      <vt:lpstr>Objetivo Geral</vt:lpstr>
      <vt:lpstr>Metas</vt:lpstr>
      <vt:lpstr>Metas</vt:lpstr>
      <vt:lpstr>Metas</vt:lpstr>
      <vt:lpstr>Metas</vt:lpstr>
      <vt:lpstr>Metas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76</cp:revision>
  <dcterms:created xsi:type="dcterms:W3CDTF">2014-02-18T01:48:24Z</dcterms:created>
  <dcterms:modified xsi:type="dcterms:W3CDTF">2014-03-05T20:38:48Z</dcterms:modified>
</cp:coreProperties>
</file>