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6" r:id="rId9"/>
    <p:sldId id="267" r:id="rId10"/>
    <p:sldId id="275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7_\Dr.%20(Gleidi%20R)%20-Coleta%20de%20dados%20Semana%2013%20-Para%20%20%20Envia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7_\Dr.%20(Gleidi%20R)%20-Coleta%20de%20dados%20Semana%2013%20-Para%20%20%20Envia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7_\Dr.%20(Gleidi%20R)%20-Coleta%20de%20dados%20Semana%2013%20-Para%20%20%20Envia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7_\Gleidis_Coleta%20de%20dados_04.07.15_Atualiz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UFPEL_Especializa&#231;&#227;o\MATERIAL_THIAGO\7_\Gleidis_Coleta%20de%20dados_04.07.15_Atualiz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05441222956094"/>
          <c:y val="9.8940213118521469E-2"/>
          <c:w val="0.85168781535872762"/>
          <c:h val="0.77785454237575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6.7132867132867133E-2</c:v>
                </c:pt>
                <c:pt idx="1">
                  <c:v>0.13706293706293748</c:v>
                </c:pt>
                <c:pt idx="2">
                  <c:v>0.23636363636363636</c:v>
                </c:pt>
                <c:pt idx="3">
                  <c:v>0.29090909090909151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03264"/>
        <c:axId val="68748416"/>
      </c:barChart>
      <c:catAx>
        <c:axId val="686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68748416"/>
        <c:crosses val="autoZero"/>
        <c:auto val="1"/>
        <c:lblAlgn val="ctr"/>
        <c:lblOffset val="100"/>
        <c:noMultiLvlLbl val="0"/>
      </c:catAx>
      <c:valAx>
        <c:axId val="68748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68603264"/>
        <c:crosses val="autoZero"/>
        <c:crossBetween val="between"/>
        <c:majorUnit val="0.1"/>
        <c:minorUnit val="2.000000000000002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1.9607843137254902E-2</c:v>
                </c:pt>
                <c:pt idx="1">
                  <c:v>4.4117647058823747E-2</c:v>
                </c:pt>
                <c:pt idx="2">
                  <c:v>6.8627450980392163E-2</c:v>
                </c:pt>
                <c:pt idx="3">
                  <c:v>0.11274509803921569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78624"/>
        <c:axId val="68800896"/>
      </c:barChart>
      <c:catAx>
        <c:axId val="6877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68800896"/>
        <c:crosses val="autoZero"/>
        <c:auto val="1"/>
        <c:lblAlgn val="ctr"/>
        <c:lblOffset val="100"/>
        <c:noMultiLvlLbl val="0"/>
      </c:catAx>
      <c:valAx>
        <c:axId val="688008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6877862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0.99408284023668636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292032"/>
        <c:axId val="73306112"/>
      </c:barChart>
      <c:catAx>
        <c:axId val="7329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3306112"/>
        <c:crosses val="autoZero"/>
        <c:auto val="1"/>
        <c:lblAlgn val="ctr"/>
        <c:lblOffset val="100"/>
        <c:noMultiLvlLbl val="0"/>
      </c:catAx>
      <c:valAx>
        <c:axId val="733061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329203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0.125</c:v>
                </c:pt>
                <c:pt idx="1">
                  <c:v>0.43877551020408234</c:v>
                </c:pt>
                <c:pt idx="2">
                  <c:v>0.6508875739644987</c:v>
                </c:pt>
                <c:pt idx="3">
                  <c:v>0.6875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35424"/>
        <c:axId val="74136960"/>
      </c:barChart>
      <c:catAx>
        <c:axId val="7413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4136960"/>
        <c:crosses val="autoZero"/>
        <c:auto val="1"/>
        <c:lblAlgn val="ctr"/>
        <c:lblOffset val="100"/>
        <c:noMultiLvlLbl val="0"/>
      </c:catAx>
      <c:valAx>
        <c:axId val="741369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413542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</c:v>
                </c:pt>
                <c:pt idx="1">
                  <c:v>0.33333333333333331</c:v>
                </c:pt>
                <c:pt idx="2">
                  <c:v>0.57142857142857306</c:v>
                </c:pt>
                <c:pt idx="3">
                  <c:v>0.73913043478260854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45824"/>
        <c:axId val="78847360"/>
      </c:barChart>
      <c:catAx>
        <c:axId val="7884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8847360"/>
        <c:crosses val="autoZero"/>
        <c:auto val="1"/>
        <c:lblAlgn val="ctr"/>
        <c:lblOffset val="100"/>
        <c:noMultiLvlLbl val="0"/>
      </c:catAx>
      <c:valAx>
        <c:axId val="78847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AR"/>
          </a:p>
        </c:txPr>
        <c:crossAx val="78845824"/>
        <c:crosses val="autoZero"/>
        <c:crossBetween val="between"/>
        <c:majorUnit val="0.1"/>
        <c:minorUnit val="2.000000000000001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A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19CC4C-9562-4E61-A7FF-5F46919BE55E}" type="datetimeFigureOut">
              <a:rPr lang="es-AR" smtClean="0"/>
              <a:t>17/09/2015</a:t>
            </a:fld>
            <a:endParaRPr lang="es-A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F35F66-13F6-42EF-B419-41ACAFFBE2DA}" type="slidenum">
              <a:rPr lang="es-AR" smtClean="0"/>
              <a:t>‹nº›</a:t>
            </a:fld>
            <a:endParaRPr lang="es-A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91680" y="128588"/>
            <a:ext cx="5832648" cy="1860252"/>
          </a:xfrm>
        </p:spPr>
        <p:txBody>
          <a:bodyPr>
            <a:noAutofit/>
          </a:bodyPr>
          <a:lstStyle/>
          <a:p>
            <a:pPr algn="ctr"/>
            <a: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b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s-A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endParaRPr lang="es-AR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137323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Melhoria da atenção aos usuários portadores de Hipertensão Arterial Sistêmica e Diabetes Mellitus na Unidade Básica de Saúde Braga, Santo Ângelo/RS”</a:t>
            </a:r>
          </a:p>
          <a:p>
            <a:pPr marL="82296" indent="0" algn="ctr"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  <a:defRPr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Autor: Gleidis Reynaldo Tamayo Montano</a:t>
            </a:r>
          </a:p>
          <a:p>
            <a:pPr marL="82296" indent="0" algn="ctr"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Orientador: Thiago Santos de Souza</a:t>
            </a:r>
          </a:p>
          <a:p>
            <a:pPr marL="82296" indent="0" algn="ctr"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Pelotas, 2015</a:t>
            </a:r>
          </a:p>
          <a:p>
            <a:endParaRPr lang="es-AR" dirty="0"/>
          </a:p>
        </p:txBody>
      </p:sp>
      <p:pic>
        <p:nvPicPr>
          <p:cNvPr id="6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8588"/>
            <a:ext cx="1428750" cy="135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1883"/>
            <a:ext cx="1368152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2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Pictures\100220154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27386"/>
            <a:ext cx="5256584" cy="35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069473" y="1124744"/>
            <a:ext cx="5328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Esfigmomanômetro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Estetoscópio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Glicômetro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Carteira de hipertensos e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47864" y="334397"/>
            <a:ext cx="302433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4360" y="188640"/>
            <a:ext cx="7498080" cy="5040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908720"/>
            <a:ext cx="8928992" cy="57606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1: Ampliar a cobertura a hipertensos e/ou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7943" y="1628800"/>
            <a:ext cx="7344816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Neste estudo não se teve em conta o per cento de pacientes cadastrados na UBS antes do começo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intervenção, já que apesar de que estes usuários tem um seguimento adequado, não foram avaliados no período em que foi desenvolvida a intervenção.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87624" y="4725144"/>
            <a:ext cx="33123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472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cadastrados, representando 66%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148064" y="4725143"/>
            <a:ext cx="33843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186 diabéticos cadastrados, representando 91%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2699792" y="3699447"/>
            <a:ext cx="484632" cy="809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6531559" y="3699447"/>
            <a:ext cx="484632" cy="809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6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98080" cy="56207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3744416" cy="30963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1.1. Cadastrar 95% dos hipertensos da área de abrangência no Programa de Atenção à Hipertensão Arterial e à Diabetes Mellitus da unidade de saúde.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02276"/>
              </p:ext>
            </p:extLst>
          </p:nvPr>
        </p:nvGraphicFramePr>
        <p:xfrm>
          <a:off x="3936892" y="908720"/>
          <a:ext cx="50340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118929" y="609329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obertura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do programa de atenção ao hipertenso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504" y="4154304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Tivemos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1-48 hipertensos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ês 2-98 hipertensos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3-169 hipertensos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4-208 hipertensos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0528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" y="925278"/>
            <a:ext cx="3490339" cy="32238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1.2. Cadastrar 100% dos diabéticos da área de abrangência no Programa de Atenção à Hipertensão Arterial e à Diabetes Mellitus da unidade de saúde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4293096"/>
            <a:ext cx="3297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Tivemos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1-4 diabéticos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2-9 diabéticos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ês 3-14 diabéticos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4-23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88024" y="6071267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obertura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do programa de atenção ao diabético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640541"/>
              </p:ext>
            </p:extLst>
          </p:nvPr>
        </p:nvGraphicFramePr>
        <p:xfrm>
          <a:off x="3764988" y="908719"/>
          <a:ext cx="5199500" cy="516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3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21" y="1556792"/>
            <a:ext cx="8640960" cy="244827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2: Melhorar a qualidade da atenção a hipertensos e/ou diabéticos.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2.1. Realizar exame clínico apropriado em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2.2. Realizar exame clínico apropriado em 100% dos diabéticos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43608" y="450912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indicador que avaliou a realização de exames clínicos em dia, conforme o protocolo, para os usuários hipertensos e diabéticos alcançou 100% em todos os 4 (quatro) meses da intervenção, para todos os dois grupos (hipertensos e 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882890" y="3832470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8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610160" cy="12611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2.3. Garantir a 100% dos hipertensos a realização de exames complementares em dia de acordo com o protocolo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466397"/>
              </p:ext>
            </p:extLst>
          </p:nvPr>
        </p:nvGraphicFramePr>
        <p:xfrm>
          <a:off x="4427984" y="1700808"/>
          <a:ext cx="45365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572000" y="5949280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hipertensos com exames complementares em dia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2190237"/>
            <a:ext cx="38884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com exames complementares em dia tivemos 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no primeiro, segundo e quarto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mês. 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terceiro mês teve 99,4% dos usuários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acompanhados,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apenas 1 (um) não teve este acompanhamento</a:t>
            </a:r>
          </a:p>
        </p:txBody>
      </p:sp>
    </p:spTree>
    <p:extLst>
      <p:ext uri="{BB962C8B-B14F-4D97-AF65-F5344CB8AC3E}">
        <p14:creationId xmlns:p14="http://schemas.microsoft.com/office/powerpoint/2010/main" val="32308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3000" y="1124744"/>
            <a:ext cx="7498080" cy="12611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2.4. Garantir a 100% dos diabéticos a realização de exames complementares em dia de acordo com o protocolo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932040" y="3140968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acompanhamento e realização dos exames complementares para os usuários diabéticos alcançou 100% durante os 4 (quatro) meses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uario\Pictures\26022015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18" y="2564904"/>
            <a:ext cx="4450196" cy="410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8732" y="332656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1718" y="1268760"/>
            <a:ext cx="8682168" cy="23762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2.5. Priorizar a prescrição de medicamentos da farmácia popular para 100% dos hipertensos cadastrados na unidade de saúde. 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2.6. Priorizar a prescrição de medicamentos da farmácia popular para 100% dos diabéticos cadastrados na unidade de saúde.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94696" y="4221088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participantes do programa portavam prescrição com medicamentos pertencentes à lista do HIPERDIA ou da Farmácia Popular, totalizando desta forma 100% de alcance para este indicador, em todos os meses da intervenção para os dois grupos (hipertensos e diabéticos).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583643" y="3540937"/>
            <a:ext cx="21831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5760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9910" y="764704"/>
            <a:ext cx="8106104" cy="8290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2.7. Realizar avaliação da necessidade de atendimento odontológico em 100% dos hipertensos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504" y="5842337"/>
            <a:ext cx="4523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hipertensos com avaliação da necessidade de atendimento odontológico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53026"/>
              </p:ext>
            </p:extLst>
          </p:nvPr>
        </p:nvGraphicFramePr>
        <p:xfrm>
          <a:off x="130454" y="1556792"/>
          <a:ext cx="4225521" cy="430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529127" y="1827668"/>
            <a:ext cx="4614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rimeiro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hipertensos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 hipertensos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Terceiro mês 110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Quarto  mês 143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833915" y="4581128"/>
            <a:ext cx="4152099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SEM SERVIÇO </a:t>
            </a:r>
          </a:p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ODONTOLÓGICO</a:t>
            </a:r>
          </a:p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 NA UBS</a:t>
            </a:r>
            <a:endParaRPr lang="pt-BR" sz="4400" b="1" cap="none" spc="0" dirty="0">
              <a:ln w="1905">
                <a:solidFill>
                  <a:srgbClr val="C00000"/>
                </a:solidFill>
              </a:ln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57606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2352" y="764704"/>
            <a:ext cx="7530040" cy="8290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2.8. Realizar avaliação da necessidade de atendimento odontológico em 100% dos diabéticos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796942" y="1772816"/>
            <a:ext cx="421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0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3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Terceiro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8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Quarto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 17 diabéticos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887372" y="4581128"/>
            <a:ext cx="4152099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SEM SERVIÇO </a:t>
            </a:r>
          </a:p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ODONTOLÓGICO</a:t>
            </a:r>
          </a:p>
          <a:p>
            <a:pPr algn="ctr"/>
            <a:r>
              <a:rPr lang="pt-BR" sz="4400" b="1" dirty="0" smtClean="0">
                <a:ln w="1905">
                  <a:solidFill>
                    <a:srgbClr val="C00000"/>
                  </a:solidFill>
                </a:ln>
                <a:latin typeface="Algerian" panose="04020705040A02060702" pitchFamily="82" charset="0"/>
              </a:rPr>
              <a:t> NA UBS</a:t>
            </a:r>
            <a:endParaRPr lang="pt-BR" sz="4400" b="1" cap="none" spc="0" dirty="0">
              <a:ln w="1905">
                <a:solidFill>
                  <a:srgbClr val="C00000"/>
                </a:solidFill>
              </a:ln>
              <a:latin typeface="Algerian" panose="04020705040A02060702" pitchFamily="82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890439"/>
              </p:ext>
            </p:extLst>
          </p:nvPr>
        </p:nvGraphicFramePr>
        <p:xfrm>
          <a:off x="179512" y="1556792"/>
          <a:ext cx="4392488" cy="42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89143" y="5842336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diabéticos com avaliação da necessidade de atendimento odontológico</a:t>
            </a:r>
          </a:p>
        </p:txBody>
      </p:sp>
    </p:spTree>
    <p:extLst>
      <p:ext uri="{BB962C8B-B14F-4D97-AF65-F5344CB8AC3E}">
        <p14:creationId xmlns:p14="http://schemas.microsoft.com/office/powerpoint/2010/main" val="40498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71800" y="548680"/>
            <a:ext cx="3960440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27584" y="1772816"/>
            <a:ext cx="8106104" cy="46196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doenças cardiovasculares constituem a principal causa de morbimortalidade na população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brasileira.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diabetes mellitus, configura-se hoje como uma epidemia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mundial.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morbimortalidade destas doenças atinge pessoas ainda em plena vida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produtiva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610160" cy="24852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3: Melhorar a adesão de hipertensos e/ou diabéticos ao programa.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3.1. Buscar 100% dos hipertensos faltosos às consultas na unidade de saúde conforme a periodicidade recomendada.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3.2. Buscar 100% dos diabéticos faltosos às consultas na unidade de saúde conforme a periodicidade recomendada.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436510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hipertensos e diabéticos faltosos à consulta com busca ativa não foi uma dificuldade devido ao trabalho dos agentes comunitários e a participação ativa da comunidade, temos que destacar que nesta meta tivemos uma grande ajuda dos líderes comunitários.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522850" y="362766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7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8791" y="332656"/>
            <a:ext cx="7498080" cy="64807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21252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bjetivo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4: Melhorar o registro das informações.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4.1. Manter ficha de acompanhamento de 100%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 hipertensos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4.2. Manter ficha de acompanhamento de 100%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 diabéticos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29439" y="458112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proporção de registro adequado na ficha de acompanhamento, apresentou 100% em todos os meses para os dois grupos de usuários (hipertensos e diabéticos).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736673" y="3501008"/>
            <a:ext cx="2423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562" y="332656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372" y="1347214"/>
            <a:ext cx="8466144" cy="32773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/>
              <a:t>O</a:t>
            </a:r>
            <a:r>
              <a:rPr lang="pt-BR" sz="2400" dirty="0" smtClean="0"/>
              <a:t>bjetivo </a:t>
            </a:r>
            <a:r>
              <a:rPr lang="pt-BR" sz="2400" dirty="0"/>
              <a:t>5: Mapear hipertensos e diabéticos de risco para doença cardiovascular</a:t>
            </a:r>
            <a:r>
              <a:rPr lang="pt-BR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5.1. Realizar estratificação do risco cardiovascular em 100% dos hipertensos cadastrados na unidade de saúde.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5.2. Realizar estratificação do risco cardiovascular em 100% dos diabéticos cadastrados na unidade de saúde.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A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19672" y="5157192"/>
            <a:ext cx="6273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meta proposta foi atingida integralmente em todos os meses da intervenção nos dois grupos (hipertensos e diabéticos)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4635286" y="462455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538152" cy="5544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hipertensos e diabéticos.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6.1. Garantir orientação nutricional sobre alimentação saudável a 100% dos hipertensos.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6.2. Garantir orientação nutricional sobre alimentação saudável a 100% dos diabéticos.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6.3. Garantir orientação em relação à prática regular de atividade física a 100% dos pacientes hipertensos.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6.4. Garantir orientação em relação à prática regular de atividade física a 100% dos pacientes 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6.5. Garantir orientação sobre os riscos do tabagismo a 100% dos pacientes hipertensos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6.6. Garantir orientação sobre os riscos do tabagismo a 100% dos pacientes diabéticos.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6976" y="260648"/>
            <a:ext cx="7498080" cy="6340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244" y="1116338"/>
            <a:ext cx="8481544" cy="1693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/>
              <a:t>6.7. Garantir orientação sobre higiene bucal a 100% dos pacientes hipertensos.</a:t>
            </a:r>
            <a:endParaRPr lang="es-A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/>
              <a:t>6.8. Garantir orientação sobre higiene bucal a 100% dos pacientes diabéticos</a:t>
            </a:r>
            <a:r>
              <a:rPr lang="pt-BR" sz="2400" dirty="0" smtClean="0"/>
              <a:t>.</a:t>
            </a:r>
            <a:endParaRPr lang="es-A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321297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orientações em relação às modificações do estilo de vida que incluem orientação nutricional, alimentação saudável, práticas de atividade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física, riscos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tabagismo e higiene bucal foram realizadas para 100%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momento da consulta, de maneira privada e respeitando as particularidades de cada um,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maneira coletiva, através das atividades de educação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5652120" y="2564904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7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528392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  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24744"/>
            <a:ext cx="7776864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ropiciou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ampliação da cobertura da atenção aos hipertensos e diabéticos; a melhoria dos registros; e qualificação da atenção, com destaque para a ampliação do exame dos pés dos diabéticos e para a classificação de risco de ambos os grupos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Pela primeira vez, formou-se na UBS o grupo de Hipertensos e Diabéticos.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Capacitações da equipe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seguir as recomendações do Ministério da Saúde relativas ao rastreamento, ao diagnóstico, ao tratamento e ao monitoramento da Hipertensão e da Diabetes.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3712456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05164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Promoveu o trabalho integrado de todos os membros da equipe.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impacto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relação com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 e sua liderança.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melhoria na organização dos registros e do agendamento otimizou a agenda para os atendimentos à demanda espontânea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classificação de risco dos hipertensos e diabéticos tem sido crucial para apoiar a priorização do atendimento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mesmos.</a:t>
            </a: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440648" cy="7780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12776"/>
            <a:ext cx="7890080" cy="489654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curso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permitiu ampliar os conhecimentos acerca da saúde da família, de como funciona a equipe de saúde, da organização na unidade básica de saúde, da interação com a comunidade e das atribuições de cada profissional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utilização de cronogramas de atividades e as reuniões sistemáticas da equipe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a realização de atividades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bem planejadas e com boa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qualidade.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atividades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práticas clínicas contribuíram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preparação e superação individual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todos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profissionais da equipe.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5440648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42134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Propiciou a melhoria do relacionamento entre todos os membros da equipe e criou se uma ótima parceria da equipe com o gestor municipal e a liderança comunitária.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curso contribuiu de forma positiva no trabalho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permitindo assim o alcance de benefícios na saúde da comunidade e na saúde individual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expectativa agora é incorporar as ações na rotina da UBS.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3312368" cy="3240360"/>
          </a:xfrm>
        </p:spPr>
      </p:pic>
      <p:sp>
        <p:nvSpPr>
          <p:cNvPr id="5" name="Retângulo 4"/>
          <p:cNvSpPr/>
          <p:nvPr/>
        </p:nvSpPr>
        <p:spPr>
          <a:xfrm>
            <a:off x="2843808" y="3645024"/>
            <a:ext cx="619592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9600" b="1" cap="none" spc="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anose="04020705040A02060702" pitchFamily="82" charset="0"/>
              </a:rPr>
              <a:t>MUITO</a:t>
            </a:r>
          </a:p>
          <a:p>
            <a:pPr algn="ctr"/>
            <a:r>
              <a:rPr lang="pt-BR" sz="9600" b="1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anose="04020705040A02060702" pitchFamily="82" charset="0"/>
              </a:rPr>
              <a:t>OBRIGADO</a:t>
            </a:r>
            <a:endParaRPr lang="pt-BR" sz="9600" b="1" cap="none" spc="0" dirty="0">
              <a:ln w="1905">
                <a:solidFill>
                  <a:schemeClr val="bg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3352416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s-AR" sz="360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55976" y="3356992"/>
            <a:ext cx="4608512" cy="30243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SERVIÇOS DE SAÚDE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 UBS/ESF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9 UBS tradicional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 UBS parametrizada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CAPS infantil e adulto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 hospitais (público e privado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14127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SANTO ÂNGELO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Localizado no estado do Rio Grande do Sul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População de 76.304 habitantes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 descr="http://www.santanacidadania.com.br/wp-content/uploads/2012/12/mapa-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403244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9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3672408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s-AR" sz="360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8064896" cy="41044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UBS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Braga,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localizada na área urbana, tem vínculo com duas universidades, a Universidade Regional Integrada (URI) e o Instituto de Ensino Superior de Santo Ângelo (IESA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2296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Equipe de saúde integrada por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três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agentes comunitárias de saúde (ACSs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uma técnica de enfermagem, uma enfermeira a tempo parcial, a auxiliar de limpeza e o médico</a:t>
            </a:r>
          </a:p>
          <a:p>
            <a:pPr marL="82296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3744416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s-A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276872"/>
            <a:ext cx="8146152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472 </a:t>
            </a:r>
            <a:r>
              <a:rPr lang="pt-BR" sz="2400" dirty="0" smtClean="0"/>
              <a:t>Hipertensos </a:t>
            </a:r>
            <a:r>
              <a:rPr lang="pt-BR" sz="2400" dirty="0"/>
              <a:t>(66</a:t>
            </a:r>
            <a:r>
              <a:rPr lang="pt-BR" sz="2400" dirty="0" smtClean="0"/>
              <a:t>%) </a:t>
            </a:r>
            <a:r>
              <a:rPr lang="pt-BR" sz="2400" dirty="0" smtClean="0"/>
              <a:t>e 186 Diabéticos (91</a:t>
            </a:r>
            <a:r>
              <a:rPr lang="pt-BR" sz="2400" dirty="0" smtClean="0"/>
              <a:t>%).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traso </a:t>
            </a:r>
            <a:r>
              <a:rPr lang="pt-BR" sz="2400" dirty="0"/>
              <a:t>da consulta agendada em mais de  sete </a:t>
            </a:r>
            <a:r>
              <a:rPr lang="pt-BR" sz="2400" dirty="0" smtClean="0"/>
              <a:t>dias: 105 </a:t>
            </a:r>
            <a:r>
              <a:rPr lang="pt-BR" sz="2400" dirty="0" smtClean="0"/>
              <a:t>hipertensos (22%) e </a:t>
            </a:r>
            <a:r>
              <a:rPr lang="pt-BR" sz="2400" dirty="0" smtClean="0"/>
              <a:t>73 </a:t>
            </a:r>
            <a:r>
              <a:rPr lang="pt-BR" sz="2400" dirty="0" smtClean="0"/>
              <a:t>diabéticos (39%)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Exames </a:t>
            </a:r>
            <a:r>
              <a:rPr lang="pt-BR" sz="2400" dirty="0"/>
              <a:t>complementares periódicos em </a:t>
            </a:r>
            <a:r>
              <a:rPr lang="pt-BR" sz="2400" dirty="0" smtClean="0"/>
              <a:t>dia: Hipertensos </a:t>
            </a:r>
            <a:r>
              <a:rPr lang="pt-BR" sz="2400" dirty="0"/>
              <a:t>367 (</a:t>
            </a:r>
            <a:r>
              <a:rPr lang="pt-BR" sz="2400" dirty="0" smtClean="0"/>
              <a:t>78%) e Diabéticos </a:t>
            </a:r>
            <a:r>
              <a:rPr lang="pt-BR" sz="2400" dirty="0"/>
              <a:t>113 (61 %)</a:t>
            </a:r>
            <a:endParaRPr lang="pt-B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valiação </a:t>
            </a:r>
            <a:r>
              <a:rPr lang="pt-BR" sz="2400" dirty="0"/>
              <a:t>de saúde bucal em </a:t>
            </a:r>
            <a:r>
              <a:rPr lang="pt-BR" sz="2400" dirty="0" smtClean="0"/>
              <a:t>dia: Hipertensos </a:t>
            </a:r>
            <a:r>
              <a:rPr lang="pt-BR" sz="2400" dirty="0"/>
              <a:t>278 (59 </a:t>
            </a:r>
            <a:r>
              <a:rPr lang="pt-BR" sz="2400" dirty="0" smtClean="0"/>
              <a:t>%) e Diabéticos </a:t>
            </a:r>
            <a:r>
              <a:rPr lang="pt-BR" sz="2400" dirty="0"/>
              <a:t>78 (42 %)</a:t>
            </a:r>
            <a:endParaRPr lang="pt-B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/>
              <a:t>Diabéticos </a:t>
            </a:r>
            <a:r>
              <a:rPr lang="pt-BR" sz="2400" dirty="0"/>
              <a:t>com exame físico dos pés nos últimos três meses e com palpação dos pulsos tibial posterior e </a:t>
            </a:r>
            <a:r>
              <a:rPr lang="pt-BR" sz="2400" dirty="0" smtClean="0"/>
              <a:t>pedioso: </a:t>
            </a:r>
            <a:r>
              <a:rPr lang="pt-BR" sz="2400" dirty="0"/>
              <a:t>107 pacientes (58 %)</a:t>
            </a:r>
            <a:endParaRPr lang="pt-BR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s-A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34910" y="1458362"/>
            <a:ext cx="664476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Ação programática antes da intervenção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620688"/>
            <a:ext cx="3784464" cy="7780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132856"/>
            <a:ext cx="8280920" cy="41764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/>
              <a:t>A </a:t>
            </a:r>
            <a:r>
              <a:rPr lang="pt-BR" sz="2400" dirty="0"/>
              <a:t>pesar dos hipertensos e diabéticos já cadastrados terem um bom seguimento, o índice de cobertura é baixo e existe atraso nas </a:t>
            </a:r>
            <a:r>
              <a:rPr lang="pt-BR" sz="2400" dirty="0" smtClean="0"/>
              <a:t>consultas.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/>
              <a:t>População </a:t>
            </a:r>
            <a:r>
              <a:rPr lang="pt-BR" sz="2400" dirty="0"/>
              <a:t>onde </a:t>
            </a:r>
            <a:r>
              <a:rPr lang="pt-BR" sz="2400" dirty="0" smtClean="0"/>
              <a:t>predominam doenças </a:t>
            </a:r>
            <a:r>
              <a:rPr lang="pt-BR" sz="2400" dirty="0"/>
              <a:t>como a </a:t>
            </a:r>
            <a:r>
              <a:rPr lang="pt-BR" sz="2400" dirty="0" smtClean="0"/>
              <a:t>Hipertensão Arterial e Diabetes Mellitus.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2400" dirty="0" smtClean="0"/>
              <a:t>Melhorará </a:t>
            </a:r>
            <a:r>
              <a:rPr lang="pt-BR" sz="2400" dirty="0"/>
              <a:t>a situação da atenção à </a:t>
            </a:r>
            <a:r>
              <a:rPr lang="pt-BR" sz="2400" dirty="0" smtClean="0"/>
              <a:t>saúde dos pacientes hipertensos e diabéticos </a:t>
            </a:r>
            <a:r>
              <a:rPr lang="pt-BR" sz="2400" dirty="0"/>
              <a:t>no âmbito da Unidade Básica de </a:t>
            </a:r>
            <a:r>
              <a:rPr lang="pt-BR" sz="2400" dirty="0" smtClean="0"/>
              <a:t>Saúde.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9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4824536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3068960"/>
            <a:ext cx="7498080" cy="14051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sz="2400" b="1" dirty="0">
                <a:cs typeface="Arial" pitchFamily="34" charset="0"/>
              </a:rPr>
              <a:t>Melhorar a Atenção á Saúde dos Hipertensos e Diabéticos na Unidade Básica de Saúde </a:t>
            </a:r>
            <a:r>
              <a:rPr lang="pt-BR" sz="2400" b="1" dirty="0" smtClean="0">
                <a:cs typeface="Arial" pitchFamily="34" charset="0"/>
              </a:rPr>
              <a:t>Braga </a:t>
            </a:r>
            <a:r>
              <a:rPr lang="pt-BR" sz="2400" b="1" dirty="0">
                <a:cs typeface="Arial" pitchFamily="34" charset="0"/>
              </a:rPr>
              <a:t>em Santo Ângelo, Rio Grande do Sul.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2296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3784464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628800"/>
            <a:ext cx="8394136" cy="4979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Projeto de intervenção desenvolvido para 16 semanas.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reduzida para 12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Ações desenvolvidas em quatro eixos temáticos: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Monitoramento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</a:t>
            </a:r>
          </a:p>
          <a:p>
            <a:pPr marL="82296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Organização e gestão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 </a:t>
            </a:r>
          </a:p>
          <a:p>
            <a:pPr marL="82296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Engajamento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 </a:t>
            </a:r>
          </a:p>
          <a:p>
            <a:pPr marL="82296" indent="0" algn="just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Qualificação da prática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</a:t>
            </a:r>
          </a:p>
          <a:p>
            <a:pPr marL="82296" indent="0" algn="just"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Registros em planilha eletrônica de coleta de dados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fichas-espelho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0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9872" y="116632"/>
            <a:ext cx="2920368" cy="7060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682168" cy="54726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Equipe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82296" indent="0" algn="just"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Recursos Materiais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Cadernos da Atenção Básica – “Estratégias para o Cuidado da Pessoa com Doença Crônica de Diabetes Mellitus (caderno 36) e de Hipertensão Arterial Sistêmica (caderno 37)”MS(2013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Prontuários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Fichas espelhos e planilhas para coleta de dados;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Computador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folhas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oficio;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canetas;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calculadora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Balança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altímetro</a:t>
            </a:r>
          </a:p>
        </p:txBody>
      </p:sp>
    </p:spTree>
    <p:extLst>
      <p:ext uri="{BB962C8B-B14F-4D97-AF65-F5344CB8AC3E}">
        <p14:creationId xmlns:p14="http://schemas.microsoft.com/office/powerpoint/2010/main" val="38490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1136</TotalTime>
  <Words>1842</Words>
  <Application>Microsoft Office PowerPoint</Application>
  <PresentationFormat>Apresentação na tela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Solstício</vt:lpstr>
      <vt:lpstr>UNIVERSIDADE ABERTA DO SUS UNIVERSIDADE FEDERAL DE PELOTAS Especialização em Saúde da Família Modalidade a Distância</vt:lpstr>
      <vt:lpstr>INTRODUÇÃO</vt:lpstr>
      <vt:lpstr>INTRODUÇÃO</vt:lpstr>
      <vt:lpstr>INTRODUÇÃO</vt:lpstr>
      <vt:lpstr>INTRODUÇÃO</vt:lpstr>
      <vt:lpstr>INTRODUÇÃO</vt:lpstr>
      <vt:lpstr>OBJETIVO GERAL</vt:lpstr>
      <vt:lpstr>METODOLOGIA</vt:lpstr>
      <vt:lpstr>LOGÍSTICA</vt:lpstr>
      <vt:lpstr>Apresentação do PowerPoint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  </vt:lpstr>
      <vt:lpstr>DISCUSSÃO</vt:lpstr>
      <vt:lpstr>REFLEXÃO CRÍTICA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81</cp:revision>
  <dcterms:created xsi:type="dcterms:W3CDTF">2015-09-08T02:50:39Z</dcterms:created>
  <dcterms:modified xsi:type="dcterms:W3CDTF">2015-09-17T21:14:10Z</dcterms:modified>
</cp:coreProperties>
</file>