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8"/>
  </p:notesMasterIdLst>
  <p:sldIdLst>
    <p:sldId id="256" r:id="rId2"/>
    <p:sldId id="261" r:id="rId3"/>
    <p:sldId id="298" r:id="rId4"/>
    <p:sldId id="264" r:id="rId5"/>
    <p:sldId id="265" r:id="rId6"/>
    <p:sldId id="266" r:id="rId7"/>
    <p:sldId id="267" r:id="rId8"/>
    <p:sldId id="268" r:id="rId9"/>
    <p:sldId id="269" r:id="rId10"/>
    <p:sldId id="302" r:id="rId11"/>
    <p:sldId id="301" r:id="rId12"/>
    <p:sldId id="300" r:id="rId13"/>
    <p:sldId id="270" r:id="rId14"/>
    <p:sldId id="271" r:id="rId15"/>
    <p:sldId id="272" r:id="rId16"/>
    <p:sldId id="274" r:id="rId17"/>
    <p:sldId id="275" r:id="rId18"/>
    <p:sldId id="303" r:id="rId19"/>
    <p:sldId id="304" r:id="rId20"/>
    <p:sldId id="305" r:id="rId21"/>
    <p:sldId id="306" r:id="rId22"/>
    <p:sldId id="307" r:id="rId23"/>
    <p:sldId id="309" r:id="rId24"/>
    <p:sldId id="286" r:id="rId25"/>
    <p:sldId id="310" r:id="rId26"/>
    <p:sldId id="311" r:id="rId27"/>
    <p:sldId id="288" r:id="rId28"/>
    <p:sldId id="290" r:id="rId29"/>
    <p:sldId id="291" r:id="rId30"/>
    <p:sldId id="292" r:id="rId31"/>
    <p:sldId id="293" r:id="rId32"/>
    <p:sldId id="313" r:id="rId33"/>
    <p:sldId id="314" r:id="rId34"/>
    <p:sldId id="315" r:id="rId35"/>
    <p:sldId id="297" r:id="rId36"/>
    <p:sldId id="257" r:id="rId3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&#244;nica%20Vohlbrecht\Desktop\M&#244;nica\EAD\turma%208\Unidade%203\Semana%2013\Gorky\rev%20Tomasi%20Planilha%20de%20datosFINALGorkyT8G3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&#244;nica%20Vohlbrecht\Desktop\M&#244;nica\EAD\turma%208\Unidade%203\Semana%2013\Gorky\rev%20Tomasi%20Planilha%20de%20datosFINALGorkyT8G3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&#244;nica%20Vohlbrecht\Desktop\M&#244;nica\EAD\turma%208\Unidade%203\Semana%2013\Gorky\rev%20Tomasi%20Planilha%20de%20datosFINALGorkyT8G3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&#244;nica%20Vohlbrecht\Desktop\M&#244;nica\EAD\turma%208\Unidade%203\Semana%2013\Gorky\rev%20Tomasi%20Planilha%20de%20datosFINALGorkyT8G3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&#244;nica%20Vohlbrecht\Desktop\M&#244;nica\EAD\turma%208\Unidade%203\Semana%2013\Gorky\rev%20Tomasi%20Planilha%20de%20datosFINALGorkyT8G3.xls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&#244;nica%20Vohlbrecht\Desktop\M&#244;nica\EAD\turma%208\Unidade%203\Semana%2013\Gorky\rev%20Tomasi%20Planilha%20de%20datosFINALGorkyT8G3.xls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&#244;nica%20Vohlbrecht\Desktop\M&#244;nica\EAD\turma%208\Unidade%203\Semana%2013\Gorky\rev%20Tomasi%20Planilha%20de%20datosFINALGorkyT8G3.xls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&#244;nica%20Vohlbrecht\Desktop\M&#244;nica\EAD\turma%208\Unidade%203\Semana%2013\Gorky\rev%20Tomasi%20Planilha%20de%20datosFINALGorkyT8G3.xls" TargetMode="External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890198554240547"/>
          <c:y val="7.8702442253369351E-2"/>
          <c:w val="0.81512460515085183"/>
          <c:h val="0.823293385980711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invertIfNegative val="0"/>
          <c:cat>
            <c:strRef>
              <c:f>Indicadores!$D$3:$F$3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Indicadores!$D$4:$F$4</c:f>
              <c:numCache>
                <c:formatCode>0.0%</c:formatCode>
                <c:ptCount val="3"/>
                <c:pt idx="0">
                  <c:v>0.12719298245614041</c:v>
                </c:pt>
                <c:pt idx="1">
                  <c:v>0.22953216374269017</c:v>
                </c:pt>
                <c:pt idx="2">
                  <c:v>0.36842105263157893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5501952"/>
        <c:axId val="55503488"/>
      </c:barChart>
      <c:catAx>
        <c:axId val="55501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55503488"/>
        <c:crosses val="autoZero"/>
        <c:auto val="1"/>
        <c:lblAlgn val="ctr"/>
        <c:lblOffset val="100"/>
        <c:noMultiLvlLbl val="0"/>
      </c:catAx>
      <c:valAx>
        <c:axId val="55503488"/>
        <c:scaling>
          <c:orientation val="minMax"/>
          <c:max val="1"/>
          <c:min val="0"/>
        </c:scaling>
        <c:delete val="0"/>
        <c:axPos val="l"/>
        <c:numFmt formatCode="0%" sourceLinked="0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55501952"/>
        <c:crosses val="autoZero"/>
        <c:crossBetween val="between"/>
        <c:majorUnit val="0.1"/>
        <c:minorUnit val="4.0000000000000022E-2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809956934135342"/>
          <c:y val="2.9080389254416823E-2"/>
          <c:w val="0.69045579884301989"/>
          <c:h val="0.827714209061965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Indicadores!$R$4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invertIfNegative val="0"/>
          <c:cat>
            <c:strRef>
              <c:f>Indicadores!$S$3:$U$3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Indicadores!$S$4:$U$4</c:f>
              <c:numCache>
                <c:formatCode>0.0%</c:formatCode>
                <c:ptCount val="3"/>
                <c:pt idx="0">
                  <c:v>0.11794871794871796</c:v>
                </c:pt>
                <c:pt idx="1">
                  <c:v>0.21538461538461537</c:v>
                </c:pt>
                <c:pt idx="2">
                  <c:v>0.39487179487179497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5888512"/>
        <c:axId val="55890304"/>
      </c:barChart>
      <c:catAx>
        <c:axId val="55888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55890304"/>
        <c:crosses val="autoZero"/>
        <c:auto val="1"/>
        <c:lblAlgn val="ctr"/>
        <c:lblOffset val="100"/>
        <c:noMultiLvlLbl val="0"/>
      </c:catAx>
      <c:valAx>
        <c:axId val="55890304"/>
        <c:scaling>
          <c:orientation val="minMax"/>
          <c:max val="1"/>
          <c:min val="0"/>
        </c:scaling>
        <c:delete val="0"/>
        <c:axPos val="l"/>
        <c:numFmt formatCode="0%" sourceLinked="0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55888512"/>
        <c:crosses val="autoZero"/>
        <c:crossBetween val="between"/>
        <c:majorUnit val="0.1"/>
        <c:minorUnit val="4.0000000000000022E-2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977717629046369"/>
          <c:y val="2.4785622015083376E-2"/>
          <c:w val="0.82938949037620302"/>
          <c:h val="0.84308112598640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hipertensos com o exame clínico em dia de acordo com o protocolo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Indicadores!$D$9:$F$9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Indicadores!$D$10:$F$10</c:f>
              <c:numCache>
                <c:formatCode>0.0%</c:formatCode>
                <c:ptCount val="3"/>
                <c:pt idx="0">
                  <c:v>0.83908045977011492</c:v>
                </c:pt>
                <c:pt idx="1">
                  <c:v>0.96178343949044609</c:v>
                </c:pt>
                <c:pt idx="2">
                  <c:v>0.97619047619047683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2707200"/>
        <c:axId val="62708736"/>
      </c:barChart>
      <c:catAx>
        <c:axId val="62707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708736"/>
        <c:crosses val="autoZero"/>
        <c:auto val="1"/>
        <c:lblAlgn val="ctr"/>
        <c:lblOffset val="100"/>
        <c:noMultiLvlLbl val="0"/>
      </c:catAx>
      <c:valAx>
        <c:axId val="62708736"/>
        <c:scaling>
          <c:orientation val="minMax"/>
          <c:max val="1"/>
          <c:min val="0"/>
        </c:scaling>
        <c:delete val="0"/>
        <c:axPos val="l"/>
        <c:numFmt formatCode="0%" sourceLinked="0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707200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Indicadores!$R$10</c:f>
              <c:strCache>
                <c:ptCount val="1"/>
                <c:pt idx="0">
                  <c:v>Proporção de diabéticos com o exame clínico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Indicadores!$S$9:$U$9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Indicadores!$S$10:$U$10</c:f>
              <c:numCache>
                <c:formatCode>0.0%</c:formatCode>
                <c:ptCount val="3"/>
                <c:pt idx="0">
                  <c:v>0.78260869565217428</c:v>
                </c:pt>
                <c:pt idx="1">
                  <c:v>0.97619047619047683</c:v>
                </c:pt>
                <c:pt idx="2">
                  <c:v>0.98701298701298656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76094464"/>
        <c:axId val="76116736"/>
      </c:barChart>
      <c:catAx>
        <c:axId val="7609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116736"/>
        <c:crosses val="autoZero"/>
        <c:auto val="1"/>
        <c:lblAlgn val="ctr"/>
        <c:lblOffset val="100"/>
        <c:noMultiLvlLbl val="0"/>
      </c:catAx>
      <c:valAx>
        <c:axId val="76116736"/>
        <c:scaling>
          <c:orientation val="minMax"/>
          <c:max val="1"/>
          <c:min val="0"/>
        </c:scaling>
        <c:delete val="0"/>
        <c:axPos val="l"/>
        <c:numFmt formatCode="0%" sourceLinked="0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094464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505495406824147"/>
          <c:y val="2.4588923467602313E-2"/>
          <c:w val="0.82938949037620302"/>
          <c:h val="0.854323747496356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hipertensos com os exames complementares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Indicadores!$D$14:$F$14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Indicadores!$D$15:$F$15</c:f>
              <c:numCache>
                <c:formatCode>0.0%</c:formatCode>
                <c:ptCount val="3"/>
                <c:pt idx="0">
                  <c:v>0.72413793103448298</c:v>
                </c:pt>
                <c:pt idx="1">
                  <c:v>0.89808917197452232</c:v>
                </c:pt>
                <c:pt idx="2">
                  <c:v>0.9087301587301585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76422528"/>
        <c:axId val="76432512"/>
      </c:barChart>
      <c:catAx>
        <c:axId val="7642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432512"/>
        <c:crosses val="autoZero"/>
        <c:auto val="1"/>
        <c:lblAlgn val="ctr"/>
        <c:lblOffset val="100"/>
        <c:noMultiLvlLbl val="0"/>
      </c:catAx>
      <c:valAx>
        <c:axId val="76432512"/>
        <c:scaling>
          <c:orientation val="minMax"/>
          <c:max val="1"/>
          <c:min val="0"/>
        </c:scaling>
        <c:delete val="0"/>
        <c:axPos val="l"/>
        <c:numFmt formatCode="0%" sourceLinked="0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422528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241606517935259"/>
          <c:y val="0.11320784999319324"/>
          <c:w val="0.82938949037620302"/>
          <c:h val="0.795608417462580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Indicadores!$R$15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Indicadores!$S$14:$U$14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Indicadores!$S$15:$U$15</c:f>
              <c:numCache>
                <c:formatCode>0.0%</c:formatCode>
                <c:ptCount val="3"/>
                <c:pt idx="0">
                  <c:v>0.65217391304347883</c:v>
                </c:pt>
                <c:pt idx="1">
                  <c:v>0.85714285714285732</c:v>
                </c:pt>
                <c:pt idx="2">
                  <c:v>0.85714285714285732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76473472"/>
        <c:axId val="76475008"/>
      </c:barChart>
      <c:catAx>
        <c:axId val="7647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475008"/>
        <c:crosses val="autoZero"/>
        <c:auto val="1"/>
        <c:lblAlgn val="ctr"/>
        <c:lblOffset val="100"/>
        <c:noMultiLvlLbl val="0"/>
      </c:catAx>
      <c:valAx>
        <c:axId val="76475008"/>
        <c:scaling>
          <c:orientation val="minMax"/>
          <c:max val="1"/>
          <c:min val="0"/>
        </c:scaling>
        <c:delete val="0"/>
        <c:axPos val="l"/>
        <c:numFmt formatCode="0%" sourceLinked="0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473472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Indicadores!$C$37</c:f>
              <c:strCache>
                <c:ptCount val="1"/>
                <c:pt idx="0">
                  <c:v>Proporção de hipertensos com registro adequado na ficha de acompanhamento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Indicadores!$D$36:$F$36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Indicadores!$D$37:$F$37</c:f>
              <c:numCache>
                <c:formatCode>0.0%</c:formatCode>
                <c:ptCount val="3"/>
                <c:pt idx="0">
                  <c:v>0.96551724137931039</c:v>
                </c:pt>
                <c:pt idx="1">
                  <c:v>0.98089171974522271</c:v>
                </c:pt>
                <c:pt idx="2">
                  <c:v>0.98809523809523814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76270592"/>
        <c:axId val="76276480"/>
      </c:barChart>
      <c:catAx>
        <c:axId val="76270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276480"/>
        <c:crosses val="autoZero"/>
        <c:auto val="1"/>
        <c:lblAlgn val="ctr"/>
        <c:lblOffset val="100"/>
        <c:noMultiLvlLbl val="0"/>
      </c:catAx>
      <c:valAx>
        <c:axId val="76276480"/>
        <c:scaling>
          <c:orientation val="minMax"/>
          <c:max val="1"/>
          <c:min val="0"/>
        </c:scaling>
        <c:delete val="0"/>
        <c:axPos val="l"/>
        <c:numFmt formatCode="0%" sourceLinked="0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270592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Indicadores!$R$37</c:f>
              <c:strCache>
                <c:ptCount val="1"/>
                <c:pt idx="0">
                  <c:v>Proporção de diabéticos com registro adequado na ficha de acompanhamento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Indicadores!$S$36:$U$36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Indicadores!$S$37:$U$37</c:f>
              <c:numCache>
                <c:formatCode>0.0%</c:formatCode>
                <c:ptCount val="3"/>
                <c:pt idx="0">
                  <c:v>0.82608695652173914</c:v>
                </c:pt>
                <c:pt idx="1">
                  <c:v>0.90476190476190455</c:v>
                </c:pt>
                <c:pt idx="2">
                  <c:v>0.94805194805194781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76174080"/>
        <c:axId val="76175616"/>
      </c:barChart>
      <c:catAx>
        <c:axId val="76174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175616"/>
        <c:crosses val="autoZero"/>
        <c:auto val="1"/>
        <c:lblAlgn val="ctr"/>
        <c:lblOffset val="100"/>
        <c:noMultiLvlLbl val="0"/>
      </c:catAx>
      <c:valAx>
        <c:axId val="76175616"/>
        <c:scaling>
          <c:orientation val="minMax"/>
          <c:max val="1"/>
          <c:min val="0"/>
        </c:scaling>
        <c:delete val="0"/>
        <c:axPos val="l"/>
        <c:numFmt formatCode="0%" sourceLinked="0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174080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1F4D8-1397-4156-ACE0-332E3C60EBC1}" type="datetimeFigureOut">
              <a:rPr lang="es-VE" smtClean="0"/>
              <a:t>18-09-2015</a:t>
            </a:fld>
            <a:endParaRPr lang="es-V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V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429F0-244E-4642-A87C-073B32143F43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463772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429F0-244E-4642-A87C-073B32143F43}" type="slidenum">
              <a:rPr lang="es-VE" smtClean="0"/>
              <a:t>12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779671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1836B45-252E-4073-80F7-697EAEA7E7D6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32560" y="360040"/>
            <a:ext cx="7406640" cy="1628800"/>
          </a:xfrm>
        </p:spPr>
        <p:txBody>
          <a:bodyPr>
            <a:noAutofit/>
          </a:bodyPr>
          <a:lstStyle/>
          <a:p>
            <a:pPr algn="ctr"/>
            <a:r>
              <a:rPr lang="pt-B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UNIVERSIDADE ABERTA DO SUS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UNIVERSIDADE FEDERAL DE PELOTAS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Especialização em Saúde da Família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Modalidade a Distância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Turma </a:t>
            </a:r>
            <a:r>
              <a:rPr lang="pt-BR" sz="1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32560" y="2252464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Melhoria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da atenção à saúde da pessoa com hipertensão arterial sistêmica e/ou diabetes mellitus na UBS Santo Expedito, Parelhas/RN</a:t>
            </a:r>
            <a:endParaRPr lang="es-VE" dirty="0">
              <a:latin typeface="Arial" pitchFamily="34" charset="0"/>
              <a:cs typeface="Arial" pitchFamily="34" charset="0"/>
            </a:endParaRPr>
          </a:p>
          <a:p>
            <a:pPr algn="ctr"/>
            <a:endParaRPr lang="pt-BR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203848" y="4221088"/>
            <a:ext cx="576064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Especializando: </a:t>
            </a:r>
            <a:r>
              <a:rPr lang="pt-B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Gorky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Pelier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Duran</a:t>
            </a:r>
          </a:p>
          <a:p>
            <a:pPr algn="just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Orientador: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Mônica B. C.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Vohlbrecht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577211" y="5805264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Pelotas,  2015</a:t>
            </a:r>
          </a:p>
          <a:p>
            <a:pPr algn="ctr"/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Imagem 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1331640" y="188640"/>
            <a:ext cx="1104900" cy="11201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6055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pt-BR" sz="2400" b="1" dirty="0">
                <a:effectLst/>
                <a:latin typeface="Arial" pitchFamily="34" charset="0"/>
                <a:cs typeface="Arial" pitchFamily="34" charset="0"/>
              </a:rPr>
              <a:t>Monitoramento e avaliação:</a:t>
            </a:r>
            <a:br>
              <a:rPr lang="pt-BR" sz="2400" b="1" dirty="0">
                <a:effectLst/>
                <a:latin typeface="Arial" pitchFamily="34" charset="0"/>
                <a:cs typeface="Arial" pitchFamily="34" charset="0"/>
              </a:rPr>
            </a:br>
            <a:endParaRPr lang="es-VE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221560"/>
          </a:xfrm>
        </p:spPr>
        <p:txBody>
          <a:bodyPr>
            <a:noAutofit/>
          </a:bodyPr>
          <a:lstStyle/>
          <a:p>
            <a:r>
              <a:rPr lang="pt-BR" sz="1800" dirty="0">
                <a:latin typeface="Arial" pitchFamily="34" charset="0"/>
                <a:cs typeface="Arial" pitchFamily="34" charset="0"/>
              </a:rPr>
              <a:t>Controle e cadastro em cada consulta </a:t>
            </a: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endParaRPr lang="es-VE" sz="1800" dirty="0">
              <a:latin typeface="Arial" pitchFamily="34" charset="0"/>
              <a:cs typeface="Arial" pitchFamily="34" charset="0"/>
            </a:endParaRPr>
          </a:p>
          <a:p>
            <a:r>
              <a:rPr lang="pt-BR" sz="1800" dirty="0" smtClean="0">
                <a:latin typeface="Arial" pitchFamily="34" charset="0"/>
                <a:cs typeface="Arial" pitchFamily="34" charset="0"/>
              </a:rPr>
              <a:t>Controle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sobre a realização de exame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clínico</a:t>
            </a:r>
          </a:p>
          <a:p>
            <a:endParaRPr lang="es-VE" sz="1800" dirty="0">
              <a:latin typeface="Arial" pitchFamily="34" charset="0"/>
              <a:cs typeface="Arial" pitchFamily="34" charset="0"/>
            </a:endParaRPr>
          </a:p>
          <a:p>
            <a:r>
              <a:rPr lang="pt-BR" sz="1800" dirty="0">
                <a:latin typeface="Arial" pitchFamily="34" charset="0"/>
                <a:cs typeface="Arial" pitchFamily="34" charset="0"/>
              </a:rPr>
              <a:t>Monitoramento dos usuários com exames laboratoriais em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dia</a:t>
            </a:r>
          </a:p>
          <a:p>
            <a:endParaRPr lang="es-VE" sz="1800" dirty="0">
              <a:latin typeface="Arial" pitchFamily="34" charset="0"/>
              <a:cs typeface="Arial" pitchFamily="34" charset="0"/>
            </a:endParaRPr>
          </a:p>
          <a:p>
            <a:r>
              <a:rPr lang="pt-BR" sz="1800" dirty="0">
                <a:latin typeface="Arial" pitchFamily="34" charset="0"/>
                <a:cs typeface="Arial" pitchFamily="34" charset="0"/>
              </a:rPr>
              <a:t>Controle sobre o acesso aos medicamentos da Farmácia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Popular/HIPERDIA</a:t>
            </a:r>
          </a:p>
          <a:p>
            <a:endParaRPr lang="es-VE" sz="1800" dirty="0">
              <a:latin typeface="Arial" pitchFamily="34" charset="0"/>
              <a:cs typeface="Arial" pitchFamily="34" charset="0"/>
            </a:endParaRPr>
          </a:p>
          <a:p>
            <a:r>
              <a:rPr lang="pt-BR" sz="1800" dirty="0">
                <a:latin typeface="Arial" pitchFamily="34" charset="0"/>
                <a:cs typeface="Arial" pitchFamily="34" charset="0"/>
              </a:rPr>
              <a:t>Avaliação das necessidades de atendimento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odontológico</a:t>
            </a:r>
          </a:p>
          <a:p>
            <a:endParaRPr lang="es-VE" sz="1800" dirty="0">
              <a:latin typeface="Arial" pitchFamily="34" charset="0"/>
              <a:cs typeface="Arial" pitchFamily="34" charset="0"/>
            </a:endParaRPr>
          </a:p>
          <a:p>
            <a:r>
              <a:rPr lang="pt-BR" sz="1800" dirty="0" smtClean="0">
                <a:latin typeface="Arial" pitchFamily="34" charset="0"/>
                <a:cs typeface="Arial" pitchFamily="34" charset="0"/>
              </a:rPr>
              <a:t>Controle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sobre cumprimento das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consultas</a:t>
            </a:r>
          </a:p>
          <a:p>
            <a:endParaRPr lang="es-VE" sz="1800" dirty="0">
              <a:latin typeface="Arial" pitchFamily="34" charset="0"/>
              <a:cs typeface="Arial" pitchFamily="34" charset="0"/>
            </a:endParaRPr>
          </a:p>
          <a:p>
            <a:r>
              <a:rPr lang="pt-BR" sz="1800" dirty="0" smtClean="0">
                <a:latin typeface="Arial" pitchFamily="34" charset="0"/>
                <a:cs typeface="Arial" pitchFamily="34" charset="0"/>
              </a:rPr>
              <a:t>Qualidade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dos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registros</a:t>
            </a:r>
          </a:p>
          <a:p>
            <a:endParaRPr lang="es-VE" sz="1800" dirty="0">
              <a:latin typeface="Arial" pitchFamily="34" charset="0"/>
              <a:cs typeface="Arial" pitchFamily="34" charset="0"/>
            </a:endParaRPr>
          </a:p>
          <a:p>
            <a:r>
              <a:rPr lang="es-VE" sz="1800" dirty="0" err="1">
                <a:latin typeface="Arial" pitchFamily="34" charset="0"/>
                <a:cs typeface="Arial" pitchFamily="34" charset="0"/>
              </a:rPr>
              <a:t>E</a:t>
            </a:r>
            <a:r>
              <a:rPr lang="es-VE" sz="1800" dirty="0" err="1" smtClean="0">
                <a:latin typeface="Arial" pitchFamily="34" charset="0"/>
                <a:cs typeface="Arial" pitchFamily="34" charset="0"/>
              </a:rPr>
              <a:t>stratificação</a:t>
            </a:r>
            <a:r>
              <a:rPr lang="es-VE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VE" sz="1800" dirty="0">
                <a:latin typeface="Arial" pitchFamily="34" charset="0"/>
                <a:cs typeface="Arial" pitchFamily="34" charset="0"/>
              </a:rPr>
              <a:t>de risco </a:t>
            </a:r>
            <a:r>
              <a:rPr lang="es-VE" sz="1800" dirty="0" smtClean="0">
                <a:latin typeface="Arial" pitchFamily="34" charset="0"/>
                <a:cs typeface="Arial" pitchFamily="34" charset="0"/>
              </a:rPr>
              <a:t>cardiovascular</a:t>
            </a:r>
          </a:p>
          <a:p>
            <a:endParaRPr lang="es-VE" sz="1800" dirty="0">
              <a:latin typeface="Arial" pitchFamily="34" charset="0"/>
              <a:cs typeface="Arial" pitchFamily="34" charset="0"/>
            </a:endParaRPr>
          </a:p>
          <a:p>
            <a:r>
              <a:rPr lang="pt-BR" sz="1800" dirty="0" smtClean="0">
                <a:latin typeface="Arial" pitchFamily="34" charset="0"/>
                <a:cs typeface="Arial" pitchFamily="34" charset="0"/>
              </a:rPr>
              <a:t>Orientações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nutricionais,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prática de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exercício físico, riscos do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tabagismo e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higiene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bucal</a:t>
            </a:r>
            <a:endParaRPr lang="es-VE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94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>
                <a:effectLst/>
                <a:latin typeface="Arial" pitchFamily="34" charset="0"/>
                <a:cs typeface="Arial" pitchFamily="34" charset="0"/>
              </a:rPr>
              <a:t>Organização e gestão do serviço:</a:t>
            </a:r>
            <a:r>
              <a:rPr lang="es-VE" sz="2400" dirty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s-VE" sz="2400" dirty="0">
                <a:effectLst/>
                <a:latin typeface="Arial" pitchFamily="34" charset="0"/>
                <a:cs typeface="Arial" pitchFamily="34" charset="0"/>
              </a:rPr>
            </a:br>
            <a:endParaRPr lang="es-VE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93568"/>
          </a:xfrm>
        </p:spPr>
        <p:txBody>
          <a:bodyPr>
            <a:normAutofit fontScale="92500" lnSpcReduction="10000"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Criar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registro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qualidade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cadastros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Melhorar o acolhimento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G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arantir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materiais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para os atendimentos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/>
              <a:t>C</a:t>
            </a:r>
            <a:r>
              <a:rPr lang="pt-BR" sz="2400" dirty="0" smtClean="0"/>
              <a:t>apacitação </a:t>
            </a:r>
            <a:r>
              <a:rPr lang="pt-BR" sz="2400" dirty="0"/>
              <a:t>dos profissionais da </a:t>
            </a:r>
            <a:r>
              <a:rPr lang="pt-BR" sz="2400" dirty="0" smtClean="0"/>
              <a:t>unidade</a:t>
            </a:r>
          </a:p>
          <a:p>
            <a:pPr marL="82296" indent="0">
              <a:buNone/>
            </a:pPr>
            <a:r>
              <a:rPr lang="pt-BR" sz="2400" dirty="0" smtClean="0"/>
              <a:t> </a:t>
            </a:r>
            <a:endParaRPr lang="pt-BR" sz="2400" dirty="0" smtClean="0"/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Organizar visitas domiciliares para busca ativa dos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faltosos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Priorizar atendimento dos usuários de alto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risco 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Realizar atividades coletivas de educação em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saúde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9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3648" y="620688"/>
            <a:ext cx="7452320" cy="6048672"/>
          </a:xfrm>
        </p:spPr>
        <p:txBody>
          <a:bodyPr>
            <a:normAutofit/>
          </a:bodyPr>
          <a:lstStyle/>
          <a:p>
            <a:pPr algn="just"/>
            <a:r>
              <a:rPr lang="pt-BR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Engajamento público</a:t>
            </a:r>
          </a:p>
          <a:p>
            <a:pPr algn="just"/>
            <a:endParaRPr lang="pt-BR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Informar a comunidade a existência do programa</a:t>
            </a: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Orientação da comunidade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Manutenção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dos registros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Participação da comunidade</a:t>
            </a:r>
          </a:p>
          <a:p>
            <a:pPr lvl="1" algn="just">
              <a:buFont typeface="Arial" pitchFamily="34" charset="0"/>
              <a:buChar char="•"/>
            </a:pP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Qualificação da prática </a:t>
            </a:r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clínica</a:t>
            </a:r>
          </a:p>
          <a:p>
            <a:pPr algn="just"/>
            <a:endParaRPr lang="pt-BR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Qualificação da equipe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Orientações a comunidade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Registros adequados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4972156" y="1285860"/>
            <a:ext cx="3886124" cy="4879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115616" y="258060"/>
            <a:ext cx="7498080" cy="11430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pt-BR" b="1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7597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u="sng" dirty="0" smtClean="0">
                <a:solidFill>
                  <a:srgbClr val="FF0000"/>
                </a:solidFill>
              </a:rPr>
              <a:t>Logística</a:t>
            </a:r>
            <a:endParaRPr lang="pt-BR" u="sng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Protocolo: </a:t>
            </a:r>
            <a:r>
              <a:rPr lang="pt-BR" sz="2400" dirty="0" smtClean="0"/>
              <a:t>CAB </a:t>
            </a:r>
            <a:r>
              <a:rPr lang="pt-BR" sz="2400" dirty="0" smtClean="0"/>
              <a:t>Nº37 (</a:t>
            </a:r>
            <a:r>
              <a:rPr lang="pt-BR" sz="2400" dirty="0" smtClean="0"/>
              <a:t>HAS) e </a:t>
            </a:r>
            <a:r>
              <a:rPr lang="pt-BR" sz="2400" dirty="0" smtClean="0"/>
              <a:t>Nº36 (</a:t>
            </a:r>
            <a:r>
              <a:rPr lang="pt-BR" sz="2400" dirty="0" smtClean="0"/>
              <a:t>DM</a:t>
            </a:r>
            <a:r>
              <a:rPr lang="pt-BR" sz="2400" dirty="0" smtClean="0"/>
              <a:t>)</a:t>
            </a:r>
          </a:p>
          <a:p>
            <a:endParaRPr lang="pt-BR" sz="2400" dirty="0" smtClean="0"/>
          </a:p>
          <a:p>
            <a:r>
              <a:rPr lang="pt-BR" dirty="0" smtClean="0"/>
              <a:t>Ficha-Espelho</a:t>
            </a:r>
          </a:p>
          <a:p>
            <a:endParaRPr lang="pt-BR" dirty="0" smtClean="0"/>
          </a:p>
          <a:p>
            <a:r>
              <a:rPr lang="pt-BR" dirty="0" smtClean="0"/>
              <a:t>Planilha coleta de </a:t>
            </a:r>
            <a:r>
              <a:rPr lang="pt-BR" dirty="0" smtClean="0"/>
              <a:t>dados digital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188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 smtClean="0">
                <a:solidFill>
                  <a:srgbClr val="FF0000"/>
                </a:solidFill>
              </a:rPr>
              <a:t>OBJETIVOS ESPECÍFICOS/METAS</a:t>
            </a:r>
            <a:endParaRPr lang="pt-BR" sz="40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endParaRPr lang="pt-BR" sz="2400" dirty="0" smtClean="0"/>
          </a:p>
          <a:p>
            <a:pPr marL="82296" indent="0" algn="just">
              <a:buNone/>
            </a:pPr>
            <a:r>
              <a:rPr lang="pt-B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Objetivo </a:t>
            </a:r>
            <a:r>
              <a:rPr lang="pt-B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Ampliar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cobertura a hipertensos e/ou diabéticos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/>
          </a:p>
          <a:p>
            <a:pPr marL="82296" lvl="0" indent="0" algn="just">
              <a:buNone/>
            </a:pPr>
            <a:r>
              <a:rPr lang="pt-BR" sz="2400" b="1" dirty="0"/>
              <a:t>Meta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1.1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Cadastrar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100% dos hipertensos da área de abrangência no programa de atenção a hipertensão arterial e diabetes mellitus da unidade de saúde.</a:t>
            </a:r>
            <a:endParaRPr lang="es-VE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82296" lvl="0" indent="0" algn="just">
              <a:buNone/>
            </a:pPr>
            <a:r>
              <a:rPr lang="pt-BR" sz="2400" b="1" dirty="0" smtClean="0"/>
              <a:t>Meta </a:t>
            </a:r>
            <a:r>
              <a:rPr lang="pt-BR" sz="2600" b="1" dirty="0" smtClean="0">
                <a:latin typeface="Arial" pitchFamily="34" charset="0"/>
                <a:cs typeface="Arial" pitchFamily="34" charset="0"/>
              </a:rPr>
              <a:t>1.2</a:t>
            </a:r>
            <a:r>
              <a:rPr lang="pt-BR" sz="26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Cadastrar 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100% dos diabéticos da área de abrangência no programa de atenção a hipertensão arterial e diabetes mellitus da unidade de saúde.</a:t>
            </a:r>
            <a:endParaRPr lang="es-VE" sz="26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VE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0922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498080" cy="1512168"/>
          </a:xfrm>
        </p:spPr>
        <p:txBody>
          <a:bodyPr>
            <a:noAutofit/>
          </a:bodyPr>
          <a:lstStyle/>
          <a:p>
            <a:pPr algn="ctr"/>
            <a:r>
              <a:rPr lang="pt-BR" sz="2400" u="sng" dirty="0" smtClean="0">
                <a:cs typeface="Arial" panose="020B0604020202020204" pitchFamily="34" charset="0"/>
              </a:rPr>
              <a:t/>
            </a:r>
            <a:br>
              <a:rPr lang="pt-BR" sz="2400" u="sng" dirty="0" smtClean="0">
                <a:cs typeface="Arial" panose="020B0604020202020204" pitchFamily="34" charset="0"/>
              </a:rPr>
            </a:br>
            <a:r>
              <a:rPr lang="pt-BR" sz="2400" u="sng" dirty="0" smtClean="0">
                <a:cs typeface="Arial" panose="020B0604020202020204" pitchFamily="34" charset="0"/>
              </a:rPr>
              <a:t>Resultado</a:t>
            </a:r>
            <a:r>
              <a:rPr lang="pt-BR" sz="2400" dirty="0" smtClean="0">
                <a:cs typeface="Arial" panose="020B0604020202020204" pitchFamily="34" charset="0"/>
              </a:rPr>
              <a:t>: </a:t>
            </a:r>
            <a:r>
              <a:rPr lang="pt-BR" sz="2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36,8</a:t>
            </a:r>
            <a:r>
              <a:rPr lang="pt-BR" sz="2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%</a:t>
            </a:r>
            <a:r>
              <a:rPr lang="pt-BR" sz="2400" dirty="0" smtClean="0">
                <a:cs typeface="Arial" panose="020B0604020202020204" pitchFamily="34" charset="0"/>
              </a:rPr>
              <a:t> = 252 (HAS</a:t>
            </a:r>
            <a:r>
              <a:rPr lang="pt-BR" sz="2400" dirty="0" smtClean="0">
                <a:cs typeface="Arial" panose="020B0604020202020204" pitchFamily="34" charset="0"/>
              </a:rPr>
              <a:t>);  </a:t>
            </a:r>
            <a:r>
              <a:rPr lang="pt-BR" sz="2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39,5% </a:t>
            </a:r>
            <a:r>
              <a:rPr lang="es-ES" sz="2400" dirty="0" smtClean="0">
                <a:cs typeface="Arial" panose="020B0604020202020204" pitchFamily="34" charset="0"/>
              </a:rPr>
              <a:t>= </a:t>
            </a:r>
            <a:r>
              <a:rPr lang="es-ES" sz="2400" dirty="0" smtClean="0">
                <a:cs typeface="Arial" panose="020B0604020202020204" pitchFamily="34" charset="0"/>
              </a:rPr>
              <a:t>77</a:t>
            </a:r>
            <a:r>
              <a:rPr lang="pt-BR" sz="2400" dirty="0" smtClean="0">
                <a:cs typeface="Arial" panose="020B0604020202020204" pitchFamily="34" charset="0"/>
              </a:rPr>
              <a:t> (DM</a:t>
            </a:r>
            <a:r>
              <a:rPr lang="pt-BR" sz="2400" dirty="0" smtClean="0">
                <a:cs typeface="Arial" panose="020B0604020202020204" pitchFamily="34" charset="0"/>
              </a:rPr>
              <a:t>)</a:t>
            </a:r>
            <a:r>
              <a:rPr lang="pt-BR" sz="2400" dirty="0" smtClean="0">
                <a:cs typeface="Arial" panose="020B0604020202020204" pitchFamily="34" charset="0"/>
              </a:rPr>
              <a:t/>
            </a:r>
            <a:br>
              <a:rPr lang="pt-BR" sz="2400" dirty="0" smtClean="0">
                <a:cs typeface="Arial" panose="020B0604020202020204" pitchFamily="34" charset="0"/>
              </a:rPr>
            </a:br>
            <a:r>
              <a:rPr lang="pt-BR" sz="2400" dirty="0">
                <a:cs typeface="Arial" panose="020B0604020202020204" pitchFamily="34" charset="0"/>
              </a:rPr>
              <a:t>Cobertura do programa de atenção ao  </a:t>
            </a:r>
            <a:r>
              <a:rPr lang="pt-BR" sz="2400" dirty="0" smtClean="0">
                <a:cs typeface="Arial" panose="020B0604020202020204" pitchFamily="34" charset="0"/>
              </a:rPr>
              <a:t>hipertenso </a:t>
            </a:r>
            <a:r>
              <a:rPr lang="pt-BR" sz="2400" dirty="0" smtClean="0">
                <a:cs typeface="Arial" panose="020B0604020202020204" pitchFamily="34" charset="0"/>
              </a:rPr>
              <a:t>e/ou </a:t>
            </a:r>
            <a:r>
              <a:rPr lang="pt-BR" sz="2400" dirty="0" smtClean="0">
                <a:cs typeface="Arial" panose="020B0604020202020204" pitchFamily="34" charset="0"/>
              </a:rPr>
              <a:t>diabético </a:t>
            </a:r>
            <a:r>
              <a:rPr lang="pt-BR" sz="2400" dirty="0">
                <a:cs typeface="Arial" panose="020B0604020202020204" pitchFamily="34" charset="0"/>
              </a:rPr>
              <a:t>na unidade de </a:t>
            </a:r>
            <a:r>
              <a:rPr lang="pt-BR" sz="2400" dirty="0" smtClean="0">
                <a:cs typeface="Arial" panose="020B0604020202020204" pitchFamily="34" charset="0"/>
              </a:rPr>
              <a:t>saúde</a:t>
            </a:r>
            <a:r>
              <a:rPr lang="pt-BR" sz="2400" dirty="0">
                <a:cs typeface="Arial" panose="020B0604020202020204" pitchFamily="34" charset="0"/>
              </a:rPr>
              <a:t/>
            </a:r>
            <a:br>
              <a:rPr lang="pt-BR" sz="2400" dirty="0">
                <a:cs typeface="Arial" panose="020B0604020202020204" pitchFamily="34" charset="0"/>
              </a:rPr>
            </a:br>
            <a:endParaRPr lang="pt-BR" sz="2400" dirty="0">
              <a:cs typeface="Arial" panose="020B0604020202020204" pitchFamily="34" charset="0"/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1011302" y="4725144"/>
            <a:ext cx="4352786" cy="1509888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>
            <a:off x="5580112" y="4725144"/>
            <a:ext cx="3492482" cy="13035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3407935" y="6135687"/>
            <a:ext cx="3108281" cy="4616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Meta: 100%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10 Gráfico"/>
          <p:cNvGraphicFramePr/>
          <p:nvPr>
            <p:extLst>
              <p:ext uri="{D42A27DB-BD31-4B8C-83A1-F6EECF244321}">
                <p14:modId xmlns:p14="http://schemas.microsoft.com/office/powerpoint/2010/main" val="2019812137"/>
              </p:ext>
            </p:extLst>
          </p:nvPr>
        </p:nvGraphicFramePr>
        <p:xfrm>
          <a:off x="1259632" y="1700808"/>
          <a:ext cx="3571731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Rectángulo"/>
          <p:cNvSpPr/>
          <p:nvPr/>
        </p:nvSpPr>
        <p:spPr>
          <a:xfrm>
            <a:off x="1137920" y="4690398"/>
            <a:ext cx="40324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Figura 1: Cobertura do programa de atenção ao hipertenso na unidade de saúde. Parelhas/RN, 2015.</a:t>
            </a:r>
            <a:endParaRPr lang="es-VE" dirty="0"/>
          </a:p>
        </p:txBody>
      </p:sp>
      <p:graphicFrame>
        <p:nvGraphicFramePr>
          <p:cNvPr id="13" name="12 Gráfico"/>
          <p:cNvGraphicFramePr/>
          <p:nvPr>
            <p:extLst>
              <p:ext uri="{D42A27DB-BD31-4B8C-83A1-F6EECF244321}">
                <p14:modId xmlns:p14="http://schemas.microsoft.com/office/powerpoint/2010/main" val="3831387181"/>
              </p:ext>
            </p:extLst>
          </p:nvPr>
        </p:nvGraphicFramePr>
        <p:xfrm>
          <a:off x="5067023" y="1844824"/>
          <a:ext cx="4011334" cy="2448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Rectángulo"/>
          <p:cNvSpPr/>
          <p:nvPr/>
        </p:nvSpPr>
        <p:spPr>
          <a:xfrm>
            <a:off x="5364088" y="4690398"/>
            <a:ext cx="371426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Figura 2: Cobertura do programa de atenção ao diabético na unidade de saúde. Parelhas/RN, 2015.</a:t>
            </a:r>
            <a:endParaRPr lang="es-VE" dirty="0"/>
          </a:p>
          <a:p>
            <a:pPr algn="just"/>
            <a:r>
              <a:rPr lang="pt-BR" dirty="0"/>
              <a:t> </a:t>
            </a:r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415856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Dificuldades na meta de cobertura: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Redução do período da </a:t>
            </a:r>
            <a:r>
              <a:rPr lang="pt-BR" dirty="0" smtClean="0"/>
              <a:t>intervenção</a:t>
            </a:r>
          </a:p>
          <a:p>
            <a:endParaRPr lang="pt-BR" dirty="0" smtClean="0"/>
          </a:p>
          <a:p>
            <a:r>
              <a:rPr lang="pt-BR" dirty="0" smtClean="0"/>
              <a:t>Equipe de trabalho </a:t>
            </a:r>
            <a:r>
              <a:rPr lang="pt-BR" dirty="0" smtClean="0"/>
              <a:t>incompleta</a:t>
            </a:r>
          </a:p>
          <a:p>
            <a:endParaRPr lang="pt-BR" dirty="0" smtClean="0"/>
          </a:p>
          <a:p>
            <a:r>
              <a:rPr lang="pt-BR" dirty="0" smtClean="0"/>
              <a:t>Baixa adesão dos usuários 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075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498080" cy="1354162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cs typeface="Arial" pitchFamily="34" charset="0"/>
              </a:rPr>
              <a:t>Objetivo </a:t>
            </a:r>
            <a:r>
              <a:rPr lang="pt-BR" sz="2800" b="1" dirty="0" smtClean="0">
                <a:solidFill>
                  <a:srgbClr val="FF0000"/>
                </a:solidFill>
                <a:cs typeface="Arial" pitchFamily="34" charset="0"/>
              </a:rPr>
              <a:t>2</a:t>
            </a:r>
            <a:r>
              <a:rPr lang="pt-BR" sz="2800" b="1" dirty="0" smtClean="0">
                <a:solidFill>
                  <a:srgbClr val="FF0000"/>
                </a:solidFill>
                <a:cs typeface="Arial" pitchFamily="34" charset="0"/>
              </a:rPr>
              <a:t>: </a:t>
            </a:r>
            <a:r>
              <a:rPr lang="pt-BR" sz="2800" dirty="0" smtClean="0">
                <a:effectLst/>
                <a:cs typeface="Arial" pitchFamily="34" charset="0"/>
              </a:rPr>
              <a:t>Melhorar </a:t>
            </a:r>
            <a:r>
              <a:rPr lang="pt-BR" sz="2800" dirty="0">
                <a:effectLst/>
                <a:cs typeface="Arial" pitchFamily="34" charset="0"/>
              </a:rPr>
              <a:t>a qualidade de atenção </a:t>
            </a:r>
            <a:r>
              <a:rPr lang="pt-BR" sz="2800" dirty="0" smtClean="0">
                <a:effectLst/>
                <a:cs typeface="Arial" pitchFamily="34" charset="0"/>
              </a:rPr>
              <a:t>à </a:t>
            </a:r>
            <a:r>
              <a:rPr lang="pt-BR" sz="2800" dirty="0">
                <a:effectLst/>
                <a:cs typeface="Arial" pitchFamily="34" charset="0"/>
              </a:rPr>
              <a:t>diabéticos e/ou hipertensos. 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868760"/>
            <a:ext cx="7498080" cy="4800600"/>
          </a:xfrm>
        </p:spPr>
        <p:txBody>
          <a:bodyPr>
            <a:normAutofit fontScale="92500" lnSpcReduction="10000"/>
          </a:bodyPr>
          <a:lstStyle/>
          <a:p>
            <a:pPr marL="82296" indent="0" algn="just">
              <a:buNone/>
            </a:pPr>
            <a:r>
              <a:rPr lang="pt-BR" sz="2400" b="1" dirty="0" smtClean="0"/>
              <a:t>Meta 2.1 e 2.2</a:t>
            </a:r>
            <a:r>
              <a:rPr lang="pt-BR" sz="2400" dirty="0" smtClean="0"/>
              <a:t>: Realizar exame clínico apropriado em 100% dos hipertensos e diabéticos</a:t>
            </a:r>
          </a:p>
          <a:p>
            <a:pPr marL="82296" indent="0" algn="just">
              <a:buNone/>
            </a:pPr>
            <a:endParaRPr lang="pt-BR" sz="2400" dirty="0" smtClean="0"/>
          </a:p>
          <a:p>
            <a:pPr marL="82296" indent="0" algn="just">
              <a:buNone/>
            </a:pPr>
            <a:r>
              <a:rPr lang="pt-BR" sz="2400" b="1" dirty="0" smtClean="0"/>
              <a:t>Meta 2.3 e 2.4</a:t>
            </a:r>
            <a:r>
              <a:rPr lang="pt-BR" sz="2400" dirty="0" smtClean="0"/>
              <a:t>: Garantir a 100% dos hipertensos e diabéticos a realização dos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exames</a:t>
            </a:r>
            <a:r>
              <a:rPr lang="pt-BR" sz="2400" dirty="0" smtClean="0"/>
              <a:t> complementares em dia de acordo com protocolo. </a:t>
            </a:r>
          </a:p>
          <a:p>
            <a:pPr marL="82296" indent="0" algn="just">
              <a:buNone/>
            </a:pPr>
            <a:endParaRPr lang="pt-BR" sz="2400" dirty="0" smtClean="0"/>
          </a:p>
          <a:p>
            <a:pPr marL="82296" indent="0" algn="just">
              <a:buNone/>
            </a:pPr>
            <a:r>
              <a:rPr lang="pt-BR" sz="2400" b="1" dirty="0" smtClean="0"/>
              <a:t>Meta 2.5 e 2.6: </a:t>
            </a:r>
            <a:r>
              <a:rPr lang="pt-BR" sz="2400" dirty="0" smtClean="0"/>
              <a:t>Priorizar a prescrição de medicamentos da farmácia popular para 100% dos hipertensos e diabéticos cadastrados na unidade de saúde.</a:t>
            </a:r>
          </a:p>
          <a:p>
            <a:pPr marL="82296" indent="0" algn="just">
              <a:buNone/>
            </a:pPr>
            <a:endParaRPr lang="pt-BR" sz="2400" dirty="0" smtClean="0"/>
          </a:p>
          <a:p>
            <a:pPr marL="82296" indent="0" algn="just">
              <a:buNone/>
            </a:pPr>
            <a:r>
              <a:rPr lang="pt-BR" sz="2400" b="1" dirty="0" smtClean="0"/>
              <a:t>Meta 2.7 e 2.8</a:t>
            </a:r>
            <a:r>
              <a:rPr lang="pt-BR" sz="2400" dirty="0" smtClean="0"/>
              <a:t>:  Avaliação das necessidades de atendimento odontológico em 100% dos hipertensos e diabéticos.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584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27432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s-ES" sz="2400" dirty="0" smtClean="0">
                <a:cs typeface="Arial" pitchFamily="34" charset="0"/>
              </a:rPr>
              <a:t>Resultado: </a:t>
            </a:r>
            <a:r>
              <a:rPr lang="es-ES" sz="2400" b="1" dirty="0" smtClean="0">
                <a:solidFill>
                  <a:srgbClr val="FF0000"/>
                </a:solidFill>
                <a:cs typeface="Arial" pitchFamily="34" charset="0"/>
              </a:rPr>
              <a:t>97,6% </a:t>
            </a:r>
            <a:r>
              <a:rPr lang="es-ES" sz="2400" dirty="0" smtClean="0">
                <a:solidFill>
                  <a:schemeClr val="tx1"/>
                </a:solidFill>
                <a:cs typeface="Arial" pitchFamily="34" charset="0"/>
              </a:rPr>
              <a:t>=</a:t>
            </a:r>
            <a:r>
              <a:rPr lang="es-ES" sz="2400" b="1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s-ES" sz="2400" dirty="0" smtClean="0">
                <a:cs typeface="Arial" pitchFamily="34" charset="0"/>
              </a:rPr>
              <a:t>246 </a:t>
            </a:r>
            <a:r>
              <a:rPr lang="es-ES" sz="2400" dirty="0" smtClean="0">
                <a:cs typeface="Arial" pitchFamily="34" charset="0"/>
              </a:rPr>
              <a:t>(HAS)  e    </a:t>
            </a:r>
            <a:r>
              <a:rPr lang="es-ES" sz="2400" b="1" dirty="0" smtClean="0">
                <a:solidFill>
                  <a:srgbClr val="FF0000"/>
                </a:solidFill>
                <a:cs typeface="Arial" pitchFamily="34" charset="0"/>
              </a:rPr>
              <a:t>98,7% </a:t>
            </a:r>
            <a:r>
              <a:rPr lang="es-ES" sz="2400" dirty="0" smtClean="0">
                <a:solidFill>
                  <a:schemeClr val="tx1"/>
                </a:solidFill>
                <a:cs typeface="Arial" pitchFamily="34" charset="0"/>
              </a:rPr>
              <a:t>= </a:t>
            </a:r>
            <a:r>
              <a:rPr lang="es-ES" sz="2400" dirty="0" smtClean="0">
                <a:cs typeface="Arial" pitchFamily="34" charset="0"/>
              </a:rPr>
              <a:t>76 </a:t>
            </a:r>
            <a:r>
              <a:rPr lang="es-ES" sz="2400" dirty="0" smtClean="0">
                <a:cs typeface="Arial" pitchFamily="34" charset="0"/>
              </a:rPr>
              <a:t>(DM)</a:t>
            </a:r>
            <a:br>
              <a:rPr lang="es-ES" sz="2400" dirty="0" smtClean="0">
                <a:cs typeface="Arial" pitchFamily="34" charset="0"/>
              </a:rPr>
            </a:br>
            <a:r>
              <a:rPr lang="es-ES" sz="2400" dirty="0" smtClean="0">
                <a:cs typeface="Arial" pitchFamily="34" charset="0"/>
              </a:rPr>
              <a:t/>
            </a:r>
            <a:br>
              <a:rPr lang="es-ES" sz="2400" dirty="0" smtClean="0">
                <a:cs typeface="Arial" pitchFamily="34" charset="0"/>
              </a:rPr>
            </a:br>
            <a:r>
              <a:rPr lang="es-ES" sz="2400" dirty="0" err="1" smtClean="0">
                <a:cs typeface="Arial" pitchFamily="34" charset="0"/>
              </a:rPr>
              <a:t>Proporção</a:t>
            </a:r>
            <a:r>
              <a:rPr lang="es-ES" sz="2400" dirty="0" smtClean="0">
                <a:cs typeface="Arial" pitchFamily="34" charset="0"/>
              </a:rPr>
              <a:t> de hipertensos e/</a:t>
            </a:r>
            <a:r>
              <a:rPr lang="es-ES" sz="2400" dirty="0" err="1" smtClean="0">
                <a:cs typeface="Arial" pitchFamily="34" charset="0"/>
              </a:rPr>
              <a:t>ou</a:t>
            </a:r>
            <a:r>
              <a:rPr lang="es-ES" sz="2400" dirty="0" smtClean="0">
                <a:cs typeface="Arial" pitchFamily="34" charset="0"/>
              </a:rPr>
              <a:t> </a:t>
            </a:r>
            <a:r>
              <a:rPr lang="pt-BR" sz="2400" dirty="0" smtClean="0">
                <a:cs typeface="Arial" pitchFamily="34" charset="0"/>
              </a:rPr>
              <a:t>diabéticos</a:t>
            </a:r>
            <a:r>
              <a:rPr lang="es-ES" sz="2400" dirty="0" smtClean="0">
                <a:cs typeface="Arial" pitchFamily="34" charset="0"/>
              </a:rPr>
              <a:t> </a:t>
            </a:r>
            <a:r>
              <a:rPr lang="es-ES" sz="2400" dirty="0" err="1" smtClean="0">
                <a:cs typeface="Arial" pitchFamily="34" charset="0"/>
              </a:rPr>
              <a:t>com</a:t>
            </a:r>
            <a:r>
              <a:rPr lang="es-ES" sz="2400" dirty="0" smtClean="0">
                <a:cs typeface="Arial" pitchFamily="34" charset="0"/>
              </a:rPr>
              <a:t> </a:t>
            </a:r>
            <a:r>
              <a:rPr lang="es-ES" sz="2400" dirty="0" err="1" smtClean="0">
                <a:cs typeface="Arial" pitchFamily="34" charset="0"/>
              </a:rPr>
              <a:t>exame</a:t>
            </a:r>
            <a:r>
              <a:rPr lang="es-ES" sz="2400" dirty="0" smtClean="0">
                <a:cs typeface="Arial" pitchFamily="34" charset="0"/>
              </a:rPr>
              <a:t> clínico apropiado</a:t>
            </a:r>
            <a:endParaRPr lang="es-VE" sz="2400" dirty="0">
              <a:cs typeface="Arial" pitchFamily="34" charset="0"/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62373820"/>
              </p:ext>
            </p:extLst>
          </p:nvPr>
        </p:nvGraphicFramePr>
        <p:xfrm>
          <a:off x="1115616" y="2204864"/>
          <a:ext cx="365760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5 Marcador de contenid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76069953"/>
              </p:ext>
            </p:extLst>
          </p:nvPr>
        </p:nvGraphicFramePr>
        <p:xfrm>
          <a:off x="5192417" y="2204864"/>
          <a:ext cx="365760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6 Rectángulo"/>
          <p:cNvSpPr/>
          <p:nvPr/>
        </p:nvSpPr>
        <p:spPr>
          <a:xfrm>
            <a:off x="1115616" y="4725144"/>
            <a:ext cx="40324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Figura 3: Proporção de hipertensos com o exame clínico em dia de acordo com o protocolo. Parelhas/RN, 2015.</a:t>
            </a:r>
            <a:endParaRPr lang="es-VE" dirty="0"/>
          </a:p>
          <a:p>
            <a:r>
              <a:rPr lang="pt-BR" dirty="0"/>
              <a:t> </a:t>
            </a:r>
            <a:endParaRPr lang="es-VE" dirty="0"/>
          </a:p>
        </p:txBody>
      </p:sp>
      <p:sp>
        <p:nvSpPr>
          <p:cNvPr id="8" name="7 Rectángulo"/>
          <p:cNvSpPr/>
          <p:nvPr/>
        </p:nvSpPr>
        <p:spPr>
          <a:xfrm>
            <a:off x="5076056" y="4725144"/>
            <a:ext cx="37444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Arial" pitchFamily="34" charset="0"/>
                <a:cs typeface="Arial" pitchFamily="34" charset="0"/>
              </a:rPr>
              <a:t>Figura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4: </a:t>
            </a:r>
            <a:r>
              <a:rPr lang="pt-BR" dirty="0">
                <a:latin typeface="Arial" pitchFamily="34" charset="0"/>
                <a:cs typeface="Arial" pitchFamily="34" charset="0"/>
              </a:rPr>
              <a:t>Proporção de diabéticos com o exame clínico em dia de acordo com o protocolo. Parelhas/RN, 2015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407935" y="6135687"/>
            <a:ext cx="3108281" cy="4616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Meta: 100%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2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>
                <a:cs typeface="Arial" pitchFamily="34" charset="0"/>
              </a:rPr>
              <a:t>Dificuldade</a:t>
            </a:r>
            <a:r>
              <a:rPr lang="es-ES" sz="2800" dirty="0" smtClean="0">
                <a:cs typeface="Arial" pitchFamily="34" charset="0"/>
              </a:rPr>
              <a:t> </a:t>
            </a:r>
            <a:r>
              <a:rPr lang="es-ES" sz="2800" dirty="0" err="1" smtClean="0">
                <a:cs typeface="Arial" pitchFamily="34" charset="0"/>
              </a:rPr>
              <a:t>na</a:t>
            </a:r>
            <a:r>
              <a:rPr lang="es-ES" sz="2800" dirty="0" smtClean="0">
                <a:cs typeface="Arial" pitchFamily="34" charset="0"/>
              </a:rPr>
              <a:t> meta de hipertensos e/</a:t>
            </a:r>
            <a:r>
              <a:rPr lang="es-ES" sz="2800" dirty="0" err="1" smtClean="0">
                <a:cs typeface="Arial" pitchFamily="34" charset="0"/>
              </a:rPr>
              <a:t>ou</a:t>
            </a:r>
            <a:r>
              <a:rPr lang="es-ES" sz="2800" dirty="0" smtClean="0">
                <a:cs typeface="Arial" pitchFamily="34" charset="0"/>
              </a:rPr>
              <a:t> diabéticos </a:t>
            </a:r>
            <a:r>
              <a:rPr lang="pt-BR" sz="2800" dirty="0" smtClean="0">
                <a:cs typeface="Arial" pitchFamily="34" charset="0"/>
              </a:rPr>
              <a:t>com exame </a:t>
            </a:r>
            <a:r>
              <a:rPr lang="pt-BR" sz="2800" dirty="0" smtClean="0">
                <a:cs typeface="Arial" pitchFamily="34" charset="0"/>
              </a:rPr>
              <a:t>clínico </a:t>
            </a:r>
            <a:r>
              <a:rPr lang="pt-BR" sz="2800" dirty="0" smtClean="0">
                <a:cs typeface="Arial" pitchFamily="34" charset="0"/>
              </a:rPr>
              <a:t>apropriado</a:t>
            </a:r>
            <a:endParaRPr lang="es-VE" sz="2800" dirty="0"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66408" y="1652736"/>
            <a:ext cx="7498080" cy="4800600"/>
          </a:xfrm>
        </p:spPr>
        <p:txBody>
          <a:bodyPr/>
          <a:lstStyle/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Usuários faltosos a consulta de controle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Falta de registros adequados para monitoramento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Dificuldade no agendamento das consultas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546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rgbClr val="4F271C">
                    <a:satMod val="130000"/>
                  </a:srgbClr>
                </a:solidFill>
                <a:effectLst/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endParaRPr lang="pt-BR" sz="2400" dirty="0" smtClean="0"/>
          </a:p>
          <a:p>
            <a:pPr algn="just"/>
            <a:r>
              <a:rPr lang="pt-BR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IMPORTÂNCIA DA AÇÃO </a:t>
            </a:r>
            <a:r>
              <a:rPr lang="pt-BR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PROGRAMÁTICA</a:t>
            </a:r>
            <a:r>
              <a:rPr lang="pt-BR" sz="2400" b="1" dirty="0" smtClean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Possibilita melhor controle, diagnóstico 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tratamento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P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ossibilita 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prevenção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complicações 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reabilitação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Garante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melhor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qualidade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vida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Possibilita melhores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possibilidades de desempenho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social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772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400" dirty="0" smtClean="0">
                <a:cs typeface="Arial" pitchFamily="34" charset="0"/>
              </a:rPr>
              <a:t>Resultado</a:t>
            </a:r>
            <a:r>
              <a:rPr lang="pt-BR" sz="2400" dirty="0" smtClean="0">
                <a:cs typeface="Arial" pitchFamily="34" charset="0"/>
              </a:rPr>
              <a:t>: </a:t>
            </a:r>
            <a:r>
              <a:rPr lang="pt-BR" sz="2400" b="1" dirty="0" smtClean="0">
                <a:solidFill>
                  <a:srgbClr val="FF0000"/>
                </a:solidFill>
                <a:cs typeface="Arial" pitchFamily="34" charset="0"/>
              </a:rPr>
              <a:t>90,9%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= </a:t>
            </a:r>
            <a:r>
              <a:rPr lang="pt-BR" sz="2400" dirty="0" smtClean="0">
                <a:cs typeface="Arial" pitchFamily="34" charset="0"/>
              </a:rPr>
              <a:t>229 </a:t>
            </a:r>
            <a:r>
              <a:rPr lang="pt-BR" sz="2400" dirty="0" smtClean="0">
                <a:cs typeface="Arial" pitchFamily="34" charset="0"/>
              </a:rPr>
              <a:t>(HAS)   e   </a:t>
            </a:r>
            <a:r>
              <a:rPr lang="pt-BR" sz="2400" b="1" dirty="0" smtClean="0">
                <a:solidFill>
                  <a:srgbClr val="FF0000"/>
                </a:solidFill>
                <a:cs typeface="Arial" pitchFamily="34" charset="0"/>
              </a:rPr>
              <a:t>85,7%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=</a:t>
            </a:r>
            <a:r>
              <a:rPr lang="pt-BR" sz="2400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66 (DM)</a:t>
            </a:r>
            <a:b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</a:b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Proporção de hipertensos e/ou diabéticos com exames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complementares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em dia</a:t>
            </a:r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87044624"/>
              </p:ext>
            </p:extLst>
          </p:nvPr>
        </p:nvGraphicFramePr>
        <p:xfrm>
          <a:off x="1357158" y="1700808"/>
          <a:ext cx="365760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Rectángulo"/>
          <p:cNvSpPr/>
          <p:nvPr/>
        </p:nvSpPr>
        <p:spPr>
          <a:xfrm>
            <a:off x="1259632" y="4797152"/>
            <a:ext cx="38884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Figura 4: Proporção de hipertensos com os exames complementares em dia de acordo com o protocolo. Parelhas/RN, 2015.</a:t>
            </a:r>
            <a:endParaRPr lang="es-VE" dirty="0"/>
          </a:p>
          <a:p>
            <a:r>
              <a:rPr lang="pt-BR" dirty="0"/>
              <a:t> </a:t>
            </a:r>
            <a:endParaRPr lang="es-VE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48863243"/>
              </p:ext>
            </p:extLst>
          </p:nvPr>
        </p:nvGraphicFramePr>
        <p:xfrm>
          <a:off x="5261397" y="1700808"/>
          <a:ext cx="365760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7 Rectángulo"/>
          <p:cNvSpPr/>
          <p:nvPr/>
        </p:nvSpPr>
        <p:spPr>
          <a:xfrm>
            <a:off x="5220072" y="4797152"/>
            <a:ext cx="37750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Figura 5: Proporção de diabéticos com os exames complementares em dia de acordo com o protocolo. Parelhas/RN, 2015</a:t>
            </a:r>
            <a:r>
              <a:rPr lang="pt-BR" dirty="0" smtClean="0"/>
              <a:t>.</a:t>
            </a:r>
            <a:endParaRPr lang="es-VE" dirty="0"/>
          </a:p>
        </p:txBody>
      </p:sp>
      <p:sp>
        <p:nvSpPr>
          <p:cNvPr id="9" name="CaixaDeTexto 8"/>
          <p:cNvSpPr txBox="1"/>
          <p:nvPr/>
        </p:nvSpPr>
        <p:spPr>
          <a:xfrm>
            <a:off x="3407935" y="6279703"/>
            <a:ext cx="3108281" cy="4616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Meta: 100%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748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dirty="0" smtClean="0">
                <a:cs typeface="Arial" pitchFamily="34" charset="0"/>
              </a:rPr>
              <a:t>Dificuldades</a:t>
            </a:r>
            <a:r>
              <a:rPr lang="es-ES" sz="2800" dirty="0" smtClean="0">
                <a:cs typeface="Arial" pitchFamily="34" charset="0"/>
              </a:rPr>
              <a:t> </a:t>
            </a:r>
            <a:r>
              <a:rPr lang="es-ES" sz="2800" dirty="0" err="1" smtClean="0">
                <a:cs typeface="Arial" pitchFamily="34" charset="0"/>
              </a:rPr>
              <a:t>na</a:t>
            </a:r>
            <a:r>
              <a:rPr lang="es-ES" sz="2800" dirty="0" smtClean="0">
                <a:cs typeface="Arial" pitchFamily="34" charset="0"/>
              </a:rPr>
              <a:t> meta de </a:t>
            </a:r>
            <a:r>
              <a:rPr lang="es-ES" sz="2800" dirty="0" err="1" smtClean="0">
                <a:cs typeface="Arial" pitchFamily="34" charset="0"/>
              </a:rPr>
              <a:t>proporção</a:t>
            </a:r>
            <a:r>
              <a:rPr lang="es-ES" sz="2800" dirty="0" smtClean="0">
                <a:cs typeface="Arial" pitchFamily="34" charset="0"/>
              </a:rPr>
              <a:t> de hipertensos e/</a:t>
            </a:r>
            <a:r>
              <a:rPr lang="es-ES" sz="2800" dirty="0" err="1" smtClean="0">
                <a:cs typeface="Arial" pitchFamily="34" charset="0"/>
              </a:rPr>
              <a:t>ou</a:t>
            </a:r>
            <a:r>
              <a:rPr lang="es-ES" sz="2800" dirty="0" smtClean="0">
                <a:cs typeface="Arial" pitchFamily="34" charset="0"/>
              </a:rPr>
              <a:t> diabéticos </a:t>
            </a:r>
            <a:r>
              <a:rPr lang="es-ES" sz="2800" dirty="0" err="1" smtClean="0">
                <a:cs typeface="Arial" pitchFamily="34" charset="0"/>
              </a:rPr>
              <a:t>com</a:t>
            </a:r>
            <a:r>
              <a:rPr lang="es-ES" sz="2800" dirty="0" smtClean="0">
                <a:cs typeface="Arial" pitchFamily="34" charset="0"/>
              </a:rPr>
              <a:t> </a:t>
            </a:r>
            <a:r>
              <a:rPr lang="es-ES" sz="2800" dirty="0" err="1" smtClean="0">
                <a:cs typeface="Arial" pitchFamily="34" charset="0"/>
              </a:rPr>
              <a:t>exames</a:t>
            </a:r>
            <a:r>
              <a:rPr lang="es-ES" sz="2800" dirty="0" smtClean="0">
                <a:cs typeface="Arial" pitchFamily="34" charset="0"/>
              </a:rPr>
              <a:t> complementares </a:t>
            </a:r>
            <a:r>
              <a:rPr lang="es-ES" sz="2800" dirty="0" err="1" smtClean="0">
                <a:cs typeface="Arial" pitchFamily="34" charset="0"/>
              </a:rPr>
              <a:t>em</a:t>
            </a:r>
            <a:r>
              <a:rPr lang="es-ES" sz="2800" dirty="0" smtClean="0">
                <a:cs typeface="Arial" pitchFamily="34" charset="0"/>
              </a:rPr>
              <a:t> </a:t>
            </a:r>
            <a:r>
              <a:rPr lang="es-ES" sz="2800" dirty="0" err="1" smtClean="0">
                <a:cs typeface="Arial" pitchFamily="34" charset="0"/>
              </a:rPr>
              <a:t>dia</a:t>
            </a:r>
            <a:endParaRPr lang="es-VE" sz="2800" dirty="0"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724744"/>
            <a:ext cx="7498080" cy="4800600"/>
          </a:xfrm>
        </p:spPr>
        <p:txBody>
          <a:bodyPr/>
          <a:lstStyle/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Registro inadequado destas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informações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F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alta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 seguimento e controle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adequado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Desconhecimento dos usuários da periodicidade dos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exames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Falta de recursos e materiais 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02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Resultado:</a:t>
            </a:r>
            <a:endParaRPr lang="es-V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796752"/>
            <a:ext cx="7498080" cy="4800600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Meta </a:t>
            </a:r>
            <a:r>
              <a:rPr lang="pt-B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100</a:t>
            </a:r>
            <a:r>
              <a:rPr lang="pt-B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% alcançada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na 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roporção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 hipertensos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e/ou diabéticos com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prescrição de medicamentos da Farmácia Popular/HIPERDIA priorizada.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82296" indent="0" algn="just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Meta </a:t>
            </a:r>
            <a:r>
              <a:rPr lang="es-E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100% </a:t>
            </a:r>
            <a:r>
              <a:rPr lang="pt-B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alcançada</a:t>
            </a:r>
            <a:r>
              <a:rPr lang="es-E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roporção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 hipertensos e/ou diabéticos com avaliação da necessidade de atendimento odontológico.    </a:t>
            </a:r>
            <a:endParaRPr lang="es-VE" sz="2400" dirty="0">
              <a:latin typeface="Arial" pitchFamily="34" charset="0"/>
              <a:cs typeface="Arial" pitchFamily="34" charset="0"/>
            </a:endParaRPr>
          </a:p>
          <a:p>
            <a:pPr marL="82296" indent="0" algn="just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40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Objetivo 3: </a:t>
            </a:r>
            <a:r>
              <a:rPr lang="pt-BR" sz="24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Melhorar a adesão de </a:t>
            </a:r>
            <a:r>
              <a:rPr lang="pt-BR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hipertensos </a:t>
            </a:r>
            <a:r>
              <a:rPr lang="pt-BR" sz="24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e/ou diabéticos ao </a:t>
            </a:r>
            <a:r>
              <a:rPr lang="pt-BR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programa</a:t>
            </a:r>
            <a:endParaRPr lang="es-V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724744"/>
            <a:ext cx="7498080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Meta 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3.1 e 3.2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Buscar 100% dos hipertensos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e/ou diabéticos faltosos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as consultas na unidade de saúde, conforme a periodicidade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recomendada</a:t>
            </a:r>
          </a:p>
          <a:p>
            <a:pPr marL="82296" indent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Resultado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82296" indent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Meta </a:t>
            </a:r>
            <a:r>
              <a:rPr lang="pt-B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100</a:t>
            </a:r>
            <a:r>
              <a:rPr lang="pt-B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% alcançada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em cada mês na proporção de hipertensos e/ou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diabéticos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faltosos com busca ativa </a:t>
            </a:r>
            <a:endParaRPr lang="es-VE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74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Objetivo 4: </a:t>
            </a:r>
            <a:r>
              <a:rPr lang="pt-BR" sz="2400" dirty="0">
                <a:effectLst/>
                <a:cs typeface="Arial" panose="020B0604020202020204" pitchFamily="34" charset="0"/>
              </a:rPr>
              <a:t>Melhorar o registro das informações </a:t>
            </a:r>
            <a:br>
              <a:rPr lang="pt-BR" sz="2400" dirty="0">
                <a:effectLst/>
                <a:cs typeface="Arial" panose="020B0604020202020204" pitchFamily="34" charset="0"/>
              </a:rPr>
            </a:br>
            <a:endParaRPr lang="pt-BR" sz="2400" dirty="0"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b="1" dirty="0" smtClean="0">
                <a:cs typeface="Arial" panose="020B0604020202020204" pitchFamily="34" charset="0"/>
              </a:rPr>
              <a:t>Meta </a:t>
            </a:r>
            <a:r>
              <a:rPr lang="pt-BR" sz="2400" b="1" dirty="0" smtClean="0">
                <a:cs typeface="Arial" panose="020B0604020202020204" pitchFamily="34" charset="0"/>
              </a:rPr>
              <a:t>4.1 e 4.2: </a:t>
            </a:r>
            <a:r>
              <a:rPr lang="pt-BR" sz="2400" dirty="0">
                <a:cs typeface="Arial" panose="020B0604020202020204" pitchFamily="34" charset="0"/>
              </a:rPr>
              <a:t>Manter ficha de acompanhamento de 100% dos </a:t>
            </a:r>
            <a:r>
              <a:rPr lang="pt-BR" sz="2400" dirty="0" smtClean="0">
                <a:cs typeface="Arial" panose="020B0604020202020204" pitchFamily="34" charset="0"/>
              </a:rPr>
              <a:t>hipertensos e/ou diabéticos </a:t>
            </a:r>
            <a:r>
              <a:rPr lang="pt-BR" sz="2400" dirty="0">
                <a:cs typeface="Arial" panose="020B0604020202020204" pitchFamily="34" charset="0"/>
              </a:rPr>
              <a:t>cadastrados na unidade de saúde.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997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55780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s-ES" sz="2400" dirty="0" smtClean="0">
                <a:cs typeface="Arial" pitchFamily="34" charset="0"/>
              </a:rPr>
              <a:t>Resultado</a:t>
            </a:r>
            <a:r>
              <a:rPr lang="es-ES" sz="2400" dirty="0" smtClean="0">
                <a:cs typeface="Arial" pitchFamily="34" charset="0"/>
              </a:rPr>
              <a:t>: </a:t>
            </a:r>
            <a:r>
              <a:rPr lang="es-ES" sz="2400" b="1" dirty="0" smtClean="0">
                <a:solidFill>
                  <a:srgbClr val="FF0000"/>
                </a:solidFill>
                <a:cs typeface="Arial" pitchFamily="34" charset="0"/>
              </a:rPr>
              <a:t>98,8% </a:t>
            </a:r>
            <a:r>
              <a:rPr lang="es-ES" sz="2400" dirty="0" smtClean="0">
                <a:solidFill>
                  <a:schemeClr val="tx1"/>
                </a:solidFill>
                <a:cs typeface="Arial" pitchFamily="34" charset="0"/>
              </a:rPr>
              <a:t>= </a:t>
            </a:r>
            <a:r>
              <a:rPr lang="es-ES" sz="2400" dirty="0" smtClean="0">
                <a:cs typeface="Arial" pitchFamily="34" charset="0"/>
              </a:rPr>
              <a:t>249 </a:t>
            </a:r>
            <a:r>
              <a:rPr lang="es-ES" sz="2400" dirty="0" smtClean="0">
                <a:cs typeface="Arial" pitchFamily="34" charset="0"/>
              </a:rPr>
              <a:t>(HAS)   e  </a:t>
            </a:r>
            <a:r>
              <a:rPr lang="es-ES" sz="2400" b="1" dirty="0" smtClean="0">
                <a:cs typeface="Arial" pitchFamily="34" charset="0"/>
              </a:rPr>
              <a:t> </a:t>
            </a:r>
            <a:r>
              <a:rPr lang="es-ES" sz="2400" b="1" dirty="0" smtClean="0">
                <a:solidFill>
                  <a:srgbClr val="FF0000"/>
                </a:solidFill>
                <a:cs typeface="Arial" pitchFamily="34" charset="0"/>
              </a:rPr>
              <a:t>94,8% </a:t>
            </a:r>
            <a:r>
              <a:rPr lang="es-ES" sz="2400" dirty="0" smtClean="0">
                <a:solidFill>
                  <a:schemeClr val="tx1"/>
                </a:solidFill>
                <a:cs typeface="Arial" pitchFamily="34" charset="0"/>
              </a:rPr>
              <a:t>=</a:t>
            </a:r>
            <a:r>
              <a:rPr lang="es-ES" sz="2400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s-ES" sz="2400" dirty="0" smtClean="0">
                <a:cs typeface="Arial" pitchFamily="34" charset="0"/>
              </a:rPr>
              <a:t>73 (DM)</a:t>
            </a:r>
            <a:br>
              <a:rPr lang="es-ES" sz="2400" dirty="0" smtClean="0">
                <a:cs typeface="Arial" pitchFamily="34" charset="0"/>
              </a:rPr>
            </a:br>
            <a:r>
              <a:rPr lang="es-ES" sz="2400" dirty="0" smtClean="0">
                <a:cs typeface="Arial" pitchFamily="34" charset="0"/>
              </a:rPr>
              <a:t/>
            </a:r>
            <a:br>
              <a:rPr lang="es-ES" sz="2400" dirty="0" smtClean="0">
                <a:cs typeface="Arial" pitchFamily="34" charset="0"/>
              </a:rPr>
            </a:br>
            <a:r>
              <a:rPr lang="pt-BR" sz="2400" dirty="0" smtClean="0">
                <a:cs typeface="Arial" pitchFamily="34" charset="0"/>
              </a:rPr>
              <a:t>Proporção </a:t>
            </a:r>
            <a:r>
              <a:rPr lang="pt-BR" sz="2400" dirty="0">
                <a:cs typeface="Arial" pitchFamily="34" charset="0"/>
              </a:rPr>
              <a:t>de hipertensos </a:t>
            </a:r>
            <a:r>
              <a:rPr lang="pt-BR" sz="2400" dirty="0" smtClean="0">
                <a:cs typeface="Arial" pitchFamily="34" charset="0"/>
              </a:rPr>
              <a:t>e/ou diabéticos com </a:t>
            </a:r>
            <a:r>
              <a:rPr lang="pt-BR" sz="2400" dirty="0">
                <a:cs typeface="Arial" pitchFamily="34" charset="0"/>
              </a:rPr>
              <a:t>registro adequado na ficha de acompanhamento</a:t>
            </a:r>
            <a:r>
              <a:rPr lang="es-ES" sz="2400" dirty="0" smtClean="0">
                <a:cs typeface="Arial" pitchFamily="34" charset="0"/>
              </a:rPr>
              <a:t/>
            </a:r>
            <a:br>
              <a:rPr lang="es-ES" sz="2400" dirty="0" smtClean="0">
                <a:cs typeface="Arial" pitchFamily="34" charset="0"/>
              </a:rPr>
            </a:br>
            <a:endParaRPr lang="es-VE" sz="2400" dirty="0">
              <a:cs typeface="Arial" pitchFamily="34" charset="0"/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97950085"/>
              </p:ext>
            </p:extLst>
          </p:nvPr>
        </p:nvGraphicFramePr>
        <p:xfrm>
          <a:off x="1267036" y="2060848"/>
          <a:ext cx="3657600" cy="2952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Rectángulo"/>
          <p:cNvSpPr/>
          <p:nvPr/>
        </p:nvSpPr>
        <p:spPr>
          <a:xfrm>
            <a:off x="1115616" y="5083228"/>
            <a:ext cx="39604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Arial" pitchFamily="34" charset="0"/>
                <a:cs typeface="Arial" pitchFamily="34" charset="0"/>
              </a:rPr>
              <a:t>Figura 6: Proporção de hipertensos com registro adequado na ficha de acompanhamento. Parelhas/RN, 2015</a:t>
            </a:r>
            <a:r>
              <a:rPr lang="pt-BR" dirty="0"/>
              <a:t>.</a:t>
            </a:r>
            <a:endParaRPr lang="es-VE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62128203"/>
              </p:ext>
            </p:extLst>
          </p:nvPr>
        </p:nvGraphicFramePr>
        <p:xfrm>
          <a:off x="5217588" y="2060848"/>
          <a:ext cx="3657600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7 Rectángulo"/>
          <p:cNvSpPr/>
          <p:nvPr/>
        </p:nvSpPr>
        <p:spPr>
          <a:xfrm>
            <a:off x="5220072" y="5079374"/>
            <a:ext cx="37444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Arial" pitchFamily="34" charset="0"/>
                <a:cs typeface="Arial" pitchFamily="34" charset="0"/>
              </a:rPr>
              <a:t>Figura 7: Proporção de diabéticos com registro adequado na ficha de acompanhamento. Parelhas/RN, 2015</a:t>
            </a:r>
            <a:r>
              <a:rPr lang="pt-BR" dirty="0" smtClean="0"/>
              <a:t>.</a:t>
            </a:r>
            <a:endParaRPr lang="pt-BR" dirty="0" smtClean="0"/>
          </a:p>
        </p:txBody>
      </p:sp>
      <p:sp>
        <p:nvSpPr>
          <p:cNvPr id="9" name="CaixaDeTexto 8"/>
          <p:cNvSpPr txBox="1"/>
          <p:nvPr/>
        </p:nvSpPr>
        <p:spPr>
          <a:xfrm>
            <a:off x="3407935" y="6279703"/>
            <a:ext cx="3108281" cy="4616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Meta: 100%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77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/>
            </a:r>
            <a:b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Dificuldades na meta de 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</a:t>
            </a: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roporção 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de </a:t>
            </a: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hipertensos e/ou diabéticos 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com registro adequado na ficha de acompanhamento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Equipe de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trabalho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incompleta 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Falta de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capacitação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adequada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dos ACSs</a:t>
            </a:r>
          </a:p>
          <a:p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Falta de registro e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cadastro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adequado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s-VE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92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/>
            </a:r>
            <a:br>
              <a:rPr lang="pt-BR" sz="2400" b="1" dirty="0" smtClean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2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Objetivo 5:</a:t>
            </a:r>
            <a:r>
              <a:rPr lang="pt-BR" sz="2400" dirty="0" smtClean="0">
                <a:cs typeface="Arial" pitchFamily="34" charset="0"/>
              </a:rPr>
              <a:t> </a:t>
            </a:r>
            <a:r>
              <a:rPr lang="pt-BR" sz="2400" dirty="0">
                <a:effectLst/>
                <a:cs typeface="Arial" pitchFamily="34" charset="0"/>
              </a:rPr>
              <a:t>Mapear hipertensos e diabéticos de risco para doenças cardiovasculares</a:t>
            </a:r>
            <a:r>
              <a:rPr lang="pt-BR" sz="2400" dirty="0">
                <a:cs typeface="Arial" pitchFamily="34" charset="0"/>
              </a:rPr>
              <a:t>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just">
              <a:buNone/>
            </a:pPr>
            <a:r>
              <a:rPr lang="pt-BR" sz="2400" dirty="0" smtClean="0"/>
              <a:t> </a:t>
            </a:r>
            <a:endParaRPr lang="pt-BR" sz="2400" dirty="0"/>
          </a:p>
          <a:p>
            <a:pPr marL="82296" indent="0" algn="just">
              <a:buNone/>
            </a:pPr>
            <a:endPara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296" indent="0" algn="just">
              <a:buNone/>
            </a:pPr>
            <a:r>
              <a:rPr lang="pt-BR" sz="2400" b="1" dirty="0" smtClean="0">
                <a:cs typeface="Arial" pitchFamily="34" charset="0"/>
              </a:rPr>
              <a:t>Meta </a:t>
            </a:r>
            <a:r>
              <a:rPr lang="pt-BR" sz="2400" b="1" dirty="0" smtClean="0">
                <a:cs typeface="Arial" pitchFamily="34" charset="0"/>
              </a:rPr>
              <a:t>5.1 e 5.2: </a:t>
            </a:r>
            <a:r>
              <a:rPr lang="pt-BR" sz="2400" dirty="0">
                <a:cs typeface="Arial" pitchFamily="34" charset="0"/>
              </a:rPr>
              <a:t>Realizar a estratificação de risco cardiovascular em 100% dos </a:t>
            </a:r>
            <a:r>
              <a:rPr lang="pt-BR" sz="2400" dirty="0" smtClean="0">
                <a:cs typeface="Arial" pitchFamily="34" charset="0"/>
              </a:rPr>
              <a:t>hipertensos </a:t>
            </a:r>
            <a:r>
              <a:rPr lang="pt-BR" sz="2400" dirty="0">
                <a:cs typeface="Arial" pitchFamily="34" charset="0"/>
              </a:rPr>
              <a:t>e diabéticos cadastrados na unidade de saúde.</a:t>
            </a:r>
          </a:p>
          <a:p>
            <a:pPr marL="82296" indent="0">
              <a:buNone/>
            </a:pPr>
            <a:r>
              <a:rPr lang="pt-BR" sz="2400" dirty="0">
                <a:cs typeface="Arial" pitchFamily="34" charset="0"/>
              </a:rPr>
              <a:t> </a:t>
            </a:r>
            <a:endParaRPr lang="pt-BR" sz="2400" dirty="0" smtClean="0">
              <a:cs typeface="Arial" pitchFamily="34" charset="0"/>
            </a:endParaRPr>
          </a:p>
          <a:p>
            <a:pPr marL="82296" indent="0">
              <a:buNone/>
            </a:pPr>
            <a:endParaRPr lang="pt-BR" sz="2400" dirty="0"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ES" sz="2400" dirty="0">
                <a:cs typeface="Arial" pitchFamily="34" charset="0"/>
              </a:rPr>
              <a:t>Meta </a:t>
            </a:r>
            <a:r>
              <a:rPr lang="es-E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100</a:t>
            </a:r>
            <a:r>
              <a:rPr lang="es-E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% </a:t>
            </a:r>
            <a:r>
              <a:rPr lang="es-E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alcançada</a:t>
            </a:r>
            <a:r>
              <a:rPr lang="es-E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pt-BR" sz="2400" dirty="0">
                <a:cs typeface="Arial" pitchFamily="34" charset="0"/>
              </a:rPr>
              <a:t>em todos os meses na proporção para hipertensos e </a:t>
            </a:r>
            <a:r>
              <a:rPr lang="pt-BR" sz="2400" dirty="0" smtClean="0">
                <a:cs typeface="Arial" pitchFamily="34" charset="0"/>
              </a:rPr>
              <a:t>diabéticos </a:t>
            </a:r>
            <a:r>
              <a:rPr lang="pt-BR" sz="2400" dirty="0">
                <a:cs typeface="Arial" pitchFamily="34" charset="0"/>
              </a:rPr>
              <a:t>com estratificação de risco cardiovascular em </a:t>
            </a:r>
            <a:r>
              <a:rPr lang="pt-BR" sz="2400" dirty="0" smtClean="0">
                <a:cs typeface="Arial" pitchFamily="34" charset="0"/>
              </a:rPr>
              <a:t>dia.</a:t>
            </a:r>
            <a:endParaRPr lang="pt-BR" sz="2400" dirty="0">
              <a:cs typeface="Arial" pitchFamily="34" charset="0"/>
            </a:endParaRPr>
          </a:p>
          <a:p>
            <a:pPr marL="82296" indent="0">
              <a:buNone/>
            </a:pPr>
            <a:endParaRPr lang="pt-BR" sz="2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8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 smtClean="0">
                <a:solidFill>
                  <a:srgbClr val="FF0000"/>
                </a:solidFill>
                <a:cs typeface="Arial" pitchFamily="34" charset="0"/>
              </a:rPr>
              <a:t>Objetivo 6:</a:t>
            </a:r>
            <a:r>
              <a:rPr lang="pt-BR" sz="2400" dirty="0" smtClean="0">
                <a:cs typeface="Arial" pitchFamily="34" charset="0"/>
              </a:rPr>
              <a:t> </a:t>
            </a:r>
            <a:r>
              <a:rPr lang="pt-BR" sz="2400" dirty="0">
                <a:cs typeface="Arial" pitchFamily="34" charset="0"/>
              </a:rPr>
              <a:t>Promover a saúde de hipertensos e </a:t>
            </a:r>
            <a:r>
              <a:rPr lang="pt-BR" sz="2400" dirty="0" smtClean="0">
                <a:cs typeface="Arial" pitchFamily="34" charset="0"/>
              </a:rPr>
              <a:t>diabéticos</a:t>
            </a:r>
            <a:endParaRPr lang="pt-BR" sz="2400" dirty="0"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296" indent="0" algn="just">
              <a:buNone/>
            </a:pPr>
            <a:r>
              <a:rPr lang="pt-BR" sz="2400" b="1" dirty="0" smtClean="0"/>
              <a:t>Meta 6.1 e 6.2: </a:t>
            </a:r>
            <a:r>
              <a:rPr lang="pt-BR" sz="2400" dirty="0"/>
              <a:t>Garantir orientação nutricional sobre alimentação saudável a 100% dos hipertensos e </a:t>
            </a:r>
            <a:r>
              <a:rPr lang="pt-BR" sz="2400" dirty="0" smtClean="0"/>
              <a:t>diabéticos</a:t>
            </a:r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r>
              <a:rPr lang="pt-BR" sz="2400" b="1" dirty="0"/>
              <a:t>Meta </a:t>
            </a:r>
            <a:r>
              <a:rPr lang="pt-BR" sz="2400" b="1" dirty="0" smtClean="0"/>
              <a:t>6.3 e 6.4: </a:t>
            </a:r>
            <a:r>
              <a:rPr lang="pt-BR" sz="2400" dirty="0"/>
              <a:t>Garantir orientação em relação à prática regular de atividade física a 100% </a:t>
            </a:r>
            <a:r>
              <a:rPr lang="pt-BR" sz="2400" dirty="0" smtClean="0"/>
              <a:t>dos </a:t>
            </a:r>
            <a:r>
              <a:rPr lang="pt-BR" sz="2400" dirty="0"/>
              <a:t>hipertensos e diabéticos</a:t>
            </a:r>
            <a:r>
              <a:rPr lang="pt-BR" sz="2400" dirty="0" smtClean="0"/>
              <a:t>.</a:t>
            </a:r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r>
              <a:rPr lang="pt-BR" sz="2400" b="1" dirty="0"/>
              <a:t>Meta </a:t>
            </a:r>
            <a:r>
              <a:rPr lang="pt-BR" sz="2400" b="1" dirty="0" smtClean="0"/>
              <a:t>6.5 e 6.6: </a:t>
            </a:r>
            <a:r>
              <a:rPr lang="pt-BR" sz="2400" dirty="0"/>
              <a:t>Garantir orientação sobre os riscos do tabagismo a 100% </a:t>
            </a:r>
            <a:r>
              <a:rPr lang="pt-BR" sz="2400" dirty="0" smtClean="0"/>
              <a:t>dos hipertensos e diabéticos.</a:t>
            </a:r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r>
              <a:rPr lang="pt-BR" sz="2400" b="1" dirty="0"/>
              <a:t>Meta </a:t>
            </a:r>
            <a:r>
              <a:rPr lang="pt-BR" sz="2400" b="1" dirty="0" smtClean="0"/>
              <a:t>6.7 e 6.8.</a:t>
            </a:r>
            <a:r>
              <a:rPr lang="pt-BR" sz="2400" dirty="0" smtClean="0"/>
              <a:t> </a:t>
            </a:r>
            <a:r>
              <a:rPr lang="pt-BR" sz="2400" dirty="0"/>
              <a:t>Garantir orientação sobre higiene bucal a 100% dos </a:t>
            </a:r>
            <a:r>
              <a:rPr lang="pt-BR" sz="2400" dirty="0" smtClean="0"/>
              <a:t>hipertensos </a:t>
            </a:r>
            <a:r>
              <a:rPr lang="pt-BR" sz="2400" dirty="0"/>
              <a:t>e diabéticos.</a:t>
            </a:r>
          </a:p>
          <a:p>
            <a:pPr marL="82296" indent="0" algn="just">
              <a:buNone/>
            </a:pPr>
            <a:r>
              <a:rPr lang="pt-BR" sz="2400" dirty="0"/>
              <a:t> </a:t>
            </a:r>
          </a:p>
          <a:p>
            <a:pPr marL="82296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075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>Resultados: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435608" y="1868760"/>
            <a:ext cx="7498080" cy="4800600"/>
          </a:xfrm>
        </p:spPr>
        <p:txBody>
          <a:bodyPr>
            <a:normAutofit/>
          </a:bodyPr>
          <a:lstStyle/>
          <a:p>
            <a:r>
              <a:rPr lang="pt-BR" sz="2400" dirty="0">
                <a:cs typeface="Arial" pitchFamily="34" charset="0"/>
              </a:rPr>
              <a:t>Meta </a:t>
            </a:r>
            <a:r>
              <a:rPr lang="pt-B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100</a:t>
            </a:r>
            <a:r>
              <a:rPr lang="pt-B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% alcançada </a:t>
            </a:r>
            <a:r>
              <a:rPr lang="pt-BR" sz="2400" dirty="0">
                <a:cs typeface="Arial" pitchFamily="34" charset="0"/>
              </a:rPr>
              <a:t>em todos os meses na proporção de hipertensos </a:t>
            </a:r>
            <a:r>
              <a:rPr lang="pt-BR" sz="2400" dirty="0" smtClean="0">
                <a:cs typeface="Arial" pitchFamily="34" charset="0"/>
              </a:rPr>
              <a:t>e diabéticos com </a:t>
            </a:r>
            <a:r>
              <a:rPr lang="pt-BR" sz="2400" dirty="0">
                <a:cs typeface="Arial" pitchFamily="34" charset="0"/>
              </a:rPr>
              <a:t>orientação nutricional sobre alimentação saudável. </a:t>
            </a:r>
            <a:endParaRPr lang="pt-BR" sz="2400" dirty="0" smtClean="0">
              <a:cs typeface="Arial" pitchFamily="34" charset="0"/>
            </a:endParaRPr>
          </a:p>
          <a:p>
            <a:endParaRPr lang="pt-BR" sz="2400" dirty="0" smtClean="0">
              <a:cs typeface="Arial" pitchFamily="34" charset="0"/>
            </a:endParaRPr>
          </a:p>
          <a:p>
            <a:r>
              <a:rPr lang="pt-BR" sz="2400" dirty="0">
                <a:cs typeface="Arial" pitchFamily="34" charset="0"/>
              </a:rPr>
              <a:t>Meta </a:t>
            </a:r>
            <a:r>
              <a:rPr lang="pt-B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100</a:t>
            </a:r>
            <a:r>
              <a:rPr lang="pt-B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% alcançada </a:t>
            </a:r>
            <a:r>
              <a:rPr lang="pt-BR" sz="2400" dirty="0">
                <a:cs typeface="Arial" pitchFamily="34" charset="0"/>
              </a:rPr>
              <a:t>em todos os meses na proporção de </a:t>
            </a:r>
            <a:r>
              <a:rPr lang="pt-BR" sz="2400" dirty="0" smtClean="0">
                <a:cs typeface="Arial" pitchFamily="34" charset="0"/>
              </a:rPr>
              <a:t>hipertensos e diabéticos </a:t>
            </a:r>
            <a:r>
              <a:rPr lang="pt-BR" sz="2400" dirty="0">
                <a:cs typeface="Arial" pitchFamily="34" charset="0"/>
              </a:rPr>
              <a:t>com orientação sobre a prática de atividade física regular.</a:t>
            </a:r>
          </a:p>
          <a:p>
            <a:endParaRPr lang="pt-BR" sz="2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67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rgbClr val="4F271C">
                    <a:satMod val="130000"/>
                  </a:srgbClr>
                </a:solidFill>
                <a:effectLst/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652736"/>
            <a:ext cx="7498080" cy="4944616"/>
          </a:xfrm>
        </p:spPr>
        <p:txBody>
          <a:bodyPr>
            <a:normAutofit fontScale="85000" lnSpcReduction="20000"/>
          </a:bodyPr>
          <a:lstStyle/>
          <a:p>
            <a:pPr marL="82296" indent="0" algn="just">
              <a:buNone/>
            </a:pPr>
            <a:r>
              <a:rPr lang="pt-BR" sz="2400" dirty="0"/>
              <a:t> </a:t>
            </a:r>
            <a:r>
              <a:rPr lang="pt-BR" sz="2400" dirty="0" smtClean="0"/>
              <a:t> </a:t>
            </a:r>
            <a:r>
              <a:rPr lang="pt-BR" sz="2400" b="1" u="sng" dirty="0" smtClean="0">
                <a:solidFill>
                  <a:srgbClr val="FF0000"/>
                </a:solidFill>
                <a:cs typeface="Times New Roman" pitchFamily="18" charset="0"/>
              </a:rPr>
              <a:t>CARACTERIZAÇÃO DO MUNICÍPIO</a:t>
            </a:r>
            <a:r>
              <a:rPr lang="pt-BR" sz="2400" b="1" dirty="0" smtClean="0">
                <a:solidFill>
                  <a:srgbClr val="4F271C">
                    <a:satMod val="130000"/>
                  </a:srgbClr>
                </a:solidFill>
                <a:cs typeface="Times New Roman" pitchFamily="18" charset="0"/>
              </a:rPr>
              <a:t>:</a:t>
            </a:r>
          </a:p>
          <a:p>
            <a:pPr marL="82296" indent="0" algn="just">
              <a:buNone/>
            </a:pPr>
            <a:endParaRPr lang="pt-BR" sz="2400" b="1" dirty="0" smtClean="0">
              <a:solidFill>
                <a:srgbClr val="4F271C">
                  <a:satMod val="130000"/>
                </a:srgbClr>
              </a:solidFill>
              <a:cs typeface="Times New Roman" pitchFamily="18" charset="0"/>
            </a:endParaRPr>
          </a:p>
          <a:p>
            <a:pPr algn="just"/>
            <a:r>
              <a:rPr lang="pt-BR" sz="2400" dirty="0">
                <a:cs typeface="Arial" pitchFamily="34" charset="0"/>
              </a:rPr>
              <a:t>O</a:t>
            </a:r>
            <a:r>
              <a:rPr lang="pt-BR" sz="2400" dirty="0" smtClean="0">
                <a:cs typeface="Arial" pitchFamily="34" charset="0"/>
              </a:rPr>
              <a:t>ferece </a:t>
            </a:r>
            <a:r>
              <a:rPr lang="pt-BR" sz="2400" dirty="0">
                <a:cs typeface="Arial" pitchFamily="34" charset="0"/>
              </a:rPr>
              <a:t>atendimento a uma população aproximada de 24.000 </a:t>
            </a:r>
            <a:r>
              <a:rPr lang="pt-BR" sz="2400" dirty="0" smtClean="0">
                <a:cs typeface="Arial" pitchFamily="34" charset="0"/>
              </a:rPr>
              <a:t>habitantes</a:t>
            </a:r>
          </a:p>
          <a:p>
            <a:pPr algn="just"/>
            <a:endParaRPr lang="pt-BR" sz="2400" dirty="0" smtClean="0">
              <a:cs typeface="Arial" pitchFamily="34" charset="0"/>
            </a:endParaRPr>
          </a:p>
          <a:p>
            <a:pPr algn="just"/>
            <a:r>
              <a:rPr lang="pt-BR" sz="2400" dirty="0">
                <a:cs typeface="Arial" pitchFamily="34" charset="0"/>
              </a:rPr>
              <a:t>C</a:t>
            </a:r>
            <a:r>
              <a:rPr lang="pt-BR" sz="2400" dirty="0" smtClean="0">
                <a:cs typeface="Arial" pitchFamily="34" charset="0"/>
              </a:rPr>
              <a:t>onta com oito </a:t>
            </a:r>
            <a:r>
              <a:rPr lang="pt-BR" sz="2400" dirty="0">
                <a:cs typeface="Arial" pitchFamily="34" charset="0"/>
              </a:rPr>
              <a:t>Unidades Básicas de </a:t>
            </a:r>
            <a:r>
              <a:rPr lang="pt-BR" sz="2400" dirty="0" smtClean="0">
                <a:cs typeface="Arial" pitchFamily="34" charset="0"/>
              </a:rPr>
              <a:t>Saúde</a:t>
            </a:r>
          </a:p>
          <a:p>
            <a:pPr algn="just"/>
            <a:endParaRPr lang="pt-BR" sz="2400" dirty="0" smtClean="0">
              <a:cs typeface="Arial" pitchFamily="34" charset="0"/>
            </a:endParaRPr>
          </a:p>
          <a:p>
            <a:pPr algn="just"/>
            <a:r>
              <a:rPr lang="pt-BR" sz="2400" dirty="0" smtClean="0">
                <a:cs typeface="Arial" pitchFamily="34" charset="0"/>
              </a:rPr>
              <a:t>Têm </a:t>
            </a:r>
            <a:r>
              <a:rPr lang="pt-BR" sz="2400" dirty="0">
                <a:cs typeface="Arial" pitchFamily="34" charset="0"/>
              </a:rPr>
              <a:t>seis U</a:t>
            </a:r>
            <a:r>
              <a:rPr lang="pt-BR" sz="2400" dirty="0" smtClean="0">
                <a:cs typeface="Arial" pitchFamily="34" charset="0"/>
              </a:rPr>
              <a:t>nidades </a:t>
            </a:r>
            <a:r>
              <a:rPr lang="pt-BR" sz="2400" dirty="0">
                <a:cs typeface="Arial" pitchFamily="34" charset="0"/>
              </a:rPr>
              <a:t>Básicas de Saúde </a:t>
            </a:r>
            <a:r>
              <a:rPr lang="pt-BR" sz="2400" dirty="0" smtClean="0">
                <a:cs typeface="Arial" pitchFamily="34" charset="0"/>
              </a:rPr>
              <a:t>Tradicionais</a:t>
            </a:r>
          </a:p>
          <a:p>
            <a:pPr algn="just"/>
            <a:endParaRPr lang="pt-BR" sz="2400" dirty="0" smtClean="0">
              <a:cs typeface="Arial" pitchFamily="34" charset="0"/>
            </a:endParaRPr>
          </a:p>
          <a:p>
            <a:pPr algn="just"/>
            <a:r>
              <a:rPr lang="pt-BR" sz="2400" dirty="0" smtClean="0">
                <a:cs typeface="Arial" pitchFamily="34" charset="0"/>
              </a:rPr>
              <a:t>Disponibilidade </a:t>
            </a:r>
            <a:r>
              <a:rPr lang="pt-BR" sz="2400" dirty="0">
                <a:cs typeface="Arial" pitchFamily="34" charset="0"/>
              </a:rPr>
              <a:t>de um </a:t>
            </a:r>
            <a:r>
              <a:rPr lang="pt-BR" sz="2400" dirty="0" smtClean="0">
                <a:cs typeface="Arial" pitchFamily="34" charset="0"/>
              </a:rPr>
              <a:t>NASF</a:t>
            </a:r>
          </a:p>
          <a:p>
            <a:pPr algn="just"/>
            <a:endParaRPr lang="pt-BR" sz="2400" dirty="0" smtClean="0">
              <a:cs typeface="Arial" pitchFamily="34" charset="0"/>
            </a:endParaRPr>
          </a:p>
          <a:p>
            <a:pPr algn="just"/>
            <a:r>
              <a:rPr lang="pt-BR" sz="2400" dirty="0" smtClean="0">
                <a:cs typeface="Arial" pitchFamily="34" charset="0"/>
              </a:rPr>
              <a:t>Disponibilidade de </a:t>
            </a:r>
            <a:r>
              <a:rPr lang="pt-BR" sz="2400" dirty="0" smtClean="0">
                <a:cs typeface="Arial" pitchFamily="34" charset="0"/>
              </a:rPr>
              <a:t>um </a:t>
            </a:r>
            <a:r>
              <a:rPr lang="pt-BR" sz="2400" dirty="0" smtClean="0">
                <a:cs typeface="Arial" pitchFamily="34" charset="0"/>
              </a:rPr>
              <a:t>CEO</a:t>
            </a:r>
            <a:endParaRPr lang="pt-BR" sz="2400" dirty="0" smtClean="0">
              <a:cs typeface="Arial" pitchFamily="34" charset="0"/>
            </a:endParaRPr>
          </a:p>
          <a:p>
            <a:pPr lvl="1" algn="just"/>
            <a:r>
              <a:rPr lang="pt-BR" sz="2000" dirty="0" smtClean="0">
                <a:cs typeface="Arial" pitchFamily="34" charset="0"/>
              </a:rPr>
              <a:t>Especialidades: Psiquiatria</a:t>
            </a:r>
            <a:r>
              <a:rPr lang="pt-BR" sz="2000" dirty="0">
                <a:cs typeface="Arial" pitchFamily="34" charset="0"/>
              </a:rPr>
              <a:t>, Ortopedia, Psicologia, Fonoaudiologia e </a:t>
            </a:r>
            <a:r>
              <a:rPr lang="pt-BR" sz="2000" dirty="0" smtClean="0">
                <a:cs typeface="Arial" pitchFamily="34" charset="0"/>
              </a:rPr>
              <a:t>Fisioterapia</a:t>
            </a:r>
          </a:p>
          <a:p>
            <a:pPr lvl="1" algn="just"/>
            <a:endParaRPr lang="pt-BR" sz="2000" dirty="0" smtClean="0">
              <a:cs typeface="Arial" pitchFamily="34" charset="0"/>
            </a:endParaRPr>
          </a:p>
          <a:p>
            <a:pPr algn="just"/>
            <a:r>
              <a:rPr lang="pt-BR" sz="2400" dirty="0">
                <a:cs typeface="Arial" pitchFamily="34" charset="0"/>
              </a:rPr>
              <a:t>U</a:t>
            </a:r>
            <a:r>
              <a:rPr lang="pt-BR" sz="2400" dirty="0" smtClean="0">
                <a:cs typeface="Arial" pitchFamily="34" charset="0"/>
              </a:rPr>
              <a:t>m </a:t>
            </a:r>
            <a:r>
              <a:rPr lang="pt-BR" sz="2400" dirty="0">
                <a:cs typeface="Arial" pitchFamily="34" charset="0"/>
              </a:rPr>
              <a:t>hospital </a:t>
            </a:r>
            <a:r>
              <a:rPr lang="pt-BR" sz="2400" dirty="0" smtClean="0">
                <a:cs typeface="Arial" pitchFamily="34" charset="0"/>
              </a:rPr>
              <a:t>e </a:t>
            </a:r>
            <a:r>
              <a:rPr lang="pt-BR" sz="2400" dirty="0">
                <a:cs typeface="Arial" pitchFamily="34" charset="0"/>
              </a:rPr>
              <a:t>uma maternidade em convênio com o </a:t>
            </a:r>
            <a:r>
              <a:rPr lang="pt-BR" sz="2400" dirty="0" smtClean="0">
                <a:cs typeface="Arial" pitchFamily="34" charset="0"/>
              </a:rPr>
              <a:t>SUS</a:t>
            </a:r>
            <a:endParaRPr lang="pt-BR" sz="2400" dirty="0" smtClean="0">
              <a:cs typeface="Arial" pitchFamily="34" charset="0"/>
            </a:endParaRPr>
          </a:p>
          <a:p>
            <a:pPr algn="just"/>
            <a:endParaRPr lang="pt-BR" sz="2400" dirty="0">
              <a:cs typeface="Arial" pitchFamily="34" charset="0"/>
            </a:endParaRPr>
          </a:p>
          <a:p>
            <a:pPr algn="just"/>
            <a:endParaRPr lang="pt-BR" sz="2400" dirty="0" smtClean="0">
              <a:cs typeface="Arial" pitchFamily="34" charset="0"/>
            </a:endParaRP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127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>Resultados: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724744"/>
            <a:ext cx="7498080" cy="4800600"/>
          </a:xfrm>
        </p:spPr>
        <p:txBody>
          <a:bodyPr>
            <a:normAutofit/>
          </a:bodyPr>
          <a:lstStyle/>
          <a:p>
            <a:r>
              <a:rPr lang="pt-BR" sz="2400" dirty="0" smtClean="0">
                <a:cs typeface="Arial" pitchFamily="34" charset="0"/>
              </a:rPr>
              <a:t>Meta </a:t>
            </a:r>
            <a:r>
              <a:rPr lang="pt-B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100% alcançada </a:t>
            </a:r>
            <a:r>
              <a:rPr lang="pt-BR" sz="2400" dirty="0">
                <a:cs typeface="Arial" pitchFamily="34" charset="0"/>
              </a:rPr>
              <a:t>em todos os meses na proporção de hipertensos </a:t>
            </a:r>
            <a:r>
              <a:rPr lang="pt-BR" sz="2400" dirty="0" smtClean="0">
                <a:cs typeface="Arial" pitchFamily="34" charset="0"/>
              </a:rPr>
              <a:t>e diabéticos que </a:t>
            </a:r>
            <a:r>
              <a:rPr lang="pt-BR" sz="2400" dirty="0">
                <a:cs typeface="Arial" pitchFamily="34" charset="0"/>
              </a:rPr>
              <a:t>receberam orientação sobre os riscos de tabagismo</a:t>
            </a:r>
            <a:r>
              <a:rPr lang="pt-BR" sz="2400" dirty="0" smtClean="0">
                <a:cs typeface="Arial" pitchFamily="34" charset="0"/>
              </a:rPr>
              <a:t>.</a:t>
            </a:r>
          </a:p>
          <a:p>
            <a:endParaRPr lang="pt-BR" sz="2400" dirty="0" smtClean="0">
              <a:cs typeface="Arial" pitchFamily="34" charset="0"/>
            </a:endParaRPr>
          </a:p>
          <a:p>
            <a:r>
              <a:rPr lang="pt-BR" sz="2400" dirty="0">
                <a:cs typeface="Arial" pitchFamily="34" charset="0"/>
              </a:rPr>
              <a:t>Meta </a:t>
            </a:r>
            <a:r>
              <a:rPr lang="pt-B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100</a:t>
            </a:r>
            <a:r>
              <a:rPr lang="pt-B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% alcançada </a:t>
            </a:r>
            <a:r>
              <a:rPr lang="pt-BR" sz="2400" dirty="0">
                <a:cs typeface="Arial" pitchFamily="34" charset="0"/>
              </a:rPr>
              <a:t>em todos os meses na proporção de </a:t>
            </a:r>
            <a:r>
              <a:rPr lang="pt-BR" sz="2400" dirty="0" smtClean="0">
                <a:cs typeface="Arial" pitchFamily="34" charset="0"/>
              </a:rPr>
              <a:t>hipertensos e </a:t>
            </a:r>
            <a:r>
              <a:rPr lang="pt-BR" sz="2400" dirty="0" err="1" smtClean="0">
                <a:cs typeface="Arial" pitchFamily="34" charset="0"/>
              </a:rPr>
              <a:t>diab</a:t>
            </a:r>
            <a:r>
              <a:rPr lang="pt-BR" sz="2400" dirty="0" err="1" smtClean="0">
                <a:cs typeface="Arial" pitchFamily="34" charset="0"/>
              </a:rPr>
              <a:t>áticos</a:t>
            </a:r>
            <a:r>
              <a:rPr lang="pt-BR" sz="2400" dirty="0" smtClean="0">
                <a:cs typeface="Arial" pitchFamily="34" charset="0"/>
              </a:rPr>
              <a:t> </a:t>
            </a:r>
            <a:r>
              <a:rPr lang="pt-BR" sz="2400" dirty="0">
                <a:cs typeface="Arial" pitchFamily="34" charset="0"/>
              </a:rPr>
              <a:t>que receberam orientação sobre higiene bucal.</a:t>
            </a:r>
          </a:p>
        </p:txBody>
      </p:sp>
    </p:spTree>
    <p:extLst>
      <p:ext uri="{BB962C8B-B14F-4D97-AF65-F5344CB8AC3E}">
        <p14:creationId xmlns:p14="http://schemas.microsoft.com/office/powerpoint/2010/main" val="95190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Discussão</a:t>
            </a:r>
            <a:endParaRPr lang="pt-BR" sz="32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796752"/>
            <a:ext cx="7498080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pt-BR" sz="2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Importância da intervenção para </a:t>
            </a:r>
            <a:r>
              <a:rPr lang="pt-B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e</a:t>
            </a:r>
            <a:r>
              <a:rPr lang="pt-B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quipe</a:t>
            </a:r>
          </a:p>
          <a:p>
            <a:pPr>
              <a:buFont typeface="Arial" pitchFamily="34" charset="0"/>
              <a:buChar char="•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Maior capacitação e superação profissional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Melhor integração da equipe nas ações de saúde 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Maior  nível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 responsabilidade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 comprometimento de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cada profissional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pt-B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296" indent="0">
              <a:buNone/>
            </a:pPr>
            <a:r>
              <a:rPr lang="pt-B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82296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79680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s-ES" sz="2800" b="1" dirty="0" smtClean="0">
                <a:cs typeface="Arial" pitchFamily="34" charset="0"/>
              </a:rPr>
              <a:t>Importancia da </a:t>
            </a:r>
            <a:r>
              <a:rPr lang="es-ES" sz="2800" b="1" dirty="0" err="1" smtClean="0">
                <a:cs typeface="Arial" pitchFamily="34" charset="0"/>
              </a:rPr>
              <a:t>intervenção</a:t>
            </a:r>
            <a:r>
              <a:rPr lang="es-ES" sz="2800" b="1" dirty="0" smtClean="0">
                <a:cs typeface="Arial" pitchFamily="34" charset="0"/>
              </a:rPr>
              <a:t> para o </a:t>
            </a:r>
            <a:r>
              <a:rPr lang="es-ES" sz="2800" b="1" dirty="0" err="1" smtClean="0">
                <a:solidFill>
                  <a:srgbClr val="FF0000"/>
                </a:solidFill>
                <a:cs typeface="Arial" pitchFamily="34" charset="0"/>
              </a:rPr>
              <a:t>serviço</a:t>
            </a:r>
            <a:endParaRPr lang="es-VE" sz="28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Melhor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planejamento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das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ações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saúde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Melhorou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o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acolhimento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dos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usuários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Atendimento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diferenciado dos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usuários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de alto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risco</a:t>
            </a:r>
          </a:p>
          <a:p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Possibilitou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aumentar os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agendamentos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diminuir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as demandas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espontâneas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400" dirty="0" err="1">
                <a:latin typeface="Arial" pitchFamily="34" charset="0"/>
                <a:cs typeface="Arial" pitchFamily="34" charset="0"/>
              </a:rPr>
              <a:t>Melhor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>
                <a:latin typeface="Arial" pitchFamily="34" charset="0"/>
                <a:cs typeface="Arial" pitchFamily="34" charset="0"/>
              </a:rPr>
              <a:t>organização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 do </a:t>
            </a:r>
            <a:r>
              <a:rPr lang="es-ES" sz="2400" dirty="0" err="1">
                <a:latin typeface="Arial" pitchFamily="34" charset="0"/>
                <a:cs typeface="Arial" pitchFamily="34" charset="0"/>
              </a:rPr>
              <a:t>serviço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82296" indent="0">
              <a:buNone/>
            </a:pPr>
            <a:endParaRPr lang="es-VE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33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800" b="1" dirty="0" err="1" smtClean="0">
                <a:cs typeface="Arial" pitchFamily="34" charset="0"/>
              </a:rPr>
              <a:t>Importância</a:t>
            </a:r>
            <a:r>
              <a:rPr lang="es-ES" sz="2800" b="1" dirty="0" smtClean="0">
                <a:cs typeface="Arial" pitchFamily="34" charset="0"/>
              </a:rPr>
              <a:t> da </a:t>
            </a:r>
            <a:r>
              <a:rPr lang="es-ES" sz="2800" b="1" dirty="0" err="1" smtClean="0">
                <a:cs typeface="Arial" pitchFamily="34" charset="0"/>
              </a:rPr>
              <a:t>intervenção</a:t>
            </a:r>
            <a:r>
              <a:rPr lang="es-ES" sz="2800" b="1" dirty="0" smtClean="0">
                <a:cs typeface="Arial" pitchFamily="34" charset="0"/>
              </a:rPr>
              <a:t> para </a:t>
            </a:r>
            <a:r>
              <a:rPr lang="es-ES" sz="2800" b="1" dirty="0" err="1" smtClean="0">
                <a:solidFill>
                  <a:srgbClr val="FF0000"/>
                </a:solidFill>
                <a:cs typeface="Arial" pitchFamily="34" charset="0"/>
              </a:rPr>
              <a:t>comunidade</a:t>
            </a:r>
            <a:endParaRPr lang="es-VE" sz="28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868760"/>
            <a:ext cx="7498080" cy="4800600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A comunidade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percebeu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mais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presença da equipe nas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ruas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Aumento do trabalho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comunitário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 Melhor adesão e participação comunitária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Aumento do nível de conhecimento da população sobre fatores de risco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para a saúde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Melhor acolhimento na UBS</a:t>
            </a:r>
            <a:endParaRPr lang="es-VE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03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19672" y="274638"/>
            <a:ext cx="6696744" cy="1143000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Nível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	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de incorporação da intervenção à rotina do serviço</a:t>
            </a:r>
            <a:endParaRPr lang="es-VE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724744"/>
            <a:ext cx="7498080" cy="4800600"/>
          </a:xfrm>
        </p:spPr>
        <p:txBody>
          <a:bodyPr>
            <a:normAutofit/>
          </a:bodyPr>
          <a:lstStyle/>
          <a:p>
            <a:r>
              <a:rPr lang="pt-BR" sz="2400" dirty="0"/>
              <a:t> </a:t>
            </a:r>
            <a:r>
              <a:rPr lang="pt-BR" sz="2400" dirty="0" smtClean="0">
                <a:cs typeface="Arial" pitchFamily="34" charset="0"/>
              </a:rPr>
              <a:t>Continuamos realizando busca ativa de usuários faltosos </a:t>
            </a:r>
            <a:endParaRPr lang="pt-BR" sz="2400" dirty="0" smtClean="0">
              <a:cs typeface="Arial" pitchFamily="34" charset="0"/>
            </a:endParaRPr>
          </a:p>
          <a:p>
            <a:endParaRPr lang="pt-BR" sz="2400" dirty="0" smtClean="0">
              <a:cs typeface="Arial" pitchFamily="34" charset="0"/>
            </a:endParaRPr>
          </a:p>
          <a:p>
            <a:r>
              <a:rPr lang="pt-BR" sz="2400" dirty="0" smtClean="0">
                <a:cs typeface="Arial" pitchFamily="34" charset="0"/>
              </a:rPr>
              <a:t>Continuamos agendando consultas e melhorando o acolhimento </a:t>
            </a:r>
            <a:endParaRPr lang="pt-BR" sz="2400" dirty="0" smtClean="0">
              <a:cs typeface="Arial" pitchFamily="34" charset="0"/>
            </a:endParaRPr>
          </a:p>
          <a:p>
            <a:endParaRPr lang="pt-BR" sz="2400" dirty="0" smtClean="0">
              <a:cs typeface="Arial" pitchFamily="34" charset="0"/>
            </a:endParaRPr>
          </a:p>
          <a:p>
            <a:r>
              <a:rPr lang="pt-BR" sz="2400" dirty="0" smtClean="0">
                <a:cs typeface="Arial" pitchFamily="34" charset="0"/>
              </a:rPr>
              <a:t>Continuamos com a manutenção dos registros </a:t>
            </a:r>
            <a:endParaRPr lang="pt-BR" sz="2400" dirty="0" smtClean="0">
              <a:cs typeface="Arial" pitchFamily="34" charset="0"/>
            </a:endParaRPr>
          </a:p>
          <a:p>
            <a:pPr marL="82296" indent="0">
              <a:buNone/>
            </a:pPr>
            <a:r>
              <a:rPr lang="pt-BR" sz="2400" dirty="0" smtClean="0">
                <a:cs typeface="Arial" pitchFamily="34" charset="0"/>
              </a:rPr>
              <a:t> </a:t>
            </a:r>
            <a:endParaRPr lang="pt-BR" sz="2400" dirty="0" smtClean="0">
              <a:cs typeface="Arial" pitchFamily="34" charset="0"/>
            </a:endParaRPr>
          </a:p>
          <a:p>
            <a:r>
              <a:rPr lang="pt-BR" sz="2400" dirty="0" smtClean="0">
                <a:cs typeface="Arial" pitchFamily="34" charset="0"/>
              </a:rPr>
              <a:t>Ainda é necessário maior esforço e luta diária para que a população continue aceitando a intervenção</a:t>
            </a:r>
            <a:endParaRPr lang="pt-BR" sz="2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83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b="1" dirty="0" smtClean="0">
                <a:solidFill>
                  <a:srgbClr val="FF0000"/>
                </a:solidFill>
                <a:cs typeface="Arial" pitchFamily="34" charset="0"/>
              </a:rPr>
              <a:t>Reflexão crítica sobre </a:t>
            </a:r>
            <a:r>
              <a:rPr lang="pt-BR" sz="2800" b="1" dirty="0" smtClean="0">
                <a:solidFill>
                  <a:srgbClr val="FF0000"/>
                </a:solidFill>
                <a:cs typeface="Arial" pitchFamily="34" charset="0"/>
              </a:rPr>
              <a:t>o process</a:t>
            </a:r>
            <a:r>
              <a:rPr lang="pt-BR" sz="2800" b="1" dirty="0" smtClean="0">
                <a:solidFill>
                  <a:srgbClr val="FF0000"/>
                </a:solidFill>
                <a:cs typeface="Arial" pitchFamily="34" charset="0"/>
              </a:rPr>
              <a:t>o de </a:t>
            </a:r>
            <a:r>
              <a:rPr lang="pt-BR" sz="2800" b="1" dirty="0" smtClean="0">
                <a:solidFill>
                  <a:srgbClr val="FF0000"/>
                </a:solidFill>
                <a:cs typeface="Arial" pitchFamily="34" charset="0"/>
              </a:rPr>
              <a:t>aprendizagem</a:t>
            </a:r>
            <a:endParaRPr lang="pt-BR" sz="28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322392" y="1628800"/>
            <a:ext cx="7498080" cy="4896544"/>
          </a:xfrm>
        </p:spPr>
        <p:txBody>
          <a:bodyPr>
            <a:normAutofit fontScale="92500" lnSpcReduction="10000"/>
          </a:bodyPr>
          <a:lstStyle/>
          <a:p>
            <a:r>
              <a:rPr lang="pt-BR" sz="2400" dirty="0" smtClean="0">
                <a:cs typeface="Arial" pitchFamily="34" charset="0"/>
              </a:rPr>
              <a:t>Possibilitou um conhecimento mais integral de minha </a:t>
            </a:r>
            <a:r>
              <a:rPr lang="pt-BR" sz="2400" dirty="0" smtClean="0">
                <a:cs typeface="Arial" pitchFamily="34" charset="0"/>
              </a:rPr>
              <a:t>população</a:t>
            </a:r>
          </a:p>
          <a:p>
            <a:endParaRPr lang="pt-BR" sz="2400" dirty="0" smtClean="0">
              <a:cs typeface="Arial" pitchFamily="34" charset="0"/>
            </a:endParaRPr>
          </a:p>
          <a:p>
            <a:r>
              <a:rPr lang="pt-BR" sz="2400" dirty="0" smtClean="0">
                <a:cs typeface="Arial" pitchFamily="34" charset="0"/>
              </a:rPr>
              <a:t>Aprendi a ter mais paciência para escutar as queixas dos </a:t>
            </a:r>
            <a:r>
              <a:rPr lang="pt-BR" sz="2400" dirty="0" smtClean="0">
                <a:cs typeface="Arial" pitchFamily="34" charset="0"/>
              </a:rPr>
              <a:t>usuários</a:t>
            </a:r>
          </a:p>
          <a:p>
            <a:endParaRPr lang="pt-BR" sz="2400" dirty="0" smtClean="0">
              <a:cs typeface="Arial" pitchFamily="34" charset="0"/>
            </a:endParaRPr>
          </a:p>
          <a:p>
            <a:r>
              <a:rPr lang="pt-BR" sz="2400" dirty="0" smtClean="0">
                <a:cs typeface="Arial" pitchFamily="34" charset="0"/>
              </a:rPr>
              <a:t>Aprendi a interagir mais com a </a:t>
            </a:r>
            <a:r>
              <a:rPr lang="pt-BR" sz="2400" dirty="0" smtClean="0">
                <a:cs typeface="Arial" pitchFamily="34" charset="0"/>
              </a:rPr>
              <a:t>comunidade</a:t>
            </a:r>
          </a:p>
          <a:p>
            <a:endParaRPr lang="pt-BR" sz="2400" dirty="0" smtClean="0">
              <a:cs typeface="Arial" pitchFamily="34" charset="0"/>
            </a:endParaRPr>
          </a:p>
          <a:p>
            <a:r>
              <a:rPr lang="pt-BR" sz="2400" dirty="0" smtClean="0">
                <a:cs typeface="Arial" pitchFamily="34" charset="0"/>
              </a:rPr>
              <a:t>Cada espaço do curso aportou positivamente para hoje me sentir mais preparado e com disposição para continuar meu </a:t>
            </a:r>
            <a:r>
              <a:rPr lang="pt-BR" sz="2400" dirty="0" smtClean="0">
                <a:cs typeface="Arial" pitchFamily="34" charset="0"/>
              </a:rPr>
              <a:t>trabalho</a:t>
            </a:r>
          </a:p>
          <a:p>
            <a:endParaRPr lang="pt-BR" sz="2400" dirty="0" smtClean="0">
              <a:cs typeface="Arial" pitchFamily="34" charset="0"/>
            </a:endParaRPr>
          </a:p>
          <a:p>
            <a:r>
              <a:rPr lang="pt-BR" sz="2400" dirty="0">
                <a:cs typeface="Arial" pitchFamily="34" charset="0"/>
              </a:rPr>
              <a:t>Ajudou na minha superação pessoal e profissional</a:t>
            </a:r>
          </a:p>
          <a:p>
            <a:endParaRPr lang="pt-BR" sz="2400" dirty="0" smtClean="0"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915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talita helena\Desktop\s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53" y="2996952"/>
            <a:ext cx="4814800" cy="3827125"/>
          </a:xfrm>
          <a:prstGeom prst="rect">
            <a:avLst/>
          </a:prstGeom>
          <a:noFill/>
        </p:spPr>
      </p:pic>
      <p:pic>
        <p:nvPicPr>
          <p:cNvPr id="5" name="Picture 4" descr="C:\Users\talita helena\Desktop\saude-da-famil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4048" y="3356992"/>
            <a:ext cx="4139952" cy="3455043"/>
          </a:xfrm>
          <a:prstGeom prst="rect">
            <a:avLst/>
          </a:prstGeom>
          <a:noFill/>
        </p:spPr>
      </p:pic>
      <p:pic>
        <p:nvPicPr>
          <p:cNvPr id="6" name="Picture 2" descr="C:\Users\talita helena\Desktop\Logo_UNA-SUS_Vertical_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995936" cy="2996952"/>
          </a:xfrm>
          <a:prstGeom prst="rect">
            <a:avLst/>
          </a:prstGeom>
          <a:noFill/>
        </p:spPr>
      </p:pic>
      <p:pic>
        <p:nvPicPr>
          <p:cNvPr id="7" name="Imagem 6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5580112" y="378336"/>
            <a:ext cx="2761084" cy="21865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728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000" b="1" dirty="0">
                <a:solidFill>
                  <a:srgbClr val="4F271C">
                    <a:satMod val="130000"/>
                  </a:srgbClr>
                </a:solidFill>
                <a:effectLst/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pt-BR" b="1" u="sng" dirty="0" smtClean="0">
                <a:solidFill>
                  <a:srgbClr val="FF0000"/>
                </a:solidFill>
              </a:rPr>
              <a:t>UBS</a:t>
            </a:r>
            <a:r>
              <a:rPr lang="pt-BR" b="1" dirty="0" smtClean="0"/>
              <a:t>:</a:t>
            </a:r>
            <a:endParaRPr lang="pt-BR" b="1" dirty="0" smtClean="0"/>
          </a:p>
          <a:p>
            <a:endParaRPr lang="pt-BR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Tradicional</a:t>
            </a:r>
          </a:p>
          <a:p>
            <a:pPr algn="just"/>
            <a:r>
              <a:rPr lang="pt-B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adaptado </a:t>
            </a:r>
          </a:p>
          <a:p>
            <a:pPr algn="just"/>
            <a:r>
              <a:rPr lang="pt-B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 Equipe Saúde da família</a:t>
            </a:r>
          </a:p>
          <a:p>
            <a:pPr algn="just"/>
            <a:r>
              <a:rPr lang="pt-B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opulação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3.300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pessoas: Urbana</a:t>
            </a:r>
          </a:p>
          <a:p>
            <a:pPr algn="just"/>
            <a:r>
              <a:rPr lang="pt-BR" sz="2400" dirty="0"/>
              <a:t>Temos cadastrados </a:t>
            </a:r>
            <a:r>
              <a:rPr lang="pt-BR" sz="2400" dirty="0" smtClean="0"/>
              <a:t>252 </a:t>
            </a:r>
            <a:r>
              <a:rPr lang="pt-BR" sz="2400" dirty="0"/>
              <a:t>hipertensos e </a:t>
            </a:r>
            <a:r>
              <a:rPr lang="pt-BR" sz="2400" dirty="0" smtClean="0"/>
              <a:t>77 </a:t>
            </a:r>
            <a:r>
              <a:rPr lang="pt-BR" sz="2400" dirty="0" smtClean="0"/>
              <a:t>diabéticos</a:t>
            </a:r>
            <a:endParaRPr lang="pt-BR" sz="2400" dirty="0"/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Não tem serviço de  Saúde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Bucal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Tem apoio do 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NASF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Fácil  acesso para os usuários </a:t>
            </a:r>
          </a:p>
          <a:p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68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000" u="sng" dirty="0"/>
              <a:t>Antes da intervenção</a:t>
            </a:r>
            <a:r>
              <a:rPr lang="pt-BR" sz="4000" dirty="0"/>
              <a:t>: </a:t>
            </a:r>
            <a:br>
              <a:rPr lang="pt-BR" sz="4000" dirty="0"/>
            </a:b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412776"/>
            <a:ext cx="7498080" cy="5184576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400" dirty="0" smtClean="0"/>
              <a:t> </a:t>
            </a:r>
            <a:r>
              <a:rPr lang="pt-BR" sz="2400" dirty="0"/>
              <a:t>P</a:t>
            </a:r>
            <a:r>
              <a:rPr lang="pt-BR" sz="2400" dirty="0" smtClean="0"/>
              <a:t>opulação </a:t>
            </a:r>
            <a:r>
              <a:rPr lang="pt-BR" sz="2400" dirty="0"/>
              <a:t>alvo </a:t>
            </a:r>
            <a:r>
              <a:rPr lang="pt-BR" sz="2400" dirty="0" smtClean="0"/>
              <a:t>684 </a:t>
            </a:r>
            <a:r>
              <a:rPr lang="pt-BR" sz="2400" dirty="0" smtClean="0"/>
              <a:t>hipertensos e </a:t>
            </a:r>
            <a:r>
              <a:rPr lang="pt-BR" sz="2400" dirty="0" smtClean="0"/>
              <a:t>195 </a:t>
            </a:r>
            <a:r>
              <a:rPr lang="pt-BR" sz="2400" dirty="0" smtClean="0"/>
              <a:t>diabéticos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Cadastrados </a:t>
            </a:r>
            <a:r>
              <a:rPr lang="pt-BR" sz="2400" dirty="0" smtClean="0"/>
              <a:t>196 (</a:t>
            </a:r>
            <a:r>
              <a:rPr lang="pt-BR" sz="2400" dirty="0" smtClean="0"/>
              <a:t>29%) hipertensos </a:t>
            </a:r>
            <a:r>
              <a:rPr lang="pt-BR" sz="2400" dirty="0" smtClean="0"/>
              <a:t>e 57 (29</a:t>
            </a:r>
            <a:r>
              <a:rPr lang="pt-BR" sz="2400" dirty="0" smtClean="0"/>
              <a:t>%) diabéticos </a:t>
            </a:r>
            <a:endParaRPr lang="pt-BR" sz="2400" dirty="0" smtClean="0"/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Falta de registros adequados </a:t>
            </a:r>
            <a:endParaRPr lang="pt-BR" sz="2400" dirty="0" smtClean="0"/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Falta de agendamentos e atraso nas consultas de </a:t>
            </a:r>
            <a:r>
              <a:rPr lang="pt-BR" sz="2400" dirty="0" smtClean="0"/>
              <a:t>controle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Atraso na realização de exames </a:t>
            </a:r>
            <a:r>
              <a:rPr lang="pt-BR" sz="2400" dirty="0" smtClean="0"/>
              <a:t>complementares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Baixa adesão dos usuários 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03855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b="1" u="sng" dirty="0" smtClean="0">
                <a:solidFill>
                  <a:srgbClr val="FF0000"/>
                </a:solidFill>
              </a:rPr>
              <a:t>Objetivo geral</a:t>
            </a:r>
            <a:br>
              <a:rPr lang="pt-BR" sz="4000" b="1" u="sng" dirty="0" smtClean="0">
                <a:solidFill>
                  <a:srgbClr val="FF0000"/>
                </a:solidFill>
              </a:rPr>
            </a:br>
            <a:endParaRPr lang="pt-BR" sz="4000" b="1" u="sng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pPr algn="ctr"/>
            <a:endParaRPr lang="pt-BR" b="1" dirty="0">
              <a:latin typeface="Arial"/>
              <a:ea typeface="Calibri"/>
              <a:cs typeface="Times New Roman"/>
            </a:endParaRPr>
          </a:p>
          <a:p>
            <a:pPr algn="just"/>
            <a:r>
              <a:rPr lang="pt-BR" sz="2800" dirty="0">
                <a:latin typeface="Arial" pitchFamily="34" charset="0"/>
                <a:cs typeface="Arial" pitchFamily="34" charset="0"/>
              </a:rPr>
              <a:t>Melhoria da atenção à saúde da pessoa com hipertensão arterial sistêmica e/ou diabetes mellitus na UBS Santo Expedito, Parelhas/RN</a:t>
            </a:r>
          </a:p>
          <a:p>
            <a:endParaRPr lang="pt-BR" dirty="0"/>
          </a:p>
          <a:p>
            <a:endParaRPr lang="pt-BR" dirty="0"/>
          </a:p>
          <a:p>
            <a:pPr marL="82296" indent="0">
              <a:buNone/>
            </a:pPr>
            <a:r>
              <a:rPr lang="pt-BR" dirty="0"/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495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pt-BR" dirty="0" smtClean="0"/>
          </a:p>
          <a:p>
            <a:pPr marL="82296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ações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foram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desenvolvidas nos seguintes eixos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82296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M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onitoramento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avaliação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rganização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 gestão do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serviço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Engajamento público 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Q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ualificação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da prática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clínica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19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Metodologia/Ações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Intervenção de 12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semanas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População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alvo: 684 hipertensos, 195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diabéticos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Cadastro da população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alvo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pt-BR" sz="2000" dirty="0" smtClean="0">
                <a:latin typeface="Arial" pitchFamily="34" charset="0"/>
                <a:cs typeface="Arial" pitchFamily="34" charset="0"/>
              </a:rPr>
              <a:t>Atendimento individual na UBS e visita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domiciliar</a:t>
            </a:r>
          </a:p>
          <a:p>
            <a:pPr lvl="1"/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Qualificação/treinamento da equipe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867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effectLst/>
              </a:rPr>
              <a:t>Metodologia/Ações</a:t>
            </a:r>
            <a:endParaRPr lang="pt-BR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t-BR" dirty="0" smtClean="0"/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Agendamento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consultas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Identificação de faltosos e busca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ativa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Atividade educativa com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população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Reuniões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equipe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Monitoramento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Avaliação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457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758</TotalTime>
  <Words>1472</Words>
  <Application>Microsoft Office PowerPoint</Application>
  <PresentationFormat>Apresentação na tela (4:3)</PresentationFormat>
  <Paragraphs>304</Paragraphs>
  <Slides>36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37" baseType="lpstr">
      <vt:lpstr>Solstício</vt:lpstr>
      <vt:lpstr>UNIVERSIDADE ABERTA DO SUS UNIVERSIDADE FEDERAL DE PELOTAS Especialização em Saúde da Família Modalidade a Distância Turma 8 </vt:lpstr>
      <vt:lpstr>INTRODUÇÃO</vt:lpstr>
      <vt:lpstr>INTRODUÇÃO</vt:lpstr>
      <vt:lpstr>INTRODUÇÃO</vt:lpstr>
      <vt:lpstr>Antes da intervenção:  </vt:lpstr>
      <vt:lpstr>Objetivo geral </vt:lpstr>
      <vt:lpstr>Metodologia</vt:lpstr>
      <vt:lpstr>Metodologia/Ações</vt:lpstr>
      <vt:lpstr>Metodologia/Ações</vt:lpstr>
      <vt:lpstr>Monitoramento e avaliação: </vt:lpstr>
      <vt:lpstr>Organização e gestão do serviço: </vt:lpstr>
      <vt:lpstr>Apresentação do PowerPoint</vt:lpstr>
      <vt:lpstr>Logística</vt:lpstr>
      <vt:lpstr>OBJETIVOS ESPECÍFICOS/METAS</vt:lpstr>
      <vt:lpstr> Resultado: 36,8% = 252 (HAS);  39,5% = 77 (DM) Cobertura do programa de atenção ao  hipertenso e/ou diabético na unidade de saúde </vt:lpstr>
      <vt:lpstr>Dificuldades na meta de cobertura:</vt:lpstr>
      <vt:lpstr>Objetivo 2: Melhorar a qualidade de atenção à diabéticos e/ou hipertensos. </vt:lpstr>
      <vt:lpstr>Resultado: 97,6% = 246 (HAS)  e    98,7% = 76 (DM)  Proporção de hipertensos e/ou diabéticos com exame clínico apropiado</vt:lpstr>
      <vt:lpstr>Dificuldade na meta de hipertensos e/ou diabéticos com exame clínico apropriado</vt:lpstr>
      <vt:lpstr>Resultado: 90,9% = 229 (HAS)   e   85,7% = 66 (DM) Proporção de hipertensos e/ou diabéticos com exames complementares em dia</vt:lpstr>
      <vt:lpstr>Dificuldades na meta de proporção de hipertensos e/ou diabéticos com exames complementares em dia</vt:lpstr>
      <vt:lpstr>Resultado:</vt:lpstr>
      <vt:lpstr>Objetivo 3: Melhorar a adesão de hipertensos e/ou diabéticos ao programa</vt:lpstr>
      <vt:lpstr>Objetivo 4: Melhorar o registro das informações  </vt:lpstr>
      <vt:lpstr>Resultado: 98,8% = 249 (HAS)   e   94,8% = 73 (DM)  Proporção de hipertensos e/ou diabéticos com registro adequado na ficha de acompanhamento </vt:lpstr>
      <vt:lpstr> Dificuldades na meta de proporção de hipertensos e/ou diabéticos com registro adequado na ficha de acompanhamento</vt:lpstr>
      <vt:lpstr> Objetivo 5: Mapear hipertensos e diabéticos de risco para doenças cardiovasculares.</vt:lpstr>
      <vt:lpstr>Objetivo 6: Promover a saúde de hipertensos e diabéticos</vt:lpstr>
      <vt:lpstr>Resultados:</vt:lpstr>
      <vt:lpstr>Resultados:</vt:lpstr>
      <vt:lpstr>Discussão</vt:lpstr>
      <vt:lpstr>Importancia da intervenção para o serviço</vt:lpstr>
      <vt:lpstr>Importância da intervenção para comunidade</vt:lpstr>
      <vt:lpstr>Nível de incorporação da intervenção à rotina do serviço</vt:lpstr>
      <vt:lpstr>Reflexão crítica sobre o processo de aprendizagem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UNIVERSIDADE FEDERAL DE PELOTAS Especialização em Saúde da Família Modalidade a Distância Turma 8</dc:title>
  <dc:creator>Talita Helena</dc:creator>
  <cp:lastModifiedBy>Mônica Vohlbrecht</cp:lastModifiedBy>
  <cp:revision>101</cp:revision>
  <dcterms:created xsi:type="dcterms:W3CDTF">2015-08-05T17:36:44Z</dcterms:created>
  <dcterms:modified xsi:type="dcterms:W3CDTF">2015-09-18T09:49:48Z</dcterms:modified>
</cp:coreProperties>
</file>