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5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302" r:id="rId11"/>
    <p:sldId id="303" r:id="rId12"/>
    <p:sldId id="265" r:id="rId13"/>
    <p:sldId id="304" r:id="rId14"/>
    <p:sldId id="310" r:id="rId15"/>
    <p:sldId id="311" r:id="rId16"/>
    <p:sldId id="301" r:id="rId17"/>
    <p:sldId id="312" r:id="rId18"/>
    <p:sldId id="313" r:id="rId19"/>
    <p:sldId id="314" r:id="rId20"/>
    <p:sldId id="315" r:id="rId21"/>
    <p:sldId id="316" r:id="rId22"/>
    <p:sldId id="317" r:id="rId23"/>
    <p:sldId id="318" r:id="rId24"/>
    <p:sldId id="319" r:id="rId25"/>
    <p:sldId id="320" r:id="rId26"/>
    <p:sldId id="321" r:id="rId27"/>
    <p:sldId id="322" r:id="rId28"/>
    <p:sldId id="323" r:id="rId29"/>
    <p:sldId id="324" r:id="rId30"/>
    <p:sldId id="300" r:id="rId31"/>
    <p:sldId id="305" r:id="rId32"/>
    <p:sldId id="299" r:id="rId33"/>
    <p:sldId id="306" r:id="rId34"/>
    <p:sldId id="298" r:id="rId35"/>
    <p:sldId id="307" r:id="rId36"/>
    <p:sldId id="297" r:id="rId37"/>
    <p:sldId id="308" r:id="rId38"/>
    <p:sldId id="325" r:id="rId39"/>
    <p:sldId id="326" r:id="rId40"/>
    <p:sldId id="327" r:id="rId41"/>
    <p:sldId id="328" r:id="rId42"/>
    <p:sldId id="296" r:id="rId43"/>
    <p:sldId id="309" r:id="rId44"/>
    <p:sldId id="282" r:id="rId45"/>
    <p:sldId id="283" r:id="rId46"/>
    <p:sldId id="284" r:id="rId47"/>
    <p:sldId id="285" r:id="rId48"/>
    <p:sldId id="286" r:id="rId49"/>
    <p:sldId id="287" r:id="rId5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drigo\Desktop\Esp%20Sa&#250;de%20Fam&#237;lia\Grace%20Rose\Planilha%20Grace%2017%2001%202014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drigo\Desktop\Esp%20Sa&#250;de%20Fam&#237;lia\Grace%20Rose\Planilha%20Grace%2017%2001%202014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drigo\Desktop\Esp%20Sa&#250;de%20Fam&#237;lia\Grace%20Rose\Planilha%20Grace%2017%2001%202014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drigo\Desktop\Esp%20Sa&#250;de%20Fam&#237;lia\Grace%20Rose\Planilha%20Grace%2017%2001%202014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drigo\Desktop\Esp%20Sa&#250;de%20Fam&#237;lia\Grace%20Rose\Planilha%20Grace%2017%2001%202014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drigo\Desktop\Esp%20Sa&#250;de%20Fam&#237;lia\Grace%20Rose\Planilha%20Grace%2017%2001%202014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drigo\Desktop\Esp%20Sa&#250;de%20Fam&#237;lia\Grace%20Rose\Planilha%20Grace%2017%2001%202014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drigo\Desktop\Esp%20Sa&#250;de%20Fam&#237;lia\Grace%20Rose\Planilha%20Grace%2017%2001%202014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drigo\Desktop\Esp%20Sa&#250;de%20Fam&#237;lia\Grace%20Rose\Planilha%20Grace%2017%2001%202014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drigo\Desktop\Esp%20Sa&#250;de%20Fam&#237;lia\Grace%20Rose\Planilha%20Grace%2017%2001%202014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drigo\Desktop\Esp%20Sa&#250;de%20Fam&#237;lia\Grace%20Rose\Planilha%20Grace%2017%2001%202014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drigo\Desktop\Esp%20Sa&#250;de%20Fam&#237;lia\Grace%20Rose\Planilha%20Grace%2017%2001%202014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drigo\Desktop\Esp%20Sa&#250;de%20Fam&#237;lia\Grace%20Rose\Planilha%20Grace%2017%2001%202014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drigo\Desktop\Esp%20Sa&#250;de%20Fam&#237;lia\Grace%20Rose\Planilha%20Grace%2017%2001%202014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drigo\Desktop\Esp%20Sa&#250;de%20Fam&#237;lia\Grace%20Rose\Planilha%20Grace%2017%2001%202014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drigo\Desktop\Esp%20Sa&#250;de%20Fam&#237;lia\Grace%20Rose\Planilha%20Grace%2017%2001%202014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drigo\Desktop\Esp%20Sa&#250;de%20Fam&#237;lia\Grace%20Rose\Planilha%20Grace%2017%2001%202014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drigo\Desktop\Esp%20Sa&#250;de%20Fam&#237;lia\Grace%20Rose\Planilha%20Grace%2017%2001%202014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drigo\Desktop\Esp%20Sa&#250;de%20Fam&#237;lia\Grace%20Rose\Planilha%20Grace%2017%2001%202014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>
                <a:latin typeface="+mj-lt"/>
              </a:defRPr>
            </a:pPr>
            <a:r>
              <a:rPr lang="en-US" sz="1400" dirty="0" err="1">
                <a:latin typeface="+mj-lt"/>
                <a:cs typeface="Arial" pitchFamily="34" charset="0"/>
              </a:rPr>
              <a:t>Cobertura</a:t>
            </a:r>
            <a:r>
              <a:rPr lang="en-US" sz="1400" dirty="0">
                <a:latin typeface="+mj-lt"/>
                <a:cs typeface="Arial" pitchFamily="34" charset="0"/>
              </a:rPr>
              <a:t> do </a:t>
            </a:r>
            <a:r>
              <a:rPr lang="en-US" sz="1400" dirty="0" err="1">
                <a:latin typeface="+mj-lt"/>
                <a:cs typeface="Arial" pitchFamily="34" charset="0"/>
              </a:rPr>
              <a:t>Programa</a:t>
            </a:r>
            <a:r>
              <a:rPr lang="en-US" sz="1400" dirty="0">
                <a:latin typeface="+mj-lt"/>
                <a:cs typeface="Arial" pitchFamily="34" charset="0"/>
              </a:rPr>
              <a:t> de </a:t>
            </a:r>
            <a:r>
              <a:rPr lang="en-US" sz="1400" dirty="0" err="1">
                <a:latin typeface="+mj-lt"/>
                <a:cs typeface="Arial" pitchFamily="34" charset="0"/>
              </a:rPr>
              <a:t>Puericultura</a:t>
            </a:r>
            <a:r>
              <a:rPr lang="en-US" sz="1400" dirty="0">
                <a:latin typeface="+mj-lt"/>
                <a:cs typeface="Arial" pitchFamily="34" charset="0"/>
              </a:rPr>
              <a:t> </a:t>
            </a:r>
            <a:r>
              <a:rPr lang="en-US" sz="1400" dirty="0" err="1">
                <a:latin typeface="+mj-lt"/>
                <a:cs typeface="Arial" pitchFamily="34" charset="0"/>
              </a:rPr>
              <a:t>para</a:t>
            </a:r>
            <a:r>
              <a:rPr lang="en-US" sz="1400" dirty="0">
                <a:latin typeface="+mj-lt"/>
                <a:cs typeface="Arial" pitchFamily="34" charset="0"/>
              </a:rPr>
              <a:t> </a:t>
            </a:r>
            <a:r>
              <a:rPr lang="en-US" sz="1400" dirty="0" err="1">
                <a:latin typeface="+mj-lt"/>
                <a:cs typeface="Arial" pitchFamily="34" charset="0"/>
              </a:rPr>
              <a:t>crianças</a:t>
            </a:r>
            <a:r>
              <a:rPr lang="en-US" sz="1400" dirty="0">
                <a:latin typeface="+mj-lt"/>
                <a:cs typeface="Arial" pitchFamily="34" charset="0"/>
              </a:rPr>
              <a:t> </a:t>
            </a:r>
            <a:r>
              <a:rPr lang="en-US" sz="1400" dirty="0" err="1">
                <a:latin typeface="+mj-lt"/>
                <a:cs typeface="Arial" pitchFamily="34" charset="0"/>
              </a:rPr>
              <a:t>até</a:t>
            </a:r>
            <a:r>
              <a:rPr lang="en-US" sz="1400" dirty="0">
                <a:latin typeface="+mj-lt"/>
                <a:cs typeface="Arial" pitchFamily="34" charset="0"/>
              </a:rPr>
              <a:t> 2 </a:t>
            </a:r>
            <a:r>
              <a:rPr lang="en-US" sz="1400" dirty="0" err="1">
                <a:latin typeface="+mj-lt"/>
                <a:cs typeface="Arial" pitchFamily="34" charset="0"/>
              </a:rPr>
              <a:t>anos</a:t>
            </a:r>
            <a:r>
              <a:rPr lang="en-US" sz="1400" dirty="0">
                <a:latin typeface="+mj-lt"/>
                <a:cs typeface="Arial" pitchFamily="34" charset="0"/>
              </a:rPr>
              <a:t> de </a:t>
            </a:r>
            <a:r>
              <a:rPr lang="en-US" sz="1400" dirty="0" err="1">
                <a:latin typeface="+mj-lt"/>
                <a:cs typeface="Arial" pitchFamily="34" charset="0"/>
              </a:rPr>
              <a:t>idade</a:t>
            </a:r>
            <a:endParaRPr lang="en-US" sz="1400" dirty="0">
              <a:latin typeface="+mj-lt"/>
              <a:cs typeface="Arial" pitchFamily="34" charset="0"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Indicadores!$C$116</c:f>
              <c:strCache>
                <c:ptCount val="1"/>
                <c:pt idx="0">
                  <c:v>Cobertura do Programa de Puericultura para crianças até 2 anos de idade</c:v>
                </c:pt>
              </c:strCache>
            </c:strRef>
          </c:tx>
          <c:spPr>
            <a:solidFill>
              <a:srgbClr val="F79646">
                <a:lumMod val="75000"/>
              </a:srgbClr>
            </a:solidFill>
            <a:effectLst/>
          </c:spPr>
          <c:invertIfNegative val="0"/>
          <c:cat>
            <c:strRef>
              <c:f>Indicadores!$D$115:$G$115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Indicadores!$D$116:$G$116</c:f>
              <c:numCache>
                <c:formatCode>0.0%</c:formatCode>
                <c:ptCount val="4"/>
                <c:pt idx="0">
                  <c:v>0.19354838709677427</c:v>
                </c:pt>
                <c:pt idx="1">
                  <c:v>0.41129032258064518</c:v>
                </c:pt>
                <c:pt idx="2">
                  <c:v>0.66129032258064524</c:v>
                </c:pt>
                <c:pt idx="3">
                  <c:v>0.67741935483870963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2328704"/>
        <c:axId val="72330240"/>
      </c:barChart>
      <c:catAx>
        <c:axId val="72328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2330240"/>
        <c:crosses val="autoZero"/>
        <c:auto val="1"/>
        <c:lblAlgn val="ctr"/>
        <c:lblOffset val="100"/>
        <c:noMultiLvlLbl val="0"/>
      </c:catAx>
      <c:valAx>
        <c:axId val="72330240"/>
        <c:scaling>
          <c:orientation val="minMax"/>
          <c:max val="1"/>
          <c:min val="0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72328704"/>
        <c:crosses val="autoZero"/>
        <c:crossBetween val="between"/>
        <c:majorUnit val="0.2"/>
      </c:valAx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400">
              <a:latin typeface="+mj-lt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Indicadores!$C$72</c:f>
              <c:strCache>
                <c:ptCount val="1"/>
                <c:pt idx="0">
                  <c:v>Proporção de crianças entre 6 e 18 meses com suplementação de ferro</c:v>
                </c:pt>
              </c:strCache>
            </c:strRef>
          </c:tx>
          <c:spPr>
            <a:solidFill>
              <a:srgbClr val="F79646">
                <a:lumMod val="75000"/>
              </a:srgbClr>
            </a:solidFill>
            <a:ln w="25400">
              <a:noFill/>
            </a:ln>
            <a:effectLst/>
          </c:spPr>
          <c:invertIfNegative val="0"/>
          <c:cat>
            <c:strRef>
              <c:f>Indicadores!$D$71:$G$71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Indicadores!$D$72:$G$72</c:f>
              <c:numCache>
                <c:formatCode>0.0%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3.7735849056603786E-2</c:v>
                </c:pt>
                <c:pt idx="3">
                  <c:v>0.12962962962962959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2626176"/>
        <c:axId val="72627712"/>
      </c:barChart>
      <c:catAx>
        <c:axId val="72626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72627712"/>
        <c:crosses val="autoZero"/>
        <c:auto val="1"/>
        <c:lblAlgn val="ctr"/>
        <c:lblOffset val="100"/>
        <c:noMultiLvlLbl val="0"/>
      </c:catAx>
      <c:valAx>
        <c:axId val="72627712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7262617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400">
              <a:latin typeface="+mj-lt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Indicadores!$C$56</c:f>
              <c:strCache>
                <c:ptCount val="1"/>
                <c:pt idx="0">
                  <c:v>Proporção de crianças com triagem auditiva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Indicadores!$D$55:$G$55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Indicadores!$D$56:$G$56</c:f>
              <c:numCache>
                <c:formatCode>0.0%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2664960"/>
        <c:axId val="72666496"/>
      </c:barChart>
      <c:catAx>
        <c:axId val="72664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72666496"/>
        <c:crosses val="autoZero"/>
        <c:auto val="1"/>
        <c:lblAlgn val="ctr"/>
        <c:lblOffset val="100"/>
        <c:noMultiLvlLbl val="0"/>
      </c:catAx>
      <c:valAx>
        <c:axId val="72666496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7266496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400">
              <a:latin typeface="+mj-lt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Indicadores!$C$51</c:f>
              <c:strCache>
                <c:ptCount val="1"/>
                <c:pt idx="0">
                  <c:v>Proporção de crianças com teste do pezinho nos primeiros 7 dias de vida</c:v>
                </c:pt>
              </c:strCache>
            </c:strRef>
          </c:tx>
          <c:spPr>
            <a:solidFill>
              <a:srgbClr val="F79646">
                <a:lumMod val="75000"/>
              </a:srgbClr>
            </a:solidFill>
            <a:ln w="25400">
              <a:noFill/>
            </a:ln>
            <a:effectLst/>
          </c:spPr>
          <c:invertIfNegative val="0"/>
          <c:cat>
            <c:strRef>
              <c:f>Indicadores!$D$50:$G$50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Indicadores!$D$51:$G$51</c:f>
              <c:numCache>
                <c:formatCode>0.0%</c:formatCode>
                <c:ptCount val="4"/>
                <c:pt idx="0">
                  <c:v>0.79166666666666652</c:v>
                </c:pt>
                <c:pt idx="1">
                  <c:v>0.72549019607843146</c:v>
                </c:pt>
                <c:pt idx="2">
                  <c:v>0.89024390243902451</c:v>
                </c:pt>
                <c:pt idx="3">
                  <c:v>0.89285714285714279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2388608"/>
        <c:axId val="72390144"/>
      </c:barChart>
      <c:catAx>
        <c:axId val="72388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72390144"/>
        <c:crosses val="autoZero"/>
        <c:auto val="1"/>
        <c:lblAlgn val="ctr"/>
        <c:lblOffset val="100"/>
        <c:noMultiLvlLbl val="0"/>
      </c:catAx>
      <c:valAx>
        <c:axId val="72390144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7238860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400">
              <a:latin typeface="+mj-lt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Indicadores!$C$20</c:f>
              <c:strCache>
                <c:ptCount val="1"/>
                <c:pt idx="0">
                  <c:v>Proporção de crianças com  registro de peso da última consulta na ficha-espelho</c:v>
                </c:pt>
              </c:strCache>
            </c:strRef>
          </c:tx>
          <c:spPr>
            <a:solidFill>
              <a:srgbClr val="F79646">
                <a:lumMod val="75000"/>
              </a:srgbClr>
            </a:solidFill>
            <a:ln w="25400">
              <a:noFill/>
            </a:ln>
            <a:effectLst/>
          </c:spPr>
          <c:invertIfNegative val="0"/>
          <c:cat>
            <c:strRef>
              <c:f>Indicadores!$D$19:$G$19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Indicadores!$D$20:$G$20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2411008"/>
        <c:axId val="72412544"/>
      </c:barChart>
      <c:catAx>
        <c:axId val="72411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72412544"/>
        <c:crosses val="autoZero"/>
        <c:auto val="1"/>
        <c:lblAlgn val="ctr"/>
        <c:lblOffset val="100"/>
        <c:noMultiLvlLbl val="0"/>
      </c:catAx>
      <c:valAx>
        <c:axId val="72412544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7241100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400" b="1" i="0" u="none" strike="noStrike" baseline="0">
              <a:solidFill>
                <a:srgbClr val="000000"/>
              </a:solidFill>
              <a:latin typeface="+mj-lt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Indicadores!$C$67</c:f>
              <c:strCache>
                <c:ptCount val="1"/>
                <c:pt idx="0">
                  <c:v>Proporção de crianças com avaliação de risco</c:v>
                </c:pt>
              </c:strCache>
            </c:strRef>
          </c:tx>
          <c:spPr>
            <a:solidFill>
              <a:schemeClr val="accent3"/>
            </a:solidFill>
            <a:ln w="25400">
              <a:noFill/>
            </a:ln>
            <a:effectLst/>
          </c:spPr>
          <c:invertIfNegative val="0"/>
          <c:cat>
            <c:strRef>
              <c:f>Indicadores!$D$66:$G$66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Indicadores!$D$67:$G$67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2458240"/>
        <c:axId val="72459776"/>
      </c:barChart>
      <c:catAx>
        <c:axId val="724582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2459776"/>
        <c:crosses val="autoZero"/>
        <c:auto val="1"/>
        <c:lblAlgn val="ctr"/>
        <c:lblOffset val="100"/>
        <c:noMultiLvlLbl val="0"/>
      </c:catAx>
      <c:valAx>
        <c:axId val="72459776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245824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400">
              <a:latin typeface="+mj-lt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Indicadores!$C$61</c:f>
              <c:strCache>
                <c:ptCount val="1"/>
                <c:pt idx="0">
                  <c:v>Proporção de crianças colocadas para mamar na primeira consulta de puericultura</c:v>
                </c:pt>
              </c:strCache>
            </c:strRef>
          </c:tx>
          <c:spPr>
            <a:solidFill>
              <a:srgbClr val="F79646">
                <a:lumMod val="75000"/>
              </a:srgbClr>
            </a:solidFill>
            <a:ln w="25400">
              <a:noFill/>
            </a:ln>
            <a:effectLst/>
          </c:spPr>
          <c:invertIfNegative val="0"/>
          <c:cat>
            <c:strRef>
              <c:f>Indicadores!$D$60:$G$60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Indicadores!$D$61:$G$61</c:f>
              <c:numCache>
                <c:formatCode>0.0%</c:formatCode>
                <c:ptCount val="4"/>
                <c:pt idx="0">
                  <c:v>1</c:v>
                </c:pt>
                <c:pt idx="1">
                  <c:v>0.92156862745098034</c:v>
                </c:pt>
                <c:pt idx="2">
                  <c:v>0.96341463414634143</c:v>
                </c:pt>
                <c:pt idx="3">
                  <c:v>0.96428571428571441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2492928"/>
        <c:axId val="72494464"/>
      </c:barChart>
      <c:catAx>
        <c:axId val="72492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72494464"/>
        <c:crosses val="autoZero"/>
        <c:auto val="1"/>
        <c:lblAlgn val="ctr"/>
        <c:lblOffset val="100"/>
        <c:noMultiLvlLbl val="0"/>
      </c:catAx>
      <c:valAx>
        <c:axId val="72494464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7249292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400">
              <a:latin typeface="+mj-lt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Indicadores!$C$96</c:f>
              <c:strCache>
                <c:ptCount val="1"/>
                <c:pt idx="0">
                  <c:v>Proporção de crianças com avaliação de risco para saúde bucal</c:v>
                </c:pt>
              </c:strCache>
            </c:strRef>
          </c:tx>
          <c:spPr>
            <a:solidFill>
              <a:srgbClr val="F79646">
                <a:lumMod val="75000"/>
              </a:srgbClr>
            </a:solidFill>
            <a:ln w="25400">
              <a:noFill/>
            </a:ln>
            <a:effectLst/>
          </c:spPr>
          <c:invertIfNegative val="0"/>
          <c:cat>
            <c:strRef>
              <c:f>Indicadores!$D$95:$G$95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Indicadores!$D$96:$G$96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2531968"/>
        <c:axId val="72533504"/>
      </c:barChart>
      <c:catAx>
        <c:axId val="725319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72533504"/>
        <c:crosses val="autoZero"/>
        <c:auto val="1"/>
        <c:lblAlgn val="ctr"/>
        <c:lblOffset val="100"/>
        <c:noMultiLvlLbl val="0"/>
      </c:catAx>
      <c:valAx>
        <c:axId val="72533504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7253196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400">
              <a:latin typeface="+mj-lt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Indicadores!$C$89</c:f>
              <c:strCache>
                <c:ptCount val="1"/>
                <c:pt idx="0">
                  <c:v>Proporção de crianças com tratamento odontológico concluído</c:v>
                </c:pt>
              </c:strCache>
            </c:strRef>
          </c:tx>
          <c:spPr>
            <a:solidFill>
              <a:srgbClr val="F79646">
                <a:lumMod val="75000"/>
              </a:srgbClr>
            </a:solidFill>
            <a:ln w="25400">
              <a:noFill/>
            </a:ln>
            <a:effectLst/>
          </c:spPr>
          <c:invertIfNegative val="0"/>
          <c:cat>
            <c:strRef>
              <c:f>Indicadores!$D$88:$G$88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Indicadores!$D$89:$G$89</c:f>
              <c:numCache>
                <c:formatCode>0.0%</c:formatCode>
                <c:ptCount val="4"/>
                <c:pt idx="0">
                  <c:v>0.25</c:v>
                </c:pt>
                <c:pt idx="1">
                  <c:v>0.37254901960784326</c:v>
                </c:pt>
                <c:pt idx="2">
                  <c:v>0.3658536585365853</c:v>
                </c:pt>
                <c:pt idx="3">
                  <c:v>0.40476190476190477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2574848"/>
        <c:axId val="72576384"/>
      </c:barChart>
      <c:catAx>
        <c:axId val="725748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72576384"/>
        <c:crosses val="autoZero"/>
        <c:auto val="1"/>
        <c:lblAlgn val="ctr"/>
        <c:lblOffset val="100"/>
        <c:noMultiLvlLbl val="0"/>
      </c:catAx>
      <c:valAx>
        <c:axId val="72576384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7257484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400">
              <a:latin typeface="+mj-lt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Indicadores!$C$103</c:f>
              <c:strCache>
                <c:ptCount val="1"/>
                <c:pt idx="0">
                  <c:v>Proporção de crianças com orientação sobre higiene bucal e prevenção de cárie</c:v>
                </c:pt>
              </c:strCache>
            </c:strRef>
          </c:tx>
          <c:spPr>
            <a:solidFill>
              <a:srgbClr val="F79646">
                <a:lumMod val="75000"/>
              </a:srgbClr>
            </a:solidFill>
            <a:ln w="25400">
              <a:noFill/>
            </a:ln>
            <a:effectLst/>
          </c:spPr>
          <c:invertIfNegative val="0"/>
          <c:cat>
            <c:strRef>
              <c:f>Indicadores!$D$102:$G$102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Indicadores!$D$103:$G$103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3732096"/>
        <c:axId val="73733632"/>
      </c:barChart>
      <c:catAx>
        <c:axId val="737320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73733632"/>
        <c:crosses val="autoZero"/>
        <c:auto val="1"/>
        <c:lblAlgn val="ctr"/>
        <c:lblOffset val="100"/>
        <c:noMultiLvlLbl val="0"/>
      </c:catAx>
      <c:valAx>
        <c:axId val="73733632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7373209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1400">
                <a:latin typeface="+mj-lt"/>
              </a:defRPr>
            </a:pPr>
            <a:r>
              <a:rPr lang="pt-BR" dirty="0">
                <a:latin typeface="+mj-lt"/>
              </a:rPr>
              <a:t>Proporção de crianças que receberam orientação </a:t>
            </a:r>
            <a:r>
              <a:rPr lang="pt-BR" dirty="0" smtClean="0">
                <a:latin typeface="+mj-lt"/>
              </a:rPr>
              <a:t>nutricional</a:t>
            </a:r>
            <a:endParaRPr lang="pt-BR" dirty="0">
              <a:latin typeface="+mj-lt"/>
            </a:endParaRP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Indicadores!$C$110</c:f>
              <c:strCache>
                <c:ptCount val="1"/>
                <c:pt idx="0">
                  <c:v>Proporção de crianças que receberam orientação nutricional do odontólogo</c:v>
                </c:pt>
              </c:strCache>
            </c:strRef>
          </c:tx>
          <c:spPr>
            <a:solidFill>
              <a:srgbClr val="F79646">
                <a:lumMod val="75000"/>
              </a:srgbClr>
            </a:solidFill>
            <a:ln w="25400">
              <a:noFill/>
            </a:ln>
            <a:effectLst/>
          </c:spPr>
          <c:invertIfNegative val="0"/>
          <c:cat>
            <c:strRef>
              <c:f>Indicadores!$D$109:$G$109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Indicadores!$D$110:$G$110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3770880"/>
        <c:axId val="73772416"/>
      </c:barChart>
      <c:catAx>
        <c:axId val="73770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73772416"/>
        <c:crosses val="autoZero"/>
        <c:auto val="1"/>
        <c:lblAlgn val="ctr"/>
        <c:lblOffset val="100"/>
        <c:noMultiLvlLbl val="0"/>
      </c:catAx>
      <c:valAx>
        <c:axId val="73772416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7377088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dirty="0">
                <a:latin typeface="+mj-lt"/>
              </a:rPr>
              <a:t>Cobertura do Programa de Puericultura na </a:t>
            </a:r>
            <a:r>
              <a:rPr lang="pt-BR" dirty="0" smtClean="0">
                <a:latin typeface="+mj-lt"/>
              </a:rPr>
              <a:t>UBS em relação</a:t>
            </a:r>
            <a:r>
              <a:rPr lang="pt-BR" baseline="0" dirty="0" smtClean="0">
                <a:latin typeface="+mj-lt"/>
              </a:rPr>
              <a:t> às crianças com 0-72 meses</a:t>
            </a:r>
            <a:r>
              <a:rPr lang="pt-BR" dirty="0" smtClean="0">
                <a:latin typeface="+mj-lt"/>
              </a:rPr>
              <a:t> </a:t>
            </a:r>
            <a:endParaRPr lang="pt-BR" dirty="0">
              <a:latin typeface="+mj-lt"/>
            </a:endParaRP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Indicadores!$C$4</c:f>
              <c:strCache>
                <c:ptCount val="1"/>
                <c:pt idx="0">
                  <c:v>Cobertura do Programa de Puericultura na UBS </c:v>
                </c:pt>
              </c:strCache>
            </c:strRef>
          </c:tx>
          <c:spPr>
            <a:solidFill>
              <a:schemeClr val="accent3"/>
            </a:solidFill>
            <a:ln w="25400">
              <a:noFill/>
            </a:ln>
          </c:spPr>
          <c:invertIfNegative val="0"/>
          <c:cat>
            <c:strRef>
              <c:f>Indicadores!$D$3:$G$3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Indicadores!$D$4:$G$4</c:f>
              <c:numCache>
                <c:formatCode>0.0%</c:formatCode>
                <c:ptCount val="4"/>
                <c:pt idx="0">
                  <c:v>5.3811659192825122E-2</c:v>
                </c:pt>
                <c:pt idx="1">
                  <c:v>0.11434977578475336</c:v>
                </c:pt>
                <c:pt idx="2">
                  <c:v>0.18385650224215247</c:v>
                </c:pt>
                <c:pt idx="3">
                  <c:v>0.18834080717488791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940544"/>
        <c:axId val="30962816"/>
      </c:barChart>
      <c:catAx>
        <c:axId val="30940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0962816"/>
        <c:crosses val="autoZero"/>
        <c:auto val="1"/>
        <c:lblAlgn val="ctr"/>
        <c:lblOffset val="100"/>
        <c:noMultiLvlLbl val="0"/>
      </c:catAx>
      <c:valAx>
        <c:axId val="30962816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094054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pt-BR" dirty="0">
                <a:latin typeface="+mj-lt"/>
              </a:rPr>
              <a:t>Proporção de crianças cujas mães fizeram o pré-natal na UBS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Indicadores!$C$9</c:f>
              <c:strCache>
                <c:ptCount val="1"/>
                <c:pt idx="0">
                  <c:v>Proporção de crianças cujas mães fizeram o pré-natal na UBS</c:v>
                </c:pt>
              </c:strCache>
            </c:strRef>
          </c:tx>
          <c:spPr>
            <a:solidFill>
              <a:srgbClr val="F79646">
                <a:lumMod val="75000"/>
              </a:srgbClr>
            </a:solidFill>
            <a:ln w="25400">
              <a:noFill/>
              <a:prstDash val="solid"/>
            </a:ln>
            <a:effectLst/>
          </c:spPr>
          <c:invertIfNegative val="0"/>
          <c:cat>
            <c:strRef>
              <c:f>Indicadores!$D$8:$G$8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Indicadores!$D$9:$G$9</c:f>
              <c:numCache>
                <c:formatCode>0.0%</c:formatCode>
                <c:ptCount val="4"/>
                <c:pt idx="0">
                  <c:v>1</c:v>
                </c:pt>
                <c:pt idx="1">
                  <c:v>0.98039215686274495</c:v>
                </c:pt>
                <c:pt idx="2">
                  <c:v>0.92682926829268308</c:v>
                </c:pt>
                <c:pt idx="3">
                  <c:v>0.91666666666666652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340032"/>
        <c:axId val="31341568"/>
      </c:barChart>
      <c:catAx>
        <c:axId val="31340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31341568"/>
        <c:crosses val="autoZero"/>
        <c:auto val="1"/>
        <c:lblAlgn val="ctr"/>
        <c:lblOffset val="100"/>
        <c:noMultiLvlLbl val="0"/>
      </c:catAx>
      <c:valAx>
        <c:axId val="31341568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3134003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400" b="1" i="0" u="none" strike="noStrike" baseline="0">
              <a:solidFill>
                <a:srgbClr val="000000"/>
              </a:solidFill>
              <a:latin typeface="+mj-lt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Indicadores!$C$15</c:f>
              <c:strCache>
                <c:ptCount val="1"/>
                <c:pt idx="0">
                  <c:v>Proporção de crianças com  atendimento em dia de acordo com o protocolo 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invertIfNegative val="0"/>
          <c:cat>
            <c:strRef>
              <c:f>Indicadores!$D$14:$G$14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Indicadores!$D$15:$G$15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0.9878048780487807</c:v>
                </c:pt>
                <c:pt idx="3">
                  <c:v>0.98809523809523814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371264"/>
        <c:axId val="31372800"/>
      </c:barChart>
      <c:catAx>
        <c:axId val="31371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1372800"/>
        <c:crosses val="autoZero"/>
        <c:auto val="1"/>
        <c:lblAlgn val="ctr"/>
        <c:lblOffset val="100"/>
        <c:noMultiLvlLbl val="0"/>
      </c:catAx>
      <c:valAx>
        <c:axId val="31372800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137126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400">
              <a:latin typeface="+mj-lt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Indicadores!$C$25</c:f>
              <c:strCache>
                <c:ptCount val="1"/>
                <c:pt idx="0">
                  <c:v>Proporção de crianças com déficit de peso</c:v>
                </c:pt>
              </c:strCache>
            </c:strRef>
          </c:tx>
          <c:spPr>
            <a:solidFill>
              <a:srgbClr val="F79646">
                <a:lumMod val="75000"/>
              </a:srgbClr>
            </a:solidFill>
            <a:ln w="25400">
              <a:noFill/>
            </a:ln>
            <a:effectLst/>
          </c:spPr>
          <c:invertIfNegative val="0"/>
          <c:cat>
            <c:strRef>
              <c:f>Indicadores!$D$24:$G$24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Indicadores!$D$25:$G$25</c:f>
              <c:numCache>
                <c:formatCode>0.0%</c:formatCode>
                <c:ptCount val="4"/>
                <c:pt idx="0">
                  <c:v>8.3333333333333343E-2</c:v>
                </c:pt>
                <c:pt idx="1">
                  <c:v>3.9215686274509803E-2</c:v>
                </c:pt>
                <c:pt idx="2">
                  <c:v>3.6585365853658541E-2</c:v>
                </c:pt>
                <c:pt idx="3">
                  <c:v>4.7619047619047623E-2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389568"/>
        <c:axId val="31391104"/>
      </c:barChart>
      <c:catAx>
        <c:axId val="313895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31391104"/>
        <c:crosses val="autoZero"/>
        <c:auto val="1"/>
        <c:lblAlgn val="ctr"/>
        <c:lblOffset val="100"/>
        <c:noMultiLvlLbl val="0"/>
      </c:catAx>
      <c:valAx>
        <c:axId val="31391104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3138956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400" b="1" i="0" u="none" strike="noStrike" baseline="0">
              <a:solidFill>
                <a:srgbClr val="000000"/>
              </a:solidFill>
              <a:latin typeface="+mj-lt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Indicadores!$C$31</c:f>
              <c:strCache>
                <c:ptCount val="1"/>
                <c:pt idx="0">
                  <c:v>Proporção de crianças com excesso de peso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invertIfNegative val="0"/>
          <c:cat>
            <c:strRef>
              <c:f>Indicadores!$D$30:$G$30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Indicadores!$D$31:$G$31</c:f>
              <c:numCache>
                <c:formatCode>0.0%</c:formatCode>
                <c:ptCount val="4"/>
                <c:pt idx="0">
                  <c:v>4.1666666666666664E-2</c:v>
                </c:pt>
                <c:pt idx="1">
                  <c:v>7.8431372549019607E-2</c:v>
                </c:pt>
                <c:pt idx="2">
                  <c:v>4.8780487804878071E-2</c:v>
                </c:pt>
                <c:pt idx="3">
                  <c:v>4.7619047619047623E-2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313920"/>
        <c:axId val="31315456"/>
      </c:barChart>
      <c:catAx>
        <c:axId val="31313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1315456"/>
        <c:crosses val="autoZero"/>
        <c:auto val="1"/>
        <c:lblAlgn val="ctr"/>
        <c:lblOffset val="100"/>
        <c:noMultiLvlLbl val="0"/>
      </c:catAx>
      <c:valAx>
        <c:axId val="31315456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131392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400" b="1" i="0" u="none" strike="noStrike" baseline="0">
              <a:solidFill>
                <a:srgbClr val="000000"/>
              </a:solidFill>
              <a:latin typeface="+mj-lt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Indicadores!$C$36</c:f>
              <c:strCache>
                <c:ptCount val="1"/>
                <c:pt idx="0">
                  <c:v>Proporção de crianças com curva de peso descendente ou estacionária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invertIfNegative val="0"/>
          <c:cat>
            <c:strRef>
              <c:f>Indicadores!$D$35:$G$35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Indicadores!$D$36:$G$36</c:f>
              <c:numCache>
                <c:formatCode>0.0%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426432"/>
        <c:axId val="31427968"/>
      </c:barChart>
      <c:catAx>
        <c:axId val="314264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1427968"/>
        <c:crosses val="autoZero"/>
        <c:auto val="1"/>
        <c:lblAlgn val="ctr"/>
        <c:lblOffset val="100"/>
        <c:noMultiLvlLbl val="0"/>
      </c:catAx>
      <c:valAx>
        <c:axId val="31427968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142643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400">
              <a:latin typeface="+mj-lt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Indicadores!$C$41</c:f>
              <c:strCache>
                <c:ptCount val="1"/>
                <c:pt idx="0">
                  <c:v>Proporção de crianças com avaliação de desenvolvimento neurocognitivo em dia</c:v>
                </c:pt>
              </c:strCache>
            </c:strRef>
          </c:tx>
          <c:spPr>
            <a:solidFill>
              <a:srgbClr val="F79646">
                <a:lumMod val="75000"/>
              </a:srgbClr>
            </a:solidFill>
            <a:ln w="25400">
              <a:noFill/>
            </a:ln>
            <a:effectLst/>
          </c:spPr>
          <c:invertIfNegative val="0"/>
          <c:cat>
            <c:strRef>
              <c:f>Indicadores!$D$40:$G$40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Indicadores!$D$41:$G$41</c:f>
              <c:numCache>
                <c:formatCode>0.0%</c:formatCode>
                <c:ptCount val="4"/>
                <c:pt idx="0">
                  <c:v>0.2916666666666668</c:v>
                </c:pt>
                <c:pt idx="1">
                  <c:v>0.31372549019607848</c:v>
                </c:pt>
                <c:pt idx="2">
                  <c:v>0.48780487804878053</c:v>
                </c:pt>
                <c:pt idx="3">
                  <c:v>0.57142857142857162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465472"/>
        <c:axId val="31467008"/>
      </c:barChart>
      <c:catAx>
        <c:axId val="31465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31467008"/>
        <c:crosses val="autoZero"/>
        <c:auto val="1"/>
        <c:lblAlgn val="ctr"/>
        <c:lblOffset val="100"/>
        <c:noMultiLvlLbl val="0"/>
      </c:catAx>
      <c:valAx>
        <c:axId val="31467008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3146547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400">
              <a:latin typeface="+mj-lt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Indicadores!$C$46</c:f>
              <c:strCache>
                <c:ptCount val="1"/>
                <c:pt idx="0">
                  <c:v>Proporção de crianças com esquema vacinal em dia de acordo com a idade</c:v>
                </c:pt>
              </c:strCache>
            </c:strRef>
          </c:tx>
          <c:spPr>
            <a:solidFill>
              <a:srgbClr val="F79646">
                <a:lumMod val="75000"/>
              </a:srgbClr>
            </a:solidFill>
            <a:ln w="25400">
              <a:noFill/>
            </a:ln>
            <a:effectLst/>
          </c:spPr>
          <c:invertIfNegative val="0"/>
          <c:cat>
            <c:strRef>
              <c:f>Indicadores!$D$45:$G$45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Indicadores!$D$46:$G$46</c:f>
              <c:numCache>
                <c:formatCode>0.0%</c:formatCode>
                <c:ptCount val="4"/>
                <c:pt idx="0">
                  <c:v>0.91666666666666652</c:v>
                </c:pt>
                <c:pt idx="1">
                  <c:v>0.90196078431372551</c:v>
                </c:pt>
                <c:pt idx="2">
                  <c:v>0.95121951219512202</c:v>
                </c:pt>
                <c:pt idx="3">
                  <c:v>0.95238095238095233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508352"/>
        <c:axId val="31509888"/>
      </c:barChart>
      <c:catAx>
        <c:axId val="315083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31509888"/>
        <c:crosses val="autoZero"/>
        <c:auto val="1"/>
        <c:lblAlgn val="ctr"/>
        <c:lblOffset val="100"/>
        <c:noMultiLvlLbl val="0"/>
      </c:catAx>
      <c:valAx>
        <c:axId val="31509888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3150835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F3E8F4-5501-40AE-A6D6-E71C2404F848}" type="datetimeFigureOut">
              <a:rPr lang="pt-BR" smtClean="0"/>
              <a:pPr/>
              <a:t>25/02/2014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6884A9-1E3B-43C8-9947-35A8F40DA8E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2834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baseline="0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6884A9-1E3B-43C8-9947-35A8F40DA8E2}" type="slidenum">
              <a:rPr lang="pt-BR" smtClean="0"/>
              <a:pPr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27657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6884A9-1E3B-43C8-9947-35A8F40DA8E2}" type="slidenum">
              <a:rPr lang="pt-BR" smtClean="0"/>
              <a:pPr/>
              <a:t>49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2451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7598C42-5DF3-4765-9F62-976AB01617E0}" type="datetimeFigureOut">
              <a:rPr lang="pt-BR" smtClean="0"/>
              <a:pPr/>
              <a:t>25/02/2014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446465D-3F1C-42E1-AEF8-868CEC9B9A7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598C42-5DF3-4765-9F62-976AB01617E0}" type="datetimeFigureOut">
              <a:rPr lang="pt-BR" smtClean="0"/>
              <a:pPr/>
              <a:t>25/02/2014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46465D-3F1C-42E1-AEF8-868CEC9B9A7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598C42-5DF3-4765-9F62-976AB01617E0}" type="datetimeFigureOut">
              <a:rPr lang="pt-BR" smtClean="0"/>
              <a:pPr/>
              <a:t>25/02/2014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46465D-3F1C-42E1-AEF8-868CEC9B9A7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598C42-5DF3-4765-9F62-976AB01617E0}" type="datetimeFigureOut">
              <a:rPr lang="pt-BR" smtClean="0"/>
              <a:pPr/>
              <a:t>25/02/2014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46465D-3F1C-42E1-AEF8-868CEC9B9A7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598C42-5DF3-4765-9F62-976AB01617E0}" type="datetimeFigureOut">
              <a:rPr lang="pt-BR" smtClean="0"/>
              <a:pPr/>
              <a:t>25/02/2014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46465D-3F1C-42E1-AEF8-868CEC9B9A7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598C42-5DF3-4765-9F62-976AB01617E0}" type="datetimeFigureOut">
              <a:rPr lang="pt-BR" smtClean="0"/>
              <a:pPr/>
              <a:t>25/02/2014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46465D-3F1C-42E1-AEF8-868CEC9B9A7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598C42-5DF3-4765-9F62-976AB01617E0}" type="datetimeFigureOut">
              <a:rPr lang="pt-BR" smtClean="0"/>
              <a:pPr/>
              <a:t>25/02/2014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46465D-3F1C-42E1-AEF8-868CEC9B9A7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598C42-5DF3-4765-9F62-976AB01617E0}" type="datetimeFigureOut">
              <a:rPr lang="pt-BR" smtClean="0"/>
              <a:pPr/>
              <a:t>25/02/2014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46465D-3F1C-42E1-AEF8-868CEC9B9A7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598C42-5DF3-4765-9F62-976AB01617E0}" type="datetimeFigureOut">
              <a:rPr lang="pt-BR" smtClean="0"/>
              <a:pPr/>
              <a:t>25/02/2014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46465D-3F1C-42E1-AEF8-868CEC9B9A7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7598C42-5DF3-4765-9F62-976AB01617E0}" type="datetimeFigureOut">
              <a:rPr lang="pt-BR" smtClean="0"/>
              <a:pPr/>
              <a:t>25/02/2014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46465D-3F1C-42E1-AEF8-868CEC9B9A7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7598C42-5DF3-4765-9F62-976AB01617E0}" type="datetimeFigureOut">
              <a:rPr lang="pt-BR" smtClean="0"/>
              <a:pPr/>
              <a:t>25/02/2014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446465D-3F1C-42E1-AEF8-868CEC9B9A7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7598C42-5DF3-4765-9F62-976AB01617E0}" type="datetimeFigureOut">
              <a:rPr lang="pt-BR" smtClean="0"/>
              <a:pPr/>
              <a:t>25/02/2014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446465D-3F1C-42E1-AEF8-868CEC9B9A7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836712"/>
            <a:ext cx="7772400" cy="1872207"/>
          </a:xfrm>
        </p:spPr>
        <p:txBody>
          <a:bodyPr/>
          <a:lstStyle/>
          <a:p>
            <a:pPr algn="ctr"/>
            <a:r>
              <a:rPr lang="pt-BR" dirty="0" smtClean="0"/>
              <a:t>Curs</a:t>
            </a:r>
            <a:r>
              <a:rPr lang="pt-BR" b="0" dirty="0" smtClean="0"/>
              <a:t>o</a:t>
            </a:r>
            <a:r>
              <a:rPr lang="pt-BR" dirty="0" smtClean="0"/>
              <a:t> de Especialização em Saúde da Família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47664" y="3140968"/>
            <a:ext cx="6400800" cy="1752600"/>
          </a:xfrm>
        </p:spPr>
        <p:txBody>
          <a:bodyPr>
            <a:noAutofit/>
          </a:bodyPr>
          <a:lstStyle/>
          <a:p>
            <a:pPr algn="ctr"/>
            <a:r>
              <a:rPr lang="pt-BR" sz="2800" dirty="0" smtClean="0">
                <a:solidFill>
                  <a:schemeClr val="tx1"/>
                </a:solidFill>
              </a:rPr>
              <a:t>Tema: Melhoria da Atenção à Saúde da Criança na Unidade de Saúde da Família da Manga do Município da Barra-Ba</a:t>
            </a:r>
            <a:r>
              <a:rPr lang="pt-BR" sz="2800" dirty="0" smtClean="0"/>
              <a:t>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432770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Gráfico 9"/>
          <p:cNvGraphicFramePr>
            <a:graphicFrameLocks/>
          </p:cNvGraphicFramePr>
          <p:nvPr/>
        </p:nvGraphicFramePr>
        <p:xfrm>
          <a:off x="827584" y="980728"/>
          <a:ext cx="7488832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áfico 7"/>
          <p:cNvGraphicFramePr>
            <a:graphicFrameLocks/>
          </p:cNvGraphicFramePr>
          <p:nvPr/>
        </p:nvGraphicFramePr>
        <p:xfrm>
          <a:off x="899592" y="908720"/>
          <a:ext cx="7416824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/>
          <p:cNvSpPr>
            <a:spLocks noGrp="1"/>
          </p:cNvSpPr>
          <p:nvPr>
            <p:ph sz="half" idx="1"/>
          </p:nvPr>
        </p:nvSpPr>
        <p:spPr>
          <a:xfrm>
            <a:off x="745232" y="1481328"/>
            <a:ext cx="7571184" cy="4525963"/>
          </a:xfrm>
        </p:spPr>
        <p:txBody>
          <a:bodyPr/>
          <a:lstStyle/>
          <a:p>
            <a:endParaRPr lang="pt-BR" dirty="0" smtClean="0"/>
          </a:p>
          <a:p>
            <a:r>
              <a:rPr lang="pt-BR" dirty="0" smtClean="0"/>
              <a:t>Melhorar a adesão ao programa de puericultura.</a:t>
            </a:r>
          </a:p>
          <a:p>
            <a:pPr marL="109728" indent="0">
              <a:buNone/>
            </a:pPr>
            <a:endParaRPr lang="pt-BR" dirty="0" smtClean="0"/>
          </a:p>
          <a:p>
            <a:pPr marL="109728" indent="0">
              <a:buNone/>
            </a:pPr>
            <a:endParaRPr lang="pt-BR" dirty="0"/>
          </a:p>
          <a:p>
            <a:r>
              <a:rPr lang="pt-BR" dirty="0" smtClean="0"/>
              <a:t>Meta: Captar 70% das crianças da área que não fazem puericultura nem na UBS nem em outro serviço.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t-BR" dirty="0" smtClean="0"/>
              <a:t>4. </a:t>
            </a:r>
            <a:r>
              <a:rPr lang="pt-BR" dirty="0"/>
              <a:t>Objetivos, Metas e Resultados</a:t>
            </a:r>
          </a:p>
        </p:txBody>
      </p:sp>
    </p:spTree>
    <p:extLst>
      <p:ext uri="{BB962C8B-B14F-4D97-AF65-F5344CB8AC3E}">
        <p14:creationId xmlns:p14="http://schemas.microsoft.com/office/powerpoint/2010/main" val="764341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200" dirty="0" smtClean="0">
                <a:solidFill>
                  <a:schemeClr val="tx1"/>
                </a:solidFill>
              </a:rPr>
              <a:t>O indicador específico não foi coletado: Proporção de crianças que não faziam pré-natal em nenhum serviço captadas pelo programa. </a:t>
            </a:r>
            <a:endParaRPr lang="pt-BR" sz="2800" dirty="0">
              <a:solidFill>
                <a:schemeClr val="tx1"/>
              </a:solidFill>
            </a:endParaRPr>
          </a:p>
        </p:txBody>
      </p:sp>
      <p:graphicFrame>
        <p:nvGraphicFramePr>
          <p:cNvPr id="5" name="Chart 1"/>
          <p:cNvGraphicFramePr>
            <a:graphicFrameLocks/>
          </p:cNvGraphicFramePr>
          <p:nvPr/>
        </p:nvGraphicFramePr>
        <p:xfrm>
          <a:off x="755576" y="1772816"/>
          <a:ext cx="7632847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sz="half" idx="1"/>
          </p:nvPr>
        </p:nvSpPr>
        <p:spPr>
          <a:xfrm>
            <a:off x="467544" y="1481329"/>
            <a:ext cx="7920880" cy="4395944"/>
          </a:xfrm>
        </p:spPr>
        <p:txBody>
          <a:bodyPr/>
          <a:lstStyle/>
          <a:p>
            <a:endParaRPr lang="pt-BR" dirty="0" smtClean="0"/>
          </a:p>
          <a:p>
            <a:r>
              <a:rPr lang="pt-BR" dirty="0" smtClean="0"/>
              <a:t>Melhorar a adesão ao programa de puericultura.</a:t>
            </a:r>
          </a:p>
          <a:p>
            <a:endParaRPr lang="pt-BR" dirty="0" smtClean="0"/>
          </a:p>
          <a:p>
            <a:pPr marL="109728" indent="0">
              <a:buNone/>
            </a:pPr>
            <a:endParaRPr lang="pt-BR" dirty="0" smtClean="0"/>
          </a:p>
          <a:p>
            <a:r>
              <a:rPr lang="pt-BR" dirty="0" smtClean="0"/>
              <a:t>Meta: Fazer busca ativa de 100% das crianças faltosas.</a:t>
            </a:r>
            <a:endParaRPr lang="pt-BR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pt-BR" dirty="0" smtClean="0"/>
              <a:t>4. </a:t>
            </a:r>
            <a:r>
              <a:rPr lang="pt-BR" dirty="0"/>
              <a:t>Objetivos, Metas e Resultados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áfico 4"/>
          <p:cNvGraphicFramePr>
            <a:graphicFrameLocks/>
          </p:cNvGraphicFramePr>
          <p:nvPr/>
        </p:nvGraphicFramePr>
        <p:xfrm>
          <a:off x="1043608" y="1052736"/>
          <a:ext cx="7056783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Melhorar a qualidade do atendimento à criança.</a:t>
            </a:r>
          </a:p>
          <a:p>
            <a:endParaRPr lang="pt-BR" dirty="0"/>
          </a:p>
          <a:p>
            <a:r>
              <a:rPr lang="pt-BR" dirty="0" smtClean="0"/>
              <a:t>Meta: Capacitar 80% dos profissionais de acordo com os protocolos do Ministério da saúde.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316288" cy="4525963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sz="2400" dirty="0" smtClean="0"/>
              <a:t>100% dos profissionais capacitados</a:t>
            </a:r>
            <a:endParaRPr lang="pt-BR" sz="2400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t-BR" dirty="0" smtClean="0"/>
              <a:t>4. Objetivos, Metas e Resultados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sz="half" idx="1"/>
          </p:nvPr>
        </p:nvSpPr>
        <p:spPr>
          <a:xfrm>
            <a:off x="467544" y="1481329"/>
            <a:ext cx="7632848" cy="4395944"/>
          </a:xfrm>
        </p:spPr>
        <p:txBody>
          <a:bodyPr/>
          <a:lstStyle/>
          <a:p>
            <a:endParaRPr lang="pt-BR" dirty="0" smtClean="0"/>
          </a:p>
          <a:p>
            <a:r>
              <a:rPr lang="pt-BR" dirty="0" smtClean="0"/>
              <a:t>Melhorar a qualidade do atendimento à criança.</a:t>
            </a:r>
          </a:p>
          <a:p>
            <a:endParaRPr lang="pt-BR" dirty="0" smtClean="0"/>
          </a:p>
          <a:p>
            <a:pPr marL="109728" indent="0">
              <a:buNone/>
            </a:pPr>
            <a:endParaRPr lang="pt-BR" dirty="0" smtClean="0"/>
          </a:p>
          <a:p>
            <a:r>
              <a:rPr lang="pt-BR" dirty="0" smtClean="0"/>
              <a:t>Meta:Monitorar crescimento em 100% das crianças acompanhadas na UBS.</a:t>
            </a:r>
          </a:p>
          <a:p>
            <a:endParaRPr lang="pt-BR" sz="2400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pt-BR" dirty="0" smtClean="0"/>
              <a:t>4. Objetivos, Metas e Resultados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3"/>
          <p:cNvGraphicFramePr>
            <a:graphicFrameLocks/>
          </p:cNvGraphicFramePr>
          <p:nvPr/>
        </p:nvGraphicFramePr>
        <p:xfrm>
          <a:off x="755576" y="764704"/>
          <a:ext cx="7560839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áfico 4"/>
          <p:cNvGraphicFramePr>
            <a:graphicFrameLocks/>
          </p:cNvGraphicFramePr>
          <p:nvPr/>
        </p:nvGraphicFramePr>
        <p:xfrm>
          <a:off x="1115616" y="692696"/>
          <a:ext cx="7272808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400" dirty="0" smtClean="0"/>
              <a:t>A assistência a saúde da criança é uma atividade de fundamental importância em função da vulnerabilidade do ser humano nessa fase do ciclo de vida.</a:t>
            </a:r>
          </a:p>
          <a:p>
            <a:pPr algn="just"/>
            <a:endParaRPr lang="pt-BR" sz="2400" dirty="0" smtClean="0"/>
          </a:p>
          <a:p>
            <a:pPr marL="0" indent="0" algn="just">
              <a:buNone/>
            </a:pPr>
            <a:endParaRPr lang="pt-BR" sz="2400" dirty="0" smtClean="0"/>
          </a:p>
          <a:p>
            <a:pPr algn="just"/>
            <a:r>
              <a:rPr lang="pt-BR" sz="2400" dirty="0" smtClean="0"/>
              <a:t>Por meio do acompanhamento da criança saudável, papel da puericultura, espera-se reduzir a incidência de doenças, aumentando suas chances de crescer e desenvolver.</a:t>
            </a:r>
            <a:endParaRPr lang="pt-BR" sz="24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sz="3600" dirty="0" smtClean="0"/>
              <a:t>1. INTRODUÇÃO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2198722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áfico 4"/>
          <p:cNvGraphicFramePr>
            <a:graphicFrameLocks/>
          </p:cNvGraphicFramePr>
          <p:nvPr/>
        </p:nvGraphicFramePr>
        <p:xfrm>
          <a:off x="539552" y="476672"/>
          <a:ext cx="7992887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827584" y="548680"/>
          <a:ext cx="7632848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7427168" cy="4525963"/>
          </a:xfrm>
        </p:spPr>
        <p:txBody>
          <a:bodyPr/>
          <a:lstStyle/>
          <a:p>
            <a:endParaRPr lang="pt-BR" dirty="0" smtClean="0"/>
          </a:p>
          <a:p>
            <a:r>
              <a:rPr lang="pt-BR" dirty="0" smtClean="0"/>
              <a:t>Melhorar a qualidade do atendimento à criança.</a:t>
            </a:r>
          </a:p>
          <a:p>
            <a:pPr marL="109728" indent="0">
              <a:buNone/>
            </a:pPr>
            <a:endParaRPr lang="pt-BR" dirty="0" smtClean="0"/>
          </a:p>
          <a:p>
            <a:pPr marL="109728" indent="0">
              <a:buNone/>
            </a:pPr>
            <a:endParaRPr lang="pt-BR" dirty="0" smtClean="0"/>
          </a:p>
          <a:p>
            <a:r>
              <a:rPr lang="pt-BR" dirty="0" smtClean="0"/>
              <a:t>Meta:Vacinar 100% das crianças de acordo com a idade.</a:t>
            </a:r>
            <a:endParaRPr lang="pt-BR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pt-BR" dirty="0" smtClean="0"/>
              <a:t>4. Objetivos, Metas e Resultados</a:t>
            </a:r>
            <a:endParaRPr lang="pt-B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5"/>
          <p:cNvGraphicFramePr>
            <a:graphicFrameLocks/>
          </p:cNvGraphicFramePr>
          <p:nvPr/>
        </p:nvGraphicFramePr>
        <p:xfrm>
          <a:off x="539552" y="764704"/>
          <a:ext cx="7848872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pt-BR" dirty="0" smtClean="0"/>
              <a:t>4. Objetivos, Metas e Resultados</a:t>
            </a:r>
            <a:endParaRPr lang="pt-BR" dirty="0"/>
          </a:p>
        </p:txBody>
      </p:sp>
      <p:sp>
        <p:nvSpPr>
          <p:cNvPr id="6" name="Título 1"/>
          <p:cNvSpPr>
            <a:spLocks noGrp="1"/>
          </p:cNvSpPr>
          <p:nvPr>
            <p:ph sz="half" idx="1"/>
          </p:nvPr>
        </p:nvSpPr>
        <p:spPr>
          <a:xfrm>
            <a:off x="457200" y="1481138"/>
            <a:ext cx="7786688" cy="4525962"/>
          </a:xfrm>
        </p:spPr>
        <p:txBody>
          <a:bodyPr>
            <a:normAutofit fontScale="97500"/>
          </a:bodyPr>
          <a:lstStyle/>
          <a:p>
            <a:endParaRPr lang="pt-BR" dirty="0" smtClean="0"/>
          </a:p>
          <a:p>
            <a:r>
              <a:rPr lang="pt-BR" dirty="0" smtClean="0"/>
              <a:t>Melhorar a qualidade do atendimento à criança.</a:t>
            </a:r>
          </a:p>
          <a:p>
            <a:endParaRPr lang="pt-BR" dirty="0" smtClean="0"/>
          </a:p>
          <a:p>
            <a:pPr marL="109728" indent="0">
              <a:buNone/>
            </a:pPr>
            <a:endParaRPr lang="pt-BR" dirty="0" smtClean="0"/>
          </a:p>
          <a:p>
            <a:r>
              <a:rPr lang="pt-BR" dirty="0" smtClean="0"/>
              <a:t>Realizar suplementação de ferro em 100% das crianças acompanhadas na UBS.</a:t>
            </a:r>
          </a:p>
          <a:p>
            <a:pPr algn="l"/>
            <a:endParaRPr lang="pt-B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9"/>
          <p:cNvGraphicFramePr>
            <a:graphicFrameLocks/>
          </p:cNvGraphicFramePr>
          <p:nvPr/>
        </p:nvGraphicFramePr>
        <p:xfrm>
          <a:off x="755576" y="620688"/>
          <a:ext cx="7704856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7499176" cy="4525963"/>
          </a:xfrm>
        </p:spPr>
        <p:txBody>
          <a:bodyPr/>
          <a:lstStyle/>
          <a:p>
            <a:endParaRPr lang="pt-BR" dirty="0" smtClean="0"/>
          </a:p>
          <a:p>
            <a:r>
              <a:rPr lang="pt-BR" dirty="0" smtClean="0"/>
              <a:t>Melhorar a qualidade do atendimento à criança.</a:t>
            </a:r>
          </a:p>
          <a:p>
            <a:endParaRPr lang="pt-BR" dirty="0" smtClean="0"/>
          </a:p>
          <a:p>
            <a:pPr marL="109728" indent="0">
              <a:buNone/>
            </a:pPr>
            <a:endParaRPr lang="pt-BR" dirty="0" smtClean="0"/>
          </a:p>
          <a:p>
            <a:r>
              <a:rPr lang="pt-BR" dirty="0" smtClean="0"/>
              <a:t>Meta: Realizar triagem auditiva em 100% das crianças.</a:t>
            </a:r>
          </a:p>
          <a:p>
            <a:endParaRPr lang="pt-BR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pt-BR" dirty="0" smtClean="0"/>
              <a:t>4. Objetivos, Metas e Resultados</a:t>
            </a:r>
            <a:endParaRPr lang="pt-B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7"/>
          <p:cNvGraphicFramePr>
            <a:graphicFrameLocks/>
          </p:cNvGraphicFramePr>
          <p:nvPr/>
        </p:nvGraphicFramePr>
        <p:xfrm>
          <a:off x="683568" y="764704"/>
          <a:ext cx="7560839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7427168" cy="4525963"/>
          </a:xfrm>
        </p:spPr>
        <p:txBody>
          <a:bodyPr/>
          <a:lstStyle/>
          <a:p>
            <a:endParaRPr lang="pt-BR" dirty="0" smtClean="0"/>
          </a:p>
          <a:p>
            <a:r>
              <a:rPr lang="pt-BR" dirty="0" smtClean="0"/>
              <a:t>Melhorar a qualidade do atendimento à criança.</a:t>
            </a:r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Realizar teste do pezinho em 80% das crianças até 7 dias de vida.</a:t>
            </a:r>
          </a:p>
          <a:p>
            <a:endParaRPr lang="pt-BR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pt-BR" dirty="0" smtClean="0"/>
              <a:t>4. Objetivos, Metas e Resultados</a:t>
            </a:r>
            <a:endParaRPr lang="pt-B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6"/>
          <p:cNvGraphicFramePr>
            <a:graphicFrameLocks/>
          </p:cNvGraphicFramePr>
          <p:nvPr/>
        </p:nvGraphicFramePr>
        <p:xfrm>
          <a:off x="611560" y="836712"/>
          <a:ext cx="7488831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t-BR" sz="2400" dirty="0" smtClean="0"/>
              <a:t>O município da Barra fica localizado no oeste da Bahia há 700 Km da capital Salvador</a:t>
            </a:r>
          </a:p>
          <a:p>
            <a:pPr algn="just"/>
            <a:r>
              <a:rPr lang="pt-BR" sz="2400" dirty="0" smtClean="0"/>
              <a:t>População estimada de 50.226 habitantes</a:t>
            </a:r>
          </a:p>
          <a:p>
            <a:pPr algn="just"/>
            <a:r>
              <a:rPr lang="pt-BR" sz="2400" dirty="0" smtClean="0"/>
              <a:t>Economia: pesca e comércio</a:t>
            </a:r>
          </a:p>
          <a:p>
            <a:pPr algn="just"/>
            <a:r>
              <a:rPr lang="pt-BR" sz="2400" dirty="0" smtClean="0"/>
              <a:t>Conta com 07 UBS com ESF (60% de cobertura) e 01 UBS tradicional (PACS)</a:t>
            </a:r>
          </a:p>
          <a:p>
            <a:pPr algn="just"/>
            <a:r>
              <a:rPr lang="pt-BR" sz="2400" dirty="0" smtClean="0"/>
              <a:t>Temos:  CAPS, CRASS, SAMU, CAF.</a:t>
            </a:r>
          </a:p>
          <a:p>
            <a:pPr algn="just"/>
            <a:r>
              <a:rPr lang="pt-BR" sz="2400" dirty="0" smtClean="0"/>
              <a:t>Atenção especializada: Ginecologia, Psiquiatria e Oftalmologia </a:t>
            </a:r>
          </a:p>
          <a:p>
            <a:pPr algn="just"/>
            <a:r>
              <a:rPr lang="pt-BR" sz="2400" dirty="0" smtClean="0"/>
              <a:t>02 Unidades Hospitalares (SUS)</a:t>
            </a:r>
          </a:p>
          <a:p>
            <a:pPr algn="just"/>
            <a:r>
              <a:rPr lang="pt-BR" sz="2400" dirty="0" smtClean="0"/>
              <a:t>“Missão Barra”</a:t>
            </a:r>
          </a:p>
          <a:p>
            <a:pPr algn="just"/>
            <a:r>
              <a:rPr lang="pt-BR" sz="2400" dirty="0" smtClean="0"/>
              <a:t>Exames complementares: laboratoriais, ECG e raio X</a:t>
            </a:r>
          </a:p>
          <a:p>
            <a:endParaRPr lang="pt-BR" sz="24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1. INTRODUÇÃO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63758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7427168" cy="4525963"/>
          </a:xfrm>
        </p:spPr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dirty="0" smtClean="0"/>
              <a:t>Melhorar os registros das informações sobre as consultas de puericultura.</a:t>
            </a:r>
          </a:p>
          <a:p>
            <a:pPr marL="109728" indent="0">
              <a:buNone/>
            </a:pP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Meta: Manter registro dos dados na ficha espelho em 100% das crianças atendidas.</a:t>
            </a:r>
            <a:endParaRPr lang="pt-BR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t-BR" dirty="0" smtClean="0"/>
              <a:t>4. Objetivos, Metas e Resultados</a:t>
            </a:r>
            <a:endParaRPr lang="pt-BR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2"/>
          <p:cNvGraphicFramePr>
            <a:graphicFrameLocks/>
          </p:cNvGraphicFramePr>
          <p:nvPr/>
        </p:nvGraphicFramePr>
        <p:xfrm>
          <a:off x="683568" y="980728"/>
          <a:ext cx="8064895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7571184" cy="4525963"/>
          </a:xfrm>
        </p:spPr>
        <p:txBody>
          <a:bodyPr/>
          <a:lstStyle/>
          <a:p>
            <a:endParaRPr lang="pt-BR" dirty="0" smtClean="0"/>
          </a:p>
          <a:p>
            <a:r>
              <a:rPr lang="pt-BR" dirty="0" smtClean="0"/>
              <a:t>Mapear as crianças de risco pertencentes à área de abrangência.</a:t>
            </a:r>
          </a:p>
          <a:p>
            <a:endParaRPr lang="pt-BR" dirty="0" smtClean="0"/>
          </a:p>
          <a:p>
            <a:pPr marL="109728" indent="0">
              <a:buNone/>
            </a:pPr>
            <a:endParaRPr lang="pt-BR" dirty="0"/>
          </a:p>
          <a:p>
            <a:r>
              <a:rPr lang="pt-BR" dirty="0" smtClean="0"/>
              <a:t>Meta: Identificar 90% das crianças com risco para morbidade/mortalidade.</a:t>
            </a:r>
            <a:endParaRPr lang="pt-BR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t-BR" dirty="0" smtClean="0"/>
              <a:t>4. Objetivos, Metas e Resultados</a:t>
            </a:r>
            <a:endParaRPr lang="pt-BR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áfico 4"/>
          <p:cNvGraphicFramePr>
            <a:graphicFrameLocks/>
          </p:cNvGraphicFramePr>
          <p:nvPr/>
        </p:nvGraphicFramePr>
        <p:xfrm>
          <a:off x="683568" y="980728"/>
          <a:ext cx="7488832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7571184" cy="4525963"/>
          </a:xfrm>
        </p:spPr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dirty="0" smtClean="0"/>
              <a:t>Estimular o aleitamento materno exclusivo.</a:t>
            </a:r>
          </a:p>
          <a:p>
            <a:pPr marL="109728" indent="0">
              <a:buNone/>
            </a:pPr>
            <a:endParaRPr lang="pt-BR" dirty="0" smtClean="0"/>
          </a:p>
          <a:p>
            <a:pPr marL="109728" indent="0">
              <a:buNone/>
            </a:pPr>
            <a:endParaRPr lang="pt-BR" dirty="0" smtClean="0"/>
          </a:p>
          <a:p>
            <a:r>
              <a:rPr lang="pt-BR" dirty="0" smtClean="0"/>
              <a:t>Meta: Promover aleitamento materno exclusivo até os 06 meses em 80% das crianças.</a:t>
            </a:r>
            <a:endParaRPr lang="pt-BR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t-BR" dirty="0" smtClean="0"/>
              <a:t>4. Objetivos, Metas e Resultados</a:t>
            </a:r>
            <a:endParaRPr lang="pt-BR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8"/>
          <p:cNvGraphicFramePr>
            <a:graphicFrameLocks/>
          </p:cNvGraphicFramePr>
          <p:nvPr/>
        </p:nvGraphicFramePr>
        <p:xfrm>
          <a:off x="899592" y="620688"/>
          <a:ext cx="7200800" cy="5184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7499176" cy="4525963"/>
          </a:xfrm>
        </p:spPr>
        <p:txBody>
          <a:bodyPr/>
          <a:lstStyle/>
          <a:p>
            <a:endParaRPr lang="pt-BR" dirty="0" smtClean="0"/>
          </a:p>
          <a:p>
            <a:r>
              <a:rPr lang="pt-BR" dirty="0" smtClean="0"/>
              <a:t>Promover a saúde bucal.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Meta: Garantir 60% das crianças livres de cárie.</a:t>
            </a:r>
            <a:endParaRPr lang="pt-BR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t-BR" dirty="0" smtClean="0"/>
              <a:t>4. Objetivos, Metas e Resultados</a:t>
            </a:r>
            <a:endParaRPr lang="pt-BR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3"/>
          <p:cNvGraphicFramePr>
            <a:graphicFrameLocks/>
          </p:cNvGraphicFramePr>
          <p:nvPr/>
        </p:nvGraphicFramePr>
        <p:xfrm>
          <a:off x="827584" y="620688"/>
          <a:ext cx="7488832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7643192" cy="4525963"/>
          </a:xfrm>
        </p:spPr>
        <p:txBody>
          <a:bodyPr/>
          <a:lstStyle/>
          <a:p>
            <a:endParaRPr lang="pt-BR" dirty="0" smtClean="0"/>
          </a:p>
          <a:p>
            <a:r>
              <a:rPr lang="pt-BR" dirty="0" smtClean="0"/>
              <a:t>Promover a saúde bucal.</a:t>
            </a:r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Meta: Garantir 60% das crianças livres de cárie.</a:t>
            </a:r>
            <a:endParaRPr lang="pt-BR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pt-BR" dirty="0" smtClean="0"/>
              <a:t>4. Objetivos, Metas e Resultados</a:t>
            </a:r>
            <a:endParaRPr lang="pt-BR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2"/>
          <p:cNvGraphicFramePr>
            <a:graphicFrameLocks/>
          </p:cNvGraphicFramePr>
          <p:nvPr/>
        </p:nvGraphicFramePr>
        <p:xfrm>
          <a:off x="683568" y="548680"/>
          <a:ext cx="7776864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z="2400" dirty="0" smtClean="0"/>
              <a:t>A UBS fica localizada na sede do município</a:t>
            </a:r>
          </a:p>
          <a:p>
            <a:r>
              <a:rPr lang="pt-BR" sz="2400" dirty="0" smtClean="0"/>
              <a:t>Modelo de atenção é ESF com apenas 01 equipe</a:t>
            </a:r>
          </a:p>
          <a:p>
            <a:r>
              <a:rPr lang="pt-BR" sz="2400" dirty="0" smtClean="0"/>
              <a:t>Temos 4120 pessoas cadastradas (M: 2003 e F: 2144)</a:t>
            </a:r>
          </a:p>
          <a:p>
            <a:r>
              <a:rPr lang="pt-BR" sz="2400" dirty="0" smtClean="0"/>
              <a:t>Composta por 06 micro áreas</a:t>
            </a:r>
          </a:p>
          <a:p>
            <a:r>
              <a:rPr lang="pt-BR" sz="2400" dirty="0" smtClean="0"/>
              <a:t>85% ruas pavimentadas</a:t>
            </a:r>
          </a:p>
          <a:p>
            <a:r>
              <a:rPr lang="pt-BR" sz="2400" dirty="0" smtClean="0"/>
              <a:t>73% da população tem água filtrada</a:t>
            </a:r>
          </a:p>
          <a:p>
            <a:r>
              <a:rPr lang="pt-BR" sz="2400" dirty="0" smtClean="0"/>
              <a:t>98% se utiliza da rede pública para abastecimento de água</a:t>
            </a:r>
          </a:p>
          <a:p>
            <a:r>
              <a:rPr lang="pt-BR" sz="2400" dirty="0" smtClean="0"/>
              <a:t>100% coleta pública de lixo</a:t>
            </a:r>
          </a:p>
          <a:p>
            <a:r>
              <a:rPr lang="pt-BR" sz="2400" dirty="0" smtClean="0"/>
              <a:t> 95% tem casas de alvenaria</a:t>
            </a:r>
          </a:p>
          <a:p>
            <a:r>
              <a:rPr lang="pt-BR" sz="2400" dirty="0" smtClean="0"/>
              <a:t>74% tem fossa séptica e 96% possui energia elétrica </a:t>
            </a:r>
          </a:p>
          <a:p>
            <a:pPr marL="0" indent="0">
              <a:buNone/>
            </a:pPr>
            <a:endParaRPr lang="pt-BR" sz="2400" dirty="0" smtClean="0"/>
          </a:p>
          <a:p>
            <a:endParaRPr lang="pt-BR" sz="24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1. INTRODUÇÃO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3214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7715200" cy="4525963"/>
          </a:xfrm>
        </p:spPr>
        <p:txBody>
          <a:bodyPr/>
          <a:lstStyle/>
          <a:p>
            <a:endParaRPr lang="pt-BR" dirty="0" smtClean="0"/>
          </a:p>
          <a:p>
            <a:r>
              <a:rPr lang="pt-BR" dirty="0" smtClean="0"/>
              <a:t>Promover a saúde bucal.</a:t>
            </a:r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Meta: Garantir 60% das crianças livres de cárie.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pt-BR" dirty="0" smtClean="0"/>
              <a:t>4. Objetivos, Metas e Resultados</a:t>
            </a:r>
            <a:endParaRPr lang="pt-BR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611560" y="692696"/>
          <a:ext cx="7848872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sz="half" idx="1"/>
          </p:nvPr>
        </p:nvSpPr>
        <p:spPr>
          <a:xfrm>
            <a:off x="395536" y="1481329"/>
            <a:ext cx="7776864" cy="4323936"/>
          </a:xfrm>
        </p:spPr>
        <p:txBody>
          <a:bodyPr/>
          <a:lstStyle/>
          <a:p>
            <a:endParaRPr lang="pt-BR" dirty="0" smtClean="0"/>
          </a:p>
          <a:p>
            <a:r>
              <a:rPr lang="pt-BR" dirty="0" smtClean="0"/>
              <a:t>Promover a alimentação saudável das crianças.</a:t>
            </a:r>
          </a:p>
          <a:p>
            <a:pPr marL="109728" indent="0">
              <a:buNone/>
            </a:pP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Meta: Fazer orientação nutricional para 90% das crianças .</a:t>
            </a:r>
            <a:endParaRPr lang="pt-BR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t-BR" dirty="0" smtClean="0"/>
              <a:t>4. Objetivos, Metas e Resultados</a:t>
            </a:r>
            <a:endParaRPr lang="pt-BR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5"/>
          <p:cNvGraphicFramePr>
            <a:graphicFrameLocks/>
          </p:cNvGraphicFramePr>
          <p:nvPr/>
        </p:nvGraphicFramePr>
        <p:xfrm>
          <a:off x="755576" y="980728"/>
          <a:ext cx="7560840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sz="2400" dirty="0" smtClean="0"/>
          </a:p>
          <a:p>
            <a:r>
              <a:rPr lang="pt-BR" sz="2400" dirty="0" smtClean="0"/>
              <a:t>Importância da Intervenção para o Serviço:</a:t>
            </a:r>
          </a:p>
          <a:p>
            <a:pPr marL="109728" indent="0">
              <a:buNone/>
            </a:pPr>
            <a:endParaRPr lang="pt-BR" sz="2400" dirty="0" smtClean="0"/>
          </a:p>
          <a:p>
            <a:pPr algn="just">
              <a:buFont typeface="Wingdings" pitchFamily="2" charset="2"/>
              <a:buChar char="Ø"/>
            </a:pPr>
            <a:r>
              <a:rPr lang="pt-BR" sz="2400" dirty="0" smtClean="0"/>
              <a:t>A intervenção melhorou o atendimento a saúde da criança</a:t>
            </a:r>
          </a:p>
          <a:p>
            <a:pPr algn="just">
              <a:buFont typeface="Wingdings" pitchFamily="2" charset="2"/>
              <a:buChar char="Ø"/>
            </a:pPr>
            <a:r>
              <a:rPr lang="pt-BR" sz="2400" dirty="0" smtClean="0"/>
              <a:t>Aumentou a adesão ao programa</a:t>
            </a:r>
          </a:p>
          <a:p>
            <a:pPr algn="just">
              <a:buFont typeface="Wingdings" pitchFamily="2" charset="2"/>
              <a:buChar char="Ø"/>
            </a:pPr>
            <a:r>
              <a:rPr lang="pt-BR" sz="2400" dirty="0" smtClean="0"/>
              <a:t>Trouxe Melhoria dos registros</a:t>
            </a:r>
          </a:p>
          <a:p>
            <a:pPr algn="just">
              <a:buFont typeface="Wingdings" pitchFamily="2" charset="2"/>
              <a:buChar char="Ø"/>
            </a:pPr>
            <a:r>
              <a:rPr lang="pt-BR" sz="2400" dirty="0" smtClean="0"/>
              <a:t>Propiciou Avaliação e Monitoramento dos dados</a:t>
            </a:r>
          </a:p>
          <a:p>
            <a:pPr algn="just">
              <a:buFont typeface="Wingdings" pitchFamily="2" charset="2"/>
              <a:buChar char="Ø"/>
            </a:pPr>
            <a:r>
              <a:rPr lang="pt-BR" sz="2400" dirty="0" smtClean="0"/>
              <a:t>Causou impacto em outras atividades </a:t>
            </a:r>
            <a:r>
              <a:rPr lang="pt-BR" sz="2400" dirty="0"/>
              <a:t>n</a:t>
            </a:r>
            <a:r>
              <a:rPr lang="pt-BR" sz="2400" dirty="0" smtClean="0"/>
              <a:t>o serviço</a:t>
            </a:r>
          </a:p>
          <a:p>
            <a:pPr algn="just">
              <a:buFont typeface="Wingdings" pitchFamily="2" charset="2"/>
              <a:buChar char="Ø"/>
            </a:pPr>
            <a:r>
              <a:rPr lang="pt-BR" sz="2400" dirty="0" smtClean="0"/>
              <a:t>Atendimento de Qualidade para as Crianças</a:t>
            </a:r>
            <a:endParaRPr lang="pt-BR" sz="24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5.DISCUSSÃO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9384496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sz="2400" dirty="0" smtClean="0">
              <a:solidFill>
                <a:srgbClr val="0070C0"/>
              </a:solidFill>
            </a:endParaRPr>
          </a:p>
          <a:p>
            <a:r>
              <a:rPr lang="pt-BR" sz="2400" dirty="0" smtClean="0"/>
              <a:t>Importância da Intervenção para a Equipe:</a:t>
            </a:r>
          </a:p>
          <a:p>
            <a:pPr marL="0" indent="0">
              <a:buNone/>
            </a:pPr>
            <a:endParaRPr lang="pt-BR" sz="2400" dirty="0" smtClean="0"/>
          </a:p>
          <a:p>
            <a:pPr marL="0" indent="0">
              <a:buNone/>
            </a:pPr>
            <a:endParaRPr lang="pt-BR" sz="2400" dirty="0" smtClean="0"/>
          </a:p>
          <a:p>
            <a:pPr>
              <a:buFont typeface="Wingdings" pitchFamily="2" charset="2"/>
              <a:buChar char="Ø"/>
            </a:pPr>
            <a:r>
              <a:rPr lang="pt-BR" sz="2400" dirty="0" smtClean="0"/>
              <a:t>Equipe atualizada (Saúde da Criança)</a:t>
            </a:r>
          </a:p>
          <a:p>
            <a:pPr marL="0" indent="0">
              <a:buNone/>
            </a:pPr>
            <a:endParaRPr lang="pt-BR" sz="2400" dirty="0" smtClean="0"/>
          </a:p>
          <a:p>
            <a:pPr>
              <a:buFont typeface="Wingdings" pitchFamily="2" charset="2"/>
              <a:buChar char="Ø"/>
            </a:pPr>
            <a:r>
              <a:rPr lang="pt-BR" sz="2400" dirty="0" smtClean="0"/>
              <a:t>Promoveu trabalho Integrado</a:t>
            </a:r>
          </a:p>
          <a:p>
            <a:pPr marL="0" indent="0">
              <a:buNone/>
            </a:pPr>
            <a:endParaRPr lang="pt-BR" sz="2400" dirty="0" smtClean="0"/>
          </a:p>
          <a:p>
            <a:pPr>
              <a:buFont typeface="Wingdings" pitchFamily="2" charset="2"/>
              <a:buChar char="Ø"/>
            </a:pPr>
            <a:r>
              <a:rPr lang="pt-BR" sz="2400" dirty="0" smtClean="0"/>
              <a:t>Motivação da equipe</a:t>
            </a:r>
          </a:p>
          <a:p>
            <a:pPr marL="0" indent="0">
              <a:buNone/>
            </a:pPr>
            <a:r>
              <a:rPr lang="pt-BR" sz="2400" dirty="0" smtClean="0"/>
              <a:t> </a:t>
            </a:r>
          </a:p>
          <a:p>
            <a:pPr marL="109728" indent="0">
              <a:buNone/>
            </a:pPr>
            <a:endParaRPr lang="pt-BR" sz="24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/>
              <a:t>5.DISCUSSÃO</a:t>
            </a:r>
          </a:p>
        </p:txBody>
      </p:sp>
    </p:spTree>
    <p:extLst>
      <p:ext uri="{BB962C8B-B14F-4D97-AF65-F5344CB8AC3E}">
        <p14:creationId xmlns:p14="http://schemas.microsoft.com/office/powerpoint/2010/main" val="155130539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sz="2400" dirty="0" smtClean="0"/>
          </a:p>
          <a:p>
            <a:r>
              <a:rPr lang="pt-BR" sz="2400" dirty="0" smtClean="0"/>
              <a:t>Importância da Intervenção para a Comunidade:</a:t>
            </a:r>
          </a:p>
          <a:p>
            <a:pPr marL="0" indent="0">
              <a:buNone/>
            </a:pPr>
            <a:endParaRPr lang="pt-BR" sz="2400" dirty="0"/>
          </a:p>
          <a:p>
            <a:pPr>
              <a:buFont typeface="Wingdings" pitchFamily="2" charset="2"/>
              <a:buChar char="Ø"/>
            </a:pPr>
            <a:r>
              <a:rPr lang="pt-BR" sz="2400" dirty="0" smtClean="0"/>
              <a:t>Conscientização</a:t>
            </a:r>
          </a:p>
          <a:p>
            <a:pPr>
              <a:buFont typeface="Wingdings" pitchFamily="2" charset="2"/>
              <a:buChar char="Ø"/>
            </a:pPr>
            <a:endParaRPr lang="pt-BR" sz="2400" dirty="0" smtClean="0"/>
          </a:p>
          <a:p>
            <a:pPr>
              <a:buFont typeface="Wingdings" pitchFamily="2" charset="2"/>
              <a:buChar char="Ø"/>
            </a:pPr>
            <a:r>
              <a:rPr lang="pt-BR" sz="2400" dirty="0" smtClean="0"/>
              <a:t>Satisfação com a Prioridade</a:t>
            </a:r>
          </a:p>
          <a:p>
            <a:pPr>
              <a:buFont typeface="Wingdings" pitchFamily="2" charset="2"/>
              <a:buChar char="Ø"/>
            </a:pPr>
            <a:endParaRPr lang="pt-BR" sz="2400" dirty="0" smtClean="0"/>
          </a:p>
          <a:p>
            <a:pPr>
              <a:buFont typeface="Wingdings" pitchFamily="2" charset="2"/>
              <a:buChar char="Ø"/>
            </a:pPr>
            <a:r>
              <a:rPr lang="pt-BR" sz="2400" dirty="0" smtClean="0"/>
              <a:t>Acesso Facilitado</a:t>
            </a:r>
          </a:p>
          <a:p>
            <a:pPr>
              <a:buFont typeface="Wingdings" pitchFamily="2" charset="2"/>
              <a:buChar char="Ø"/>
            </a:pPr>
            <a:endParaRPr lang="pt-BR" sz="2400" dirty="0" smtClean="0"/>
          </a:p>
          <a:p>
            <a:pPr>
              <a:buFont typeface="Wingdings" pitchFamily="2" charset="2"/>
              <a:buChar char="Ø"/>
            </a:pPr>
            <a:r>
              <a:rPr lang="pt-BR" sz="2400" dirty="0"/>
              <a:t>A</a:t>
            </a:r>
            <a:r>
              <a:rPr lang="pt-BR" sz="2400" dirty="0" smtClean="0"/>
              <a:t>colhimento</a:t>
            </a:r>
            <a:endParaRPr lang="pt-BR" sz="24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/>
              <a:t>5.DISCUSSÃO</a:t>
            </a:r>
          </a:p>
        </p:txBody>
      </p:sp>
    </p:spTree>
    <p:extLst>
      <p:ext uri="{BB962C8B-B14F-4D97-AF65-F5344CB8AC3E}">
        <p14:creationId xmlns:p14="http://schemas.microsoft.com/office/powerpoint/2010/main" val="48223816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sz="2400" dirty="0" smtClean="0"/>
          </a:p>
          <a:p>
            <a:r>
              <a:rPr lang="pt-BR" sz="2400" dirty="0" smtClean="0"/>
              <a:t>Este trabalho será mantido e ampliado na rotina do serviço.</a:t>
            </a:r>
          </a:p>
          <a:p>
            <a:pPr marL="0" indent="0">
              <a:buNone/>
            </a:pPr>
            <a:endParaRPr lang="pt-BR" sz="2400" dirty="0" smtClean="0"/>
          </a:p>
          <a:p>
            <a:pPr algn="just"/>
            <a:r>
              <a:rPr lang="pt-BR" sz="2400" dirty="0" smtClean="0"/>
              <a:t>Para isto vamos ampliar o trabalho em relação à capacitação da equipe e conscientização da comunidade em relação à necessidade de seguir o programa de atenção à saúde da criança.</a:t>
            </a:r>
          </a:p>
          <a:p>
            <a:endParaRPr lang="pt-BR" sz="2400" dirty="0" smtClean="0"/>
          </a:p>
          <a:p>
            <a:r>
              <a:rPr lang="pt-BR" sz="2400" dirty="0" smtClean="0"/>
              <a:t>Ampliar para crianças de 0-72 meses.</a:t>
            </a:r>
            <a:endParaRPr lang="pt-BR" sz="24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/>
              <a:t>5.DISCUSSÃO</a:t>
            </a:r>
          </a:p>
        </p:txBody>
      </p:sp>
    </p:spTree>
    <p:extLst>
      <p:ext uri="{BB962C8B-B14F-4D97-AF65-F5344CB8AC3E}">
        <p14:creationId xmlns:p14="http://schemas.microsoft.com/office/powerpoint/2010/main" val="377868854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sz="2400" dirty="0" smtClean="0"/>
          </a:p>
          <a:p>
            <a:r>
              <a:rPr lang="pt-BR" sz="2400" dirty="0" smtClean="0"/>
              <a:t>Processo de aprendizagem (consolidar);</a:t>
            </a:r>
          </a:p>
          <a:p>
            <a:pPr marL="0" indent="0">
              <a:buNone/>
            </a:pPr>
            <a:endParaRPr lang="pt-BR" sz="2400" dirty="0" smtClean="0"/>
          </a:p>
          <a:p>
            <a:r>
              <a:rPr lang="pt-BR" sz="2400" dirty="0" smtClean="0"/>
              <a:t>Equipe precisa refletir, enfrentar  e solucionar os problemas e entraves;</a:t>
            </a:r>
          </a:p>
          <a:p>
            <a:pPr marL="0" indent="0">
              <a:buNone/>
            </a:pPr>
            <a:endParaRPr lang="pt-BR" sz="2400" dirty="0" smtClean="0"/>
          </a:p>
          <a:p>
            <a:r>
              <a:rPr lang="pt-BR" sz="2400" dirty="0" smtClean="0"/>
              <a:t>Permitiu aprofundar nos conhecimentos teóricos; </a:t>
            </a:r>
          </a:p>
          <a:p>
            <a:pPr marL="0" indent="0">
              <a:buNone/>
            </a:pPr>
            <a:endParaRPr lang="pt-BR" sz="2400" dirty="0" smtClean="0"/>
          </a:p>
          <a:p>
            <a:r>
              <a:rPr lang="pt-BR" sz="2400" dirty="0" smtClean="0"/>
              <a:t>Visão ampliada da equipe/olhar diferente;</a:t>
            </a:r>
            <a:endParaRPr lang="pt-BR" sz="24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6. REFLEXÃO CRÍTICA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1601492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sz="8800" dirty="0" smtClean="0"/>
          </a:p>
          <a:p>
            <a:r>
              <a:rPr lang="pt-BR" sz="8800" dirty="0" smtClean="0"/>
              <a:t>OBRIGADO!!!</a:t>
            </a:r>
          </a:p>
          <a:p>
            <a:pPr marL="109728" indent="0" algn="r">
              <a:buNone/>
            </a:pPr>
            <a:endParaRPr lang="pt-BR" sz="2400" dirty="0" smtClean="0"/>
          </a:p>
          <a:p>
            <a:pPr marL="109728" indent="0" algn="r">
              <a:buNone/>
            </a:pPr>
            <a:endParaRPr lang="pt-BR" sz="2400" dirty="0"/>
          </a:p>
          <a:p>
            <a:pPr marL="109728" indent="0" algn="r">
              <a:buNone/>
            </a:pPr>
            <a:endParaRPr lang="pt-BR" sz="2400" dirty="0" smtClean="0"/>
          </a:p>
          <a:p>
            <a:pPr marL="109728" indent="0" algn="r">
              <a:buNone/>
            </a:pPr>
            <a:r>
              <a:rPr lang="pt-BR" sz="2400" dirty="0" smtClean="0"/>
              <a:t>Aluna: Grace Rose Torres Oliveira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998880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z="2400" dirty="0" smtClean="0"/>
              <a:t>Situação da ação programática antes da intervenção:</a:t>
            </a:r>
          </a:p>
          <a:p>
            <a:pPr marL="0" indent="0">
              <a:buNone/>
            </a:pPr>
            <a:endParaRPr lang="pt-BR" sz="2400" dirty="0" smtClean="0"/>
          </a:p>
          <a:p>
            <a:pPr lvl="1">
              <a:buFont typeface="Wingdings" pitchFamily="2" charset="2"/>
              <a:buChar char="Ø"/>
            </a:pPr>
            <a:r>
              <a:rPr lang="pt-BR" sz="2400" dirty="0" smtClean="0"/>
              <a:t>Não seguia protocolo específico</a:t>
            </a:r>
          </a:p>
          <a:p>
            <a:pPr lvl="1">
              <a:buFont typeface="Wingdings" pitchFamily="2" charset="2"/>
              <a:buChar char="Ø"/>
            </a:pPr>
            <a:r>
              <a:rPr lang="pt-BR" sz="2400" dirty="0" smtClean="0"/>
              <a:t>Consultas esporadicamente</a:t>
            </a:r>
          </a:p>
          <a:p>
            <a:pPr lvl="1">
              <a:buFont typeface="Wingdings" pitchFamily="2" charset="2"/>
              <a:buChar char="Ø"/>
            </a:pPr>
            <a:r>
              <a:rPr lang="pt-BR" sz="2400" dirty="0" smtClean="0"/>
              <a:t>Baixa adesão</a:t>
            </a:r>
          </a:p>
          <a:p>
            <a:pPr lvl="1">
              <a:buFont typeface="Wingdings" pitchFamily="2" charset="2"/>
              <a:buChar char="Ø"/>
            </a:pPr>
            <a:r>
              <a:rPr lang="pt-BR" sz="2400" dirty="0" smtClean="0"/>
              <a:t>Realizada apenas com a Enfermeira</a:t>
            </a:r>
          </a:p>
          <a:p>
            <a:pPr lvl="1">
              <a:buFont typeface="Wingdings" pitchFamily="2" charset="2"/>
              <a:buChar char="Ø"/>
            </a:pPr>
            <a:r>
              <a:rPr lang="pt-BR" sz="2400" dirty="0" smtClean="0"/>
              <a:t>Centrada em medir e pesar as crianças</a:t>
            </a:r>
          </a:p>
          <a:p>
            <a:pPr lvl="1">
              <a:buFont typeface="Wingdings" pitchFamily="2" charset="2"/>
              <a:buChar char="Ø"/>
            </a:pPr>
            <a:r>
              <a:rPr lang="pt-BR" sz="2400" dirty="0" smtClean="0"/>
              <a:t>Dificilmente identificávamos fatores de risco e vulnerabilidade social</a:t>
            </a:r>
          </a:p>
          <a:p>
            <a:pPr lvl="1">
              <a:buFont typeface="Wingdings" pitchFamily="2" charset="2"/>
              <a:buChar char="Ø"/>
            </a:pPr>
            <a:r>
              <a:rPr lang="pt-BR" sz="2400" dirty="0" smtClean="0"/>
              <a:t>Registros utilizados: prontuário clinico e a carteira da criança</a:t>
            </a:r>
          </a:p>
          <a:p>
            <a:pPr lvl="1">
              <a:buFont typeface="Wingdings" pitchFamily="2" charset="2"/>
              <a:buChar char="Ø"/>
            </a:pPr>
            <a:endParaRPr lang="pt-BR" sz="2400" dirty="0" smtClean="0"/>
          </a:p>
          <a:p>
            <a:pPr>
              <a:buFont typeface="Wingdings" pitchFamily="2" charset="2"/>
              <a:buChar char="Ø"/>
            </a:pPr>
            <a:endParaRPr lang="pt-BR" sz="24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1. INTRODUÇÃO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63493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sz="2800" dirty="0" smtClean="0"/>
          </a:p>
          <a:p>
            <a:r>
              <a:rPr lang="pt-BR" sz="2800" dirty="0" smtClean="0"/>
              <a:t>Objetivo Geral</a:t>
            </a:r>
          </a:p>
          <a:p>
            <a:pPr marL="0" indent="0">
              <a:buNone/>
            </a:pPr>
            <a:endParaRPr lang="pt-BR" sz="2400" dirty="0"/>
          </a:p>
          <a:p>
            <a:pPr marL="0" indent="0" algn="just">
              <a:buNone/>
            </a:pPr>
            <a:endParaRPr lang="pt-BR" sz="2400" dirty="0" smtClean="0"/>
          </a:p>
          <a:p>
            <a:pPr marL="0" indent="0" algn="just">
              <a:buNone/>
            </a:pPr>
            <a:r>
              <a:rPr lang="pt-BR" sz="2400" dirty="0" smtClean="0"/>
              <a:t>Melhorar a atenção à saúde da criança com a implantação da consulta de puericultura, para criança menores de 02 anos, na Unidade de Saúde da Família da Manga, no Município da </a:t>
            </a:r>
            <a:r>
              <a:rPr lang="pt-BR" sz="2400" dirty="0" err="1" smtClean="0"/>
              <a:t>Barra-Ba</a:t>
            </a:r>
            <a:r>
              <a:rPr lang="pt-BR" sz="2400" dirty="0" smtClean="0"/>
              <a:t>.</a:t>
            </a:r>
            <a:endParaRPr lang="pt-BR" sz="24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2. OBJETIVO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7134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r>
              <a:rPr lang="pt-BR" sz="2400" dirty="0" smtClean="0"/>
              <a:t>Ações realizadas:</a:t>
            </a:r>
          </a:p>
          <a:p>
            <a:pPr marL="0" indent="0">
              <a:buNone/>
            </a:pPr>
            <a:endParaRPr lang="pt-BR" sz="2400" dirty="0" smtClean="0"/>
          </a:p>
          <a:p>
            <a:pPr>
              <a:buFont typeface="Wingdings" pitchFamily="2" charset="2"/>
              <a:buChar char="Ø"/>
            </a:pPr>
            <a:r>
              <a:rPr lang="pt-BR" sz="2600" dirty="0" smtClean="0"/>
              <a:t> </a:t>
            </a:r>
            <a:r>
              <a:rPr lang="pt-BR" sz="2400" dirty="0" smtClean="0"/>
              <a:t>Cadastro das crianças menores de 02 anos</a:t>
            </a:r>
          </a:p>
          <a:p>
            <a:pPr>
              <a:buFont typeface="Wingdings" pitchFamily="2" charset="2"/>
              <a:buChar char="Ø"/>
            </a:pPr>
            <a:r>
              <a:rPr lang="pt-BR" sz="2400" dirty="0" smtClean="0"/>
              <a:t>Priorizamos o Atendimento</a:t>
            </a:r>
          </a:p>
          <a:p>
            <a:pPr>
              <a:buFont typeface="Wingdings" pitchFamily="2" charset="2"/>
              <a:buChar char="Ø"/>
            </a:pPr>
            <a:r>
              <a:rPr lang="pt-BR" sz="2400" dirty="0" smtClean="0"/>
              <a:t>Unidade Acolhedora</a:t>
            </a:r>
          </a:p>
          <a:p>
            <a:pPr>
              <a:buFont typeface="Wingdings" pitchFamily="2" charset="2"/>
              <a:buChar char="Ø"/>
            </a:pPr>
            <a:r>
              <a:rPr lang="pt-BR" sz="2400" dirty="0" smtClean="0"/>
              <a:t>Disponibilizamos protocolos (MS/Município)</a:t>
            </a:r>
          </a:p>
          <a:p>
            <a:pPr>
              <a:buFont typeface="Wingdings" pitchFamily="2" charset="2"/>
              <a:buChar char="Ø"/>
            </a:pPr>
            <a:r>
              <a:rPr lang="pt-BR" sz="2400" dirty="0" smtClean="0"/>
              <a:t>Capacitação da Equipe</a:t>
            </a:r>
          </a:p>
          <a:p>
            <a:pPr>
              <a:buFont typeface="Wingdings" pitchFamily="2" charset="2"/>
              <a:buChar char="Ø"/>
            </a:pPr>
            <a:r>
              <a:rPr lang="pt-BR" sz="2400" dirty="0" smtClean="0"/>
              <a:t>Adotamos Cartão Espelho</a:t>
            </a:r>
          </a:p>
          <a:p>
            <a:pPr>
              <a:buFont typeface="Wingdings" pitchFamily="2" charset="2"/>
              <a:buChar char="Ø"/>
            </a:pPr>
            <a:r>
              <a:rPr lang="pt-BR" sz="2400" dirty="0" smtClean="0"/>
              <a:t>Busca </a:t>
            </a:r>
            <a:r>
              <a:rPr lang="pt-BR" sz="2400" dirty="0"/>
              <a:t>A</a:t>
            </a:r>
            <a:r>
              <a:rPr lang="pt-BR" sz="2400" dirty="0" smtClean="0"/>
              <a:t>tiva dos Faltosos</a:t>
            </a:r>
          </a:p>
          <a:p>
            <a:pPr marL="0" indent="0">
              <a:buNone/>
            </a:pPr>
            <a:endParaRPr lang="pt-BR" sz="2400" dirty="0" smtClean="0"/>
          </a:p>
          <a:p>
            <a:pPr>
              <a:buFont typeface="Wingdings" pitchFamily="2" charset="2"/>
              <a:buChar char="Ø"/>
            </a:pPr>
            <a:endParaRPr lang="pt-BR" sz="2400" dirty="0" smtClean="0"/>
          </a:p>
          <a:p>
            <a:pPr>
              <a:buFont typeface="Wingdings" pitchFamily="2" charset="2"/>
              <a:buChar char="Ø"/>
            </a:pPr>
            <a:endParaRPr lang="pt-BR" sz="2400" dirty="0" smtClean="0"/>
          </a:p>
          <a:p>
            <a:pPr>
              <a:buFont typeface="Wingdings" pitchFamily="2" charset="2"/>
              <a:buChar char="Ø"/>
            </a:pPr>
            <a:endParaRPr lang="pt-BR" sz="24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3. METODOLOGIA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92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pt-BR" sz="2400" dirty="0"/>
              <a:t>Ações </a:t>
            </a:r>
            <a:r>
              <a:rPr lang="pt-BR" sz="2400" dirty="0" smtClean="0"/>
              <a:t>realizadas:</a:t>
            </a:r>
          </a:p>
          <a:p>
            <a:pPr marL="109728" indent="0">
              <a:buNone/>
            </a:pPr>
            <a:endParaRPr lang="pt-BR" sz="2400" dirty="0" smtClean="0"/>
          </a:p>
          <a:p>
            <a:pPr>
              <a:buFont typeface="Wingdings" pitchFamily="2" charset="2"/>
              <a:buChar char="Ø"/>
            </a:pPr>
            <a:r>
              <a:rPr lang="pt-BR" sz="2400" dirty="0" smtClean="0"/>
              <a:t>Visitas Domiciliares</a:t>
            </a:r>
          </a:p>
          <a:p>
            <a:pPr>
              <a:buFont typeface="Wingdings" pitchFamily="2" charset="2"/>
              <a:buChar char="Ø"/>
            </a:pPr>
            <a:endParaRPr lang="pt-BR" sz="2400" dirty="0" smtClean="0"/>
          </a:p>
          <a:p>
            <a:pPr>
              <a:buFont typeface="Wingdings" pitchFamily="2" charset="2"/>
              <a:buChar char="Ø"/>
            </a:pPr>
            <a:r>
              <a:rPr lang="pt-BR" sz="2400" dirty="0" smtClean="0"/>
              <a:t>Identificamos crianças com fatores </a:t>
            </a:r>
            <a:r>
              <a:rPr lang="pt-BR" sz="2400" dirty="0"/>
              <a:t>de Risco e </a:t>
            </a:r>
            <a:r>
              <a:rPr lang="pt-BR" sz="2400" dirty="0" smtClean="0"/>
              <a:t>Vulneráveis</a:t>
            </a:r>
          </a:p>
          <a:p>
            <a:pPr>
              <a:buFont typeface="Wingdings" pitchFamily="2" charset="2"/>
              <a:buChar char="Ø"/>
            </a:pPr>
            <a:endParaRPr lang="pt-BR" sz="2400" dirty="0" smtClean="0"/>
          </a:p>
          <a:p>
            <a:pPr>
              <a:buFont typeface="Wingdings" pitchFamily="2" charset="2"/>
              <a:buChar char="Ø"/>
            </a:pPr>
            <a:r>
              <a:rPr lang="pt-BR" sz="2400" dirty="0" smtClean="0"/>
              <a:t>Oferecemos Avaliação </a:t>
            </a:r>
            <a:r>
              <a:rPr lang="pt-BR" sz="2400" dirty="0"/>
              <a:t>Bucal e Orientação </a:t>
            </a:r>
            <a:r>
              <a:rPr lang="pt-BR" sz="2400" dirty="0" smtClean="0"/>
              <a:t>Nutricional</a:t>
            </a:r>
          </a:p>
          <a:p>
            <a:pPr marL="0" indent="0">
              <a:buNone/>
            </a:pPr>
            <a:endParaRPr lang="pt-BR" sz="24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3.METODOLOGIA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0779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/>
          <p:cNvSpPr>
            <a:spLocks noGrp="1"/>
          </p:cNvSpPr>
          <p:nvPr>
            <p:ph sz="half" idx="1"/>
          </p:nvPr>
        </p:nvSpPr>
        <p:spPr>
          <a:xfrm>
            <a:off x="683568" y="1481328"/>
            <a:ext cx="7715200" cy="4525963"/>
          </a:xfrm>
        </p:spPr>
        <p:txBody>
          <a:bodyPr/>
          <a:lstStyle/>
          <a:p>
            <a:endParaRPr lang="pt-BR" dirty="0" smtClean="0"/>
          </a:p>
          <a:p>
            <a:r>
              <a:rPr lang="pt-BR" dirty="0" smtClean="0"/>
              <a:t>Ampliar a cobertura de puericultura.</a:t>
            </a:r>
          </a:p>
          <a:p>
            <a:endParaRPr lang="pt-BR" dirty="0" smtClean="0"/>
          </a:p>
          <a:p>
            <a:pPr marL="109728" indent="0">
              <a:buNone/>
            </a:pPr>
            <a:endParaRPr lang="pt-BR" dirty="0" smtClean="0"/>
          </a:p>
          <a:p>
            <a:r>
              <a:rPr lang="pt-BR" dirty="0" smtClean="0"/>
              <a:t>Meta:Ampliar a cobertura da puericultura das crianças entre zero e 24 meses para 70%.</a:t>
            </a:r>
          </a:p>
          <a:p>
            <a:endParaRPr lang="pt-BR" dirty="0"/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sz="3600" dirty="0" smtClean="0"/>
              <a:t>4. </a:t>
            </a:r>
            <a:r>
              <a:rPr lang="pt-BR" sz="3600" dirty="0"/>
              <a:t>Objetivos, Metas e Resultados</a:t>
            </a:r>
          </a:p>
        </p:txBody>
      </p:sp>
    </p:spTree>
    <p:extLst>
      <p:ext uri="{BB962C8B-B14F-4D97-AF65-F5344CB8AC3E}">
        <p14:creationId xmlns:p14="http://schemas.microsoft.com/office/powerpoint/2010/main" val="2221344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765</TotalTime>
  <Words>1245</Words>
  <Application>Microsoft Office PowerPoint</Application>
  <PresentationFormat>Apresentação na tela (4:3)</PresentationFormat>
  <Paragraphs>237</Paragraphs>
  <Slides>49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49</vt:i4>
      </vt:variant>
    </vt:vector>
  </HeadingPairs>
  <TitlesOfParts>
    <vt:vector size="50" baseType="lpstr">
      <vt:lpstr>Concurso</vt:lpstr>
      <vt:lpstr>Curso de Especialização em Saúde da Família</vt:lpstr>
      <vt:lpstr>1. INTRODUÇÃO</vt:lpstr>
      <vt:lpstr>1. INTRODUÇÃO</vt:lpstr>
      <vt:lpstr>1. INTRODUÇÃO</vt:lpstr>
      <vt:lpstr>1. INTRODUÇÃO</vt:lpstr>
      <vt:lpstr>2. OBJETIVO</vt:lpstr>
      <vt:lpstr>3. METODOLOGIA</vt:lpstr>
      <vt:lpstr>3.METODOLOGIA</vt:lpstr>
      <vt:lpstr>4. Objetivos, Metas e Resultados</vt:lpstr>
      <vt:lpstr>Apresentação do PowerPoint</vt:lpstr>
      <vt:lpstr>Apresentação do PowerPoint</vt:lpstr>
      <vt:lpstr>4. Objetivos, Metas e Resultados</vt:lpstr>
      <vt:lpstr>O indicador específico não foi coletado: Proporção de crianças que não faziam pré-natal em nenhum serviço captadas pelo programa. </vt:lpstr>
      <vt:lpstr>4. Objetivos, Metas e Resultados</vt:lpstr>
      <vt:lpstr>Apresentação do PowerPoint</vt:lpstr>
      <vt:lpstr>4. Objetivos, Metas e Resultados</vt:lpstr>
      <vt:lpstr>4. Objetivos, Metas e Resultados</vt:lpstr>
      <vt:lpstr>Apresentação do PowerPoint</vt:lpstr>
      <vt:lpstr>Apresentação do PowerPoint</vt:lpstr>
      <vt:lpstr>Apresentação do PowerPoint</vt:lpstr>
      <vt:lpstr>Apresentação do PowerPoint</vt:lpstr>
      <vt:lpstr>4. Objetivos, Metas e Resultados</vt:lpstr>
      <vt:lpstr>Apresentação do PowerPoint</vt:lpstr>
      <vt:lpstr>4. Objetivos, Metas e Resultados</vt:lpstr>
      <vt:lpstr>Apresentação do PowerPoint</vt:lpstr>
      <vt:lpstr>4. Objetivos, Metas e Resultados</vt:lpstr>
      <vt:lpstr>Apresentação do PowerPoint</vt:lpstr>
      <vt:lpstr>4. Objetivos, Metas e Resultados</vt:lpstr>
      <vt:lpstr>Apresentação do PowerPoint</vt:lpstr>
      <vt:lpstr>4. Objetivos, Metas e Resultados</vt:lpstr>
      <vt:lpstr>Apresentação do PowerPoint</vt:lpstr>
      <vt:lpstr>4. Objetivos, Metas e Resultados</vt:lpstr>
      <vt:lpstr>Apresentação do PowerPoint</vt:lpstr>
      <vt:lpstr>4. Objetivos, Metas e Resultados</vt:lpstr>
      <vt:lpstr>Apresentação do PowerPoint</vt:lpstr>
      <vt:lpstr>4. Objetivos, Metas e Resultados</vt:lpstr>
      <vt:lpstr>Apresentação do PowerPoint</vt:lpstr>
      <vt:lpstr>4. Objetivos, Metas e Resultados</vt:lpstr>
      <vt:lpstr>Apresentação do PowerPoint</vt:lpstr>
      <vt:lpstr>4. Objetivos, Metas e Resultados</vt:lpstr>
      <vt:lpstr>Apresentação do PowerPoint</vt:lpstr>
      <vt:lpstr>4. Objetivos, Metas e Resultados</vt:lpstr>
      <vt:lpstr>Apresentação do PowerPoint</vt:lpstr>
      <vt:lpstr>5.DISCUSSÃO</vt:lpstr>
      <vt:lpstr>5.DISCUSSÃO</vt:lpstr>
      <vt:lpstr>5.DISCUSSÃO</vt:lpstr>
      <vt:lpstr>5.DISCUSSÃO</vt:lpstr>
      <vt:lpstr>6. REFLEXÃO CRÍTICA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Trabalho de Conclusão de Curso</dc:title>
  <dc:creator>Micro</dc:creator>
  <cp:lastModifiedBy>Micro</cp:lastModifiedBy>
  <cp:revision>120</cp:revision>
  <dcterms:created xsi:type="dcterms:W3CDTF">2014-02-13T12:35:44Z</dcterms:created>
  <dcterms:modified xsi:type="dcterms:W3CDTF">2014-02-25T16:02:51Z</dcterms:modified>
</cp:coreProperties>
</file>