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89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5" r:id="rId30"/>
    <p:sldId id="284" r:id="rId31"/>
    <p:sldId id="288" r:id="rId32"/>
    <p:sldId id="286" r:id="rId33"/>
    <p:sldId id="292" r:id="rId34"/>
    <p:sldId id="287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Proporção de puérperas com consulta</a:t>
            </a:r>
            <a:r>
              <a:rPr lang="pt-BR" baseline="0" dirty="0" smtClean="0"/>
              <a:t> ate 42 dias após do parto</a:t>
            </a:r>
            <a:r>
              <a:rPr lang="pt-BR" dirty="0" smtClean="0"/>
              <a:t> </a:t>
            </a:r>
            <a:endParaRPr lang="pt-BR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9584"/>
        <c:axId val="42741120"/>
      </c:barChart>
      <c:catAx>
        <c:axId val="427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741120"/>
        <c:crosses val="autoZero"/>
        <c:auto val="1"/>
        <c:lblAlgn val="ctr"/>
        <c:lblOffset val="100"/>
        <c:noMultiLvlLbl val="0"/>
      </c:catAx>
      <c:valAx>
        <c:axId val="42741120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7395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5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0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19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2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6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6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47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5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4A2B-69A8-4B3F-A023-051A4D4FF9D3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14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314575" y="176812"/>
            <a:ext cx="783203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dirty="0"/>
          </a:p>
        </p:txBody>
      </p:sp>
      <p:pic>
        <p:nvPicPr>
          <p:cNvPr id="13" name="Imagem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109324" y="1813817"/>
            <a:ext cx="1665632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41757" y="3231488"/>
            <a:ext cx="955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da atenção à saúde das Gestantes e Puérperas na UBS Nova Brasília, Amapá – AP.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94992" y="573206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Amapá</a:t>
            </a:r>
            <a:r>
              <a:rPr lang="x-none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</a:t>
            </a:r>
            <a:endParaRPr lang="pt-BR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x-none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871165" y="5111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Aberta do SUS – UNASUS</a:t>
            </a:r>
            <a:endParaRPr lang="pt-BR" sz="2000" dirty="0" smtClean="0">
              <a:solidFill>
                <a:schemeClr val="bg1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Federal de Pelotas</a:t>
            </a:r>
            <a:endParaRPr lang="pt-BR" sz="2000" dirty="0" smtClean="0">
              <a:solidFill>
                <a:schemeClr val="bg1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Especialização em Saúde da Família</a:t>
            </a:r>
            <a:endParaRPr lang="pt-BR" sz="2000" dirty="0" smtClean="0">
              <a:solidFill>
                <a:schemeClr val="bg1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94140" y="470636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Orientando: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</a:t>
            </a:r>
            <a:r>
              <a:rPr 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ciela Vazquez Villariño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Gisela Cataldi Flores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86508" y="4979201"/>
            <a:ext cx="4501814" cy="117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Cadastradas  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95,7%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531611" y="2000701"/>
            <a:ext cx="475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cobertura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23% 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12095" y="458041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63798" y="3028287"/>
            <a:ext cx="5939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Melhora dos registros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desta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população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ativa, incremento das a visitas domiciliares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planejamento das atividades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35190" y="814458"/>
            <a:ext cx="3813824" cy="578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Cobertura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2970" y="4216692"/>
            <a:ext cx="2926080" cy="502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12870" y="2303500"/>
            <a:ext cx="2926080" cy="5029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5498"/>
            <a:ext cx="9852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1: Ampliar a cobertura de pré-natal e puerpério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7730" y="971109"/>
            <a:ext cx="11256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1.1: Alcançar 70% de cobertura das gestantes cadastradas no Programa de Pré-natal da unidade de saúde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52282" y="5350031"/>
            <a:ext cx="893793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Conseguiu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 cadastro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95,7</a:t>
            </a:r>
            <a:r>
              <a:rPr lang="pt-B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42478" y="2497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/>
          <a:stretch>
            <a:fillRect/>
          </a:stretch>
        </p:blipFill>
        <p:spPr bwMode="auto">
          <a:xfrm>
            <a:off x="2542478" y="1951463"/>
            <a:ext cx="4767263" cy="27165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27203" y="383361"/>
            <a:ext cx="238943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4498" y="1125438"/>
            <a:ext cx="5426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de qualidades não registrados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52792" y="2840767"/>
            <a:ext cx="358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dos professionais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Melhora dos registros de acompanhamentos 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2374" y="3981535"/>
            <a:ext cx="2950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Início do pré-natal no    primeiro trimestre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gestantes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89,6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2984" y="5075533"/>
            <a:ext cx="3233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exame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ginecológico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,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43,3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568546" y="5629531"/>
            <a:ext cx="269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mamas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gestantes,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93058" y="2178740"/>
            <a:ext cx="3589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384702" y="3698879"/>
            <a:ext cx="3048000" cy="331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de mamas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laboratórios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sulfato ferroso e ácido fólico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vacinação ao dia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gestantes,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b="1" dirty="0"/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400" b="1" dirty="0"/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lnSpc>
                <a:spcPct val="115000"/>
              </a:lnSpc>
              <a:spcAft>
                <a:spcPts val="800"/>
              </a:spcAft>
            </a:pPr>
            <a:r>
              <a:rPr lang="pt-BR" dirty="0">
                <a:cs typeface="Arial" panose="020B0604020202020204" pitchFamily="34" charset="0"/>
              </a:rPr>
              <a:t>.</a:t>
            </a:r>
            <a:endParaRPr lang="pt-BR" dirty="0">
              <a:effectLst/>
            </a:endParaRPr>
          </a:p>
        </p:txBody>
      </p:sp>
      <p:sp>
        <p:nvSpPr>
          <p:cNvPr id="2" name="Seta em curva para a direita 1"/>
          <p:cNvSpPr/>
          <p:nvPr/>
        </p:nvSpPr>
        <p:spPr>
          <a:xfrm rot="2292718">
            <a:off x="2578296" y="2390774"/>
            <a:ext cx="537211" cy="1639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 rot="18514420" flipH="1">
            <a:off x="8405207" y="2163677"/>
            <a:ext cx="607518" cy="1756333"/>
          </a:xfrm>
          <a:prstGeom prst="curvedRightArrow">
            <a:avLst>
              <a:gd name="adj1" fmla="val 25000"/>
              <a:gd name="adj2" fmla="val 50000"/>
              <a:gd name="adj3" fmla="val 29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a direita 12"/>
          <p:cNvSpPr/>
          <p:nvPr/>
        </p:nvSpPr>
        <p:spPr>
          <a:xfrm>
            <a:off x="5078925" y="3826881"/>
            <a:ext cx="671872" cy="18026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240494" y="836452"/>
            <a:ext cx="3192208" cy="39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pt-BR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qualidade</a:t>
            </a:r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6163" y="167558"/>
            <a:ext cx="11518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ao pré-natal e puerpério realizado na Unidade.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2.1. Garantir a 100% das gestantes o ingresso no Programa de Pré-Natal no primeiro trimestre de gestação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71989" y="19575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1989" y="4653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98749" y="5615034"/>
            <a:ext cx="744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48575" y="5401700"/>
            <a:ext cx="561408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Início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pré-natal no primeiro trimestre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gestantes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89,6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pt-BR" dirty="0"/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2509024" y="21830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>
            <a:fillRect/>
          </a:stretch>
        </p:blipFill>
        <p:spPr bwMode="auto">
          <a:xfrm>
            <a:off x="2698595" y="1828800"/>
            <a:ext cx="5364069" cy="3109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6467" y="272278"/>
            <a:ext cx="11299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ao pré-natal e puerpério realizado na Unidade.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2.2. Realizar pelo menos um exame ginecológico por trimestre em 100% das gestantes.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821258" y="5629862"/>
            <a:ext cx="5597913" cy="552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ginecológico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43,3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6307" y="2510082"/>
            <a:ext cx="1422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>
            <a:fillRect/>
          </a:stretch>
        </p:blipFill>
        <p:spPr bwMode="auto">
          <a:xfrm>
            <a:off x="2739251" y="1884834"/>
            <a:ext cx="5679920" cy="30663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9397" y="298034"/>
            <a:ext cx="109084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ao pré-natal e puerpério realizado na Unidade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indent="540385" algn="just">
              <a:lnSpc>
                <a:spcPct val="150000"/>
              </a:lnSpc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2.3: Realizar pelo menos um exame de mamas em 100% das gestantes.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56068" y="1636862"/>
            <a:ext cx="10122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 Garantir a 100% das gestantes a solicitação de exames laboratoriais de acordo com protocolo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2.5 Garantir a 100% das gestantes a prescrição de sulfato ferroso e ácido fólico conforme protocolo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5103" y="3391188"/>
            <a:ext cx="109126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2.7. Garantir que 100% das gestantes estejam com vacina contra hepatite B em dia.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887984" y="4675786"/>
            <a:ext cx="8106936" cy="9394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Nestes metas foram alcançadas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</a:p>
        </p:txBody>
      </p:sp>
    </p:spTree>
    <p:extLst>
      <p:ext uri="{BB962C8B-B14F-4D97-AF65-F5344CB8AC3E}">
        <p14:creationId xmlns:p14="http://schemas.microsoft.com/office/powerpoint/2010/main" val="2010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2527" y="887110"/>
            <a:ext cx="8961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2.8 Realizar avaliação da necessidade de atendimento odontológico em 100% das   gestantes durante o pré-natal.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02527" y="375445"/>
            <a:ext cx="1018106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ao pré-natal e puerpério realizado na Unidade.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96835" y="1864414"/>
            <a:ext cx="965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2.9. Garantir a primeira consulta odontológica programática para 100% das gestantes cadastradas</a:t>
            </a:r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2527" y="34726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/>
          <a:stretch>
            <a:fillRect/>
          </a:stretch>
        </p:blipFill>
        <p:spPr bwMode="auto">
          <a:xfrm>
            <a:off x="613317" y="3004318"/>
            <a:ext cx="4305300" cy="214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2942" y="34186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8"/>
          <a:stretch>
            <a:fillRect/>
          </a:stretch>
        </p:blipFill>
        <p:spPr bwMode="auto">
          <a:xfrm>
            <a:off x="5792942" y="3004318"/>
            <a:ext cx="4767263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84918" y="5618969"/>
            <a:ext cx="807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Nestas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atingiu só 86,6%, o que representa 58 gestantes avaliadas pela necessidade de atendimento odontológico e com a primeira consulta realizada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8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57338" y="650826"/>
            <a:ext cx="2389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85253" y="15562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indicadores de qualidades não registrados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63565" y="27549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129567" y="3350327"/>
            <a:ext cx="53655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Palestras sobre importância do pré-natal 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ativa, incremento das a visitas domiciliares 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planejamento das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Seta em curva para a direita 8"/>
          <p:cNvSpPr/>
          <p:nvPr/>
        </p:nvSpPr>
        <p:spPr>
          <a:xfrm>
            <a:off x="840939" y="1694714"/>
            <a:ext cx="731520" cy="33538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esquerda 9"/>
          <p:cNvSpPr/>
          <p:nvPr/>
        </p:nvSpPr>
        <p:spPr>
          <a:xfrm>
            <a:off x="9965238" y="1879379"/>
            <a:ext cx="731520" cy="3169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9701" y="5094683"/>
            <a:ext cx="3477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ativa de 100% das gestantes faltosas às consultas de pré-natal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893783" y="5274575"/>
            <a:ext cx="255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Registro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adequado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67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gestantes (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100%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81253" y="985242"/>
            <a:ext cx="2958454" cy="517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Indicador registro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44143" y="933441"/>
            <a:ext cx="2435822" cy="467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adesão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160707" y="2535914"/>
            <a:ext cx="4582698" cy="62186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16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9346" y="803480"/>
            <a:ext cx="106422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3: Melhorar a adesão ao pré-natal.</a:t>
            </a:r>
            <a:endParaRPr lang="pt-BR" sz="2400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3.1.Realizar busca ativa de 100% das gestantes faltosas às consultas de pré-natal.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62976" y="2768907"/>
            <a:ext cx="665727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atingiu  a meta com a  busca ativa de 100% das gestantes faltosas às consultas de pré-natal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426" y="441389"/>
            <a:ext cx="11462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4: Melhorar o registro do programa de pré-natal.</a:t>
            </a:r>
            <a:endParaRPr lang="pt-BR" sz="2400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4.1. Manter registro na ficha de acompanhamento/espelho de pré-natal em 100% das gestantes.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08921" y="5492130"/>
            <a:ext cx="9863879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Consegui-o atingir a meta no terceiro mês </a:t>
            </a:r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gestantes 100% </a:t>
            </a:r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ficha de acompanhamento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27" y="1828800"/>
            <a:ext cx="4733925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63662" y="720075"/>
            <a:ext cx="333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Munícipio Amapá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17061" y="1543024"/>
            <a:ext cx="5463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ocalizado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interior do estado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Amapá</a:t>
            </a: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617061" y="2258782"/>
            <a:ext cx="6599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opulação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aproximadamente 8 069 habitantes</a:t>
            </a:r>
            <a:endParaRPr lang="pt-BR" sz="2000" b="1" dirty="0"/>
          </a:p>
        </p:txBody>
      </p:sp>
      <p:sp>
        <p:nvSpPr>
          <p:cNvPr id="5" name="Retângulo 4"/>
          <p:cNvSpPr/>
          <p:nvPr/>
        </p:nvSpPr>
        <p:spPr>
          <a:xfrm>
            <a:off x="664217" y="3015353"/>
            <a:ext cx="10424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município tem uma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UBS, com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três equipes de Estratégias de Saúde da Família </a:t>
            </a:r>
            <a:endParaRPr lang="pt-BR" sz="2000" b="1" dirty="0"/>
          </a:p>
          <a:p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7" y="3523785"/>
            <a:ext cx="5965903" cy="33453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" y="3523785"/>
            <a:ext cx="6096000" cy="33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42871"/>
            <a:ext cx="86588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5: Realizar avaliação de risco.</a:t>
            </a:r>
            <a:endParaRPr lang="pt-BR" sz="2400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5.1. Avaliar risco gestacional em 100% das gestantes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97983" y="1844980"/>
            <a:ext cx="909248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4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6: Promover a saúde no pré-natal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6.1. Garantir a 100% das gestantes orientação nutricional durante a gestação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6.2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aleitamento materno junto a 100% das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6.3. Orientar 100% das gestantes sobre os cuidados com o recém-nascido.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6.4. Orientar 100% das gestantes sobre anticoncepção após o parto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6.5. Orientar 100% das gestantes sobre do tabagismo e do uso de álcool e drogas na gestação. os riscos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90467" y="516112"/>
            <a:ext cx="2389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5003" y="1880872"/>
            <a:ext cx="35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de risco gestacional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88709" y="26168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não ou deficientemente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registrados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58339" y="1811044"/>
            <a:ext cx="43078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Promoção de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 no pré-natal</a:t>
            </a: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91726" y="4385808"/>
            <a:ext cx="2186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 gestantes (100%)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196883" y="4662969"/>
            <a:ext cx="4070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rientadas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sobre nutrição 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aleitamento materno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cuidados com o recém-nascido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anticoncepção após o parto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riscos do tabagismo e do uso de álcool e drogas na gestação.</a:t>
            </a:r>
          </a:p>
          <a:p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29253" y="5637552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avaliação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risco gestacional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718923" y="18573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Seta para a esquerda e para a direita 16"/>
          <p:cNvSpPr/>
          <p:nvPr/>
        </p:nvSpPr>
        <p:spPr>
          <a:xfrm>
            <a:off x="4159172" y="1822644"/>
            <a:ext cx="2955074" cy="48463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Indicador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3159146" y="3447871"/>
            <a:ext cx="4582698" cy="6218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 rot="8756562" flipV="1">
            <a:off x="3382442" y="4961464"/>
            <a:ext cx="1209892" cy="469764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1811057" flipV="1">
            <a:off x="6081668" y="5006075"/>
            <a:ext cx="1078421" cy="437185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2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57848" y="22589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</a:t>
            </a:r>
            <a:b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72619" y="5214801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PUERPERAS</a:t>
            </a:r>
            <a:endParaRPr lang="pt-BR" sz="3200" dirty="0"/>
          </a:p>
        </p:txBody>
      </p:sp>
      <p:pic>
        <p:nvPicPr>
          <p:cNvPr id="4" name="Imagem 3" descr="http://ts2.mm.bing.net/th?id=JN.C23R%2fGVrGUdVz4WCMvC86w&amp;pid=15.1&amp;H=120&amp;W=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4" y="451834"/>
            <a:ext cx="2028825" cy="2445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m 4" descr="http://ts3.mm.bing.net/th?id=JN.QRi9d5LZnV0CQENc82OEEA&amp;pid=15.1&amp;H=120&amp;W=16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369" r="-2348" b="-743"/>
          <a:stretch/>
        </p:blipFill>
        <p:spPr bwMode="auto">
          <a:xfrm rot="60000">
            <a:off x="9054086" y="3373449"/>
            <a:ext cx="2505090" cy="3241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2681" y="513600"/>
            <a:ext cx="107452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1 - Ampliar a cobertura da atenção a puérperas.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1.1. Garantir </a:t>
            </a:r>
            <a:r>
              <a:rPr lang="pt-BR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das puérperas cadastradas no programa de Pré-Natal e Puerpério da Unidade de Saúde consulta puerperal antes dos 42 dias após o parto.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5327" y="3868294"/>
            <a:ext cx="5096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42681" y="5540081"/>
            <a:ext cx="4541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conseguiu 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cadastrar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(100% ) 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45327" y="2506418"/>
            <a:ext cx="4550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cobertura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m curva para a esquerda 5"/>
          <p:cNvSpPr/>
          <p:nvPr/>
        </p:nvSpPr>
        <p:spPr>
          <a:xfrm>
            <a:off x="2521014" y="4438039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776459"/>
              </p:ext>
            </p:extLst>
          </p:nvPr>
        </p:nvGraphicFramePr>
        <p:xfrm>
          <a:off x="6161513" y="2236763"/>
          <a:ext cx="5326442" cy="405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2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0861" y="388393"/>
            <a:ext cx="910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2. Melhorar a qualidade da atenção às puérperas na Unidade de Saúde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10861" y="1058094"/>
            <a:ext cx="10011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2.1. Examinar as mamas em 100% das puérperas cadastradas no Programa</a:t>
            </a: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2.2</a:t>
            </a:r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Examinar o abdômen em 100% das puérperas cadastradas no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2.3. Realizar exame ginecológico em 100% das puérperas cadastradas no Programa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956755" y="5066687"/>
            <a:ext cx="4762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atingiu a meta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(100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%) puérperas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23794" y="5698034"/>
            <a:ext cx="6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exame de mamas, abdômen e ginecológico realizados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98945" y="2939033"/>
            <a:ext cx="2928528" cy="3457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 qualidade 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9326" y="3170937"/>
            <a:ext cx="4434206" cy="4683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</a:p>
        </p:txBody>
      </p:sp>
      <p:sp>
        <p:nvSpPr>
          <p:cNvPr id="10" name="Seta em curva para a esquerda 9"/>
          <p:cNvSpPr/>
          <p:nvPr/>
        </p:nvSpPr>
        <p:spPr>
          <a:xfrm>
            <a:off x="4606655" y="37581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23235" y="246519"/>
            <a:ext cx="10204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2. Melhorar a qualidade da atenção às puérperas na Unidade de Saúde.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2.4. Avaliar o estado psíquico em 100% das puérperas cadastradas no 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41321" y="1174607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2.5. Avaliar intercorrências em 100% das puérperas cadastradas no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2.6. Prescrever a 100% das puérperas um dos métodos de anticoncepção.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3638023"/>
            <a:ext cx="5308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95685" y="503059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pt-BR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(</a:t>
            </a:r>
            <a:r>
              <a:rPr lang="pt-BR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15)</a:t>
            </a: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317380" y="5766050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avaliação do estado psíquico </a:t>
            </a:r>
          </a:p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avaliação de intercorrências</a:t>
            </a:r>
          </a:p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prescrição de métodos anticoncepcional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577487" y="3787827"/>
            <a:ext cx="405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</a:t>
            </a:r>
          </a:p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dos registros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315200" y="2451542"/>
            <a:ext cx="4316568" cy="412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 qualidade 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649737" y="3851277"/>
            <a:ext cx="1531647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em curva para a esquerda 11"/>
          <p:cNvSpPr/>
          <p:nvPr/>
        </p:nvSpPr>
        <p:spPr>
          <a:xfrm rot="1723298">
            <a:off x="9111459" y="4540214"/>
            <a:ext cx="986335" cy="2128471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199042" y="2402270"/>
            <a:ext cx="3529075" cy="10162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indicador deficientemente registrados </a:t>
            </a:r>
          </a:p>
        </p:txBody>
      </p:sp>
    </p:spTree>
    <p:extLst>
      <p:ext uri="{BB962C8B-B14F-4D97-AF65-F5344CB8AC3E}">
        <p14:creationId xmlns:p14="http://schemas.microsoft.com/office/powerpoint/2010/main" val="1661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8591" y="373620"/>
            <a:ext cx="106293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3. Melhorar a adesão das mães ao puerpério.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3.1. Realizar busca ativa em 100% das puérperas que não realizaram a consulta de puerpério até 30 dias após o parto.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3050" y="3318661"/>
            <a:ext cx="4646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6163" y="49749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ativa de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faltosas a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consultas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puerpério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66163" y="1592224"/>
            <a:ext cx="10809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4. Melhorar o registro das informações.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 4.1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Manter registro na ficha de acompanhamento do Programa 100% das puérperas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761668" y="4974958"/>
            <a:ext cx="3867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Registro adequado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das puérperas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(15)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609335" y="2620538"/>
            <a:ext cx="3466496" cy="8474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adesão 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 registro </a:t>
            </a:r>
          </a:p>
          <a:p>
            <a:pPr algn="ctr"/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2742467" y="3964992"/>
            <a:ext cx="484632" cy="8936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7850238">
            <a:off x="6267412" y="3233010"/>
            <a:ext cx="484632" cy="222711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63678" y="264460"/>
            <a:ext cx="56162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5. Promover a saúde das puérperas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5871" y="980822"/>
            <a:ext cx="11316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 5.1. Orientar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100% das puérperas cadastradas no Programa sobre os cuidados do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recém-nascido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Orientar 100% das puérperas cadastradas no Programa sobre aleitamento materno exclusivo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Orientar 100% das puérperas cadastradas no Programa sobre planejamento familiar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8541" y="51388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Alcançamos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orientar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das puérperas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8539" y="3193320"/>
            <a:ext cx="3976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96801" y="3228675"/>
            <a:ext cx="65805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capacitação da equipe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Maior quantidades de atividades educativas em palestras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visitas domiciliares e  consultas 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5871" y="5885384"/>
            <a:ext cx="2250056" cy="7690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sobre os cuidados do recém-nascido</a:t>
            </a:r>
          </a:p>
        </p:txBody>
      </p:sp>
      <p:sp>
        <p:nvSpPr>
          <p:cNvPr id="12" name="Retângulo 11"/>
          <p:cNvSpPr/>
          <p:nvPr/>
        </p:nvSpPr>
        <p:spPr>
          <a:xfrm flipH="1">
            <a:off x="4108734" y="5942448"/>
            <a:ext cx="2527808" cy="654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aleitamento materno exclusivo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079349" y="5885384"/>
            <a:ext cx="2442690" cy="8399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planejamento familiar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606702" y="2225532"/>
            <a:ext cx="3969834" cy="6258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 promoção de saúde </a:t>
            </a:r>
          </a:p>
        </p:txBody>
      </p:sp>
      <p:sp>
        <p:nvSpPr>
          <p:cNvPr id="16" name="Chave esquerda 15"/>
          <p:cNvSpPr/>
          <p:nvPr/>
        </p:nvSpPr>
        <p:spPr>
          <a:xfrm>
            <a:off x="4596801" y="3283129"/>
            <a:ext cx="384538" cy="1295543"/>
          </a:xfrm>
          <a:prstGeom prst="leftBrace">
            <a:avLst>
              <a:gd name="adj1" fmla="val 48932"/>
              <a:gd name="adj2" fmla="val 49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37943" y="784470"/>
            <a:ext cx="2233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75622" y="1982204"/>
            <a:ext cx="452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2800" kern="0" dirty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Importância da intervenção</a:t>
            </a:r>
            <a:endParaRPr lang="pt-BR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05941" y="2909483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19460" y="290948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49479" y="290948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</p:txBody>
      </p:sp>
      <p:sp>
        <p:nvSpPr>
          <p:cNvPr id="7" name="Fluxograma: Processo alternativo 6"/>
          <p:cNvSpPr/>
          <p:nvPr/>
        </p:nvSpPr>
        <p:spPr>
          <a:xfrm>
            <a:off x="759854" y="3309593"/>
            <a:ext cx="2661632" cy="306544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conhecimento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coesão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organização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trabalho</a:t>
            </a:r>
          </a:p>
        </p:txBody>
      </p:sp>
      <p:sp>
        <p:nvSpPr>
          <p:cNvPr id="8" name="Fluxograma: Processo alternativo 7"/>
          <p:cNvSpPr/>
          <p:nvPr/>
        </p:nvSpPr>
        <p:spPr>
          <a:xfrm>
            <a:off x="4281334" y="3464416"/>
            <a:ext cx="3361386" cy="29106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organização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</a:p>
          <a:p>
            <a:pPr algn="ctr"/>
            <a:r>
              <a:rPr lang="pt-BR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Melhor </a:t>
            </a:r>
            <a:r>
              <a:rPr lang="pt-BR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acolhimento</a:t>
            </a:r>
          </a:p>
          <a:p>
            <a:pPr algn="ctr"/>
            <a:r>
              <a:rPr lang="pt-BR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Definiu as atribuições de cada professional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uxograma: Processo alternativo 8"/>
          <p:cNvSpPr/>
          <p:nvPr/>
        </p:nvSpPr>
        <p:spPr>
          <a:xfrm flipH="1">
            <a:off x="8524474" y="3473936"/>
            <a:ext cx="2846231" cy="273676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melhor acompanhada pela equipe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2940" y="1003410"/>
            <a:ext cx="2648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87027" y="2252661"/>
            <a:ext cx="5525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incorporada à rotina do serviço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Fluxograma: Processo alternativo 6"/>
          <p:cNvSpPr/>
          <p:nvPr/>
        </p:nvSpPr>
        <p:spPr>
          <a:xfrm>
            <a:off x="735980" y="2865863"/>
            <a:ext cx="10392937" cy="124893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maior trabalho e constância para garantir os recursos necessários e alcançar o 100 por cento de qualidade da atenção do pré-natal e puerpério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86360" y="4572000"/>
            <a:ext cx="8352263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Acrescentar ainda mais as atividades de educação em saúde para conseguir maior conhecimentos da população nesta e outras ações programáticas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11333" y="765418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76454" y="2334048"/>
            <a:ext cx="11271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assistência pré-natal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adequada com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detecção e a intervenção precoce das situações de risco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7046" y="1444358"/>
            <a:ext cx="10177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objetivo do acompanhamento pré-natal é assegurar o desenvolvimento da gestação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66273" y="3017941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  <a:p>
            <a:r>
              <a:rPr lang="pt-BR" dirty="0" smtClean="0">
                <a:latin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76454" y="3972048"/>
            <a:ext cx="7269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Adequada atenção integral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o puerpério na atenção básica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293033" y="2895903"/>
            <a:ext cx="8257735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Garante 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saúde materna, recém-nascido saudável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257046" y="4853354"/>
            <a:ext cx="10419139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Garante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Menor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morbimortalidade materna e perinatal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8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9298" y="842321"/>
            <a:ext cx="993573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00"/>
              </a:spcBef>
              <a:spcAft>
                <a:spcPts val="1200"/>
              </a:spcAft>
            </a:pPr>
            <a:r>
              <a:rPr lang="pt-BR" sz="2400" b="1" u="sng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Reflexões crítica sobre o processo pessoal de aprendizagem</a:t>
            </a:r>
            <a:endParaRPr lang="pt-BR" sz="2400" b="1" u="sng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65005" y="2261299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curso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permitiu-me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49298" y="3044283"/>
            <a:ext cx="9590047" cy="3055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vencer a barreira de um idioma e da modalidade dum curso 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elhorou o desenvolvimento em meu trabalho no Brasil com os estudos de seus protocolos 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 conhecimento do sistema de saúde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Integrar-me e ajudar ao trabalho de minha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 capacitação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5327" y="1799453"/>
            <a:ext cx="11095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Ministério da Saúde Pré-natal e Puerpério, Atenção Qualificada e Humanizada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Série A. Normas e Manuais Técnicos Série Direitos Sexuais e Direitos Reprodutivos - Caderno nº 5- Brasília - DF 2005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BRASIL. Ministério da Saúde Atenção ao pré-natal de baixo risco Cadernos de Atenção Primária, n. 32 primeira edição-2013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38601" y="710666"/>
            <a:ext cx="193193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4000"/>
              </a:spcBef>
              <a:spcAft>
                <a:spcPts val="1200"/>
              </a:spcAft>
            </a:pPr>
            <a:r>
              <a:rPr lang="x-none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2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64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7" y="3103286"/>
            <a:ext cx="4344474" cy="35738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09" y="116667"/>
            <a:ext cx="3097365" cy="2665926"/>
          </a:xfrm>
          <a:prstGeom prst="rect">
            <a:avLst/>
          </a:prstGeom>
        </p:spPr>
      </p:pic>
      <p:pic>
        <p:nvPicPr>
          <p:cNvPr id="7" name="Imagem 6" descr="C:\Users\DELLPC\Pictures\fotos da palestras\SAM_09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3103287"/>
            <a:ext cx="3473002" cy="357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Imagem 5" descr="Descrição: C:\Users\DELLPC\Documents\Bluetooth Folder\IMG-20141204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5" y="3103286"/>
            <a:ext cx="3468084" cy="360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" descr="Descrição: C:\Users\DELLPC\Documents\Bluetooth Folder\IMG-20150411-WA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116667"/>
            <a:ext cx="3100041" cy="266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791414" y="451626"/>
            <a:ext cx="524107" cy="2787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9846527" y="4592432"/>
            <a:ext cx="914400" cy="1431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92116" y="312235"/>
            <a:ext cx="1505415" cy="28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53461" y="3168202"/>
            <a:ext cx="2118731" cy="578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Profissionais da UBS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39237" y="2397512"/>
            <a:ext cx="1852177" cy="385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Visita domiciliar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155282" y="6256383"/>
            <a:ext cx="2085279" cy="37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palestra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122701" y="6256383"/>
            <a:ext cx="2114439" cy="37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3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Referências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BRASIL</a:t>
            </a:r>
            <a:r>
              <a:rPr lang="pt-BR" dirty="0">
                <a:solidFill>
                  <a:schemeClr val="bg1"/>
                </a:solidFill>
              </a:rPr>
              <a:t>. Ministério da Saúde Pré-natal e Puerpério, Atenção Qualificada e Humanizada Série A. Normas e Manuais Técnicos Série Direitos Sexuais e Direitos Reprodutivos - Caderno nº 5- Brasília - DF 2005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BRASIL. Ministério da Saúde Atenção ao pré-natal de baixo risco Cadernos de Atenção Primária, n. 32 primeira edição-2013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x-none"/>
              <a:t> 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73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008901"/>
            <a:ext cx="656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Especializando : Graciela   Vàzquez Villariño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1" y="0"/>
            <a:ext cx="51435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0310" y="1570081"/>
            <a:ext cx="4198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obrigada !!!!!!!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121698" y="3260396"/>
            <a:ext cx="914400" cy="337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6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64483" y="475350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684149" y="2330058"/>
            <a:ext cx="6529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população estimada da área de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abrangência 6959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39896" y="2910131"/>
            <a:ext cx="71606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Quatro locais para consulta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médica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enfermagem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consultório odontológico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vacinação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curativos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Farmácia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Auditório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10800000" flipV="1">
            <a:off x="679293" y="1579517"/>
            <a:ext cx="4647055" cy="534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Localizada na zona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urbana,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município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27497" y="1579517"/>
            <a:ext cx="4275297" cy="61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Três  equipes de saúde da família 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01731" y="5063541"/>
            <a:ext cx="9298745" cy="901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ESTIMATIVA DE GESTANTES na área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adscrita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70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gestantes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964483" y="1041165"/>
            <a:ext cx="3015794" cy="3455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UBS Nova Brasília 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62651" y="372345"/>
            <a:ext cx="2644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311908" y="3092166"/>
            <a:ext cx="7152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de cobertura e  de qualidade insuficientes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09619" y="4531210"/>
            <a:ext cx="2204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Baixa Adesão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74580" y="4577377"/>
            <a:ext cx="489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Acompanhamento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inadequado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09619" y="3838587"/>
            <a:ext cx="30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Deficientes registros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74215" y="3941539"/>
            <a:ext cx="6213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Insuficiente atividades de promoção de saúde </a:t>
            </a:r>
          </a:p>
        </p:txBody>
      </p:sp>
      <p:sp>
        <p:nvSpPr>
          <p:cNvPr id="3" name="Elipse 2"/>
          <p:cNvSpPr/>
          <p:nvPr/>
        </p:nvSpPr>
        <p:spPr>
          <a:xfrm>
            <a:off x="1304693" y="1636044"/>
            <a:ext cx="10571355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Ação programática de atenção ao Pré-natal 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puerpério antes da intervenção 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059" y="1491125"/>
            <a:ext cx="11694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r>
              <a:rPr lang="pt-BR" sz="105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93541" y="2787804"/>
            <a:ext cx="9021335" cy="22525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atenção à saúde das Gestantes e Puérperas na Unidade Básica Nova Brasília município Amapá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74276" y="606327"/>
            <a:ext cx="292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48126" y="1964532"/>
            <a:ext cx="40196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r>
              <a:rPr lang="pt-BR" sz="20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Monitoramento e avaliação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7487" y="4467070"/>
            <a:ext cx="58293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r>
              <a:rPr lang="pt-BR" sz="2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Organização e gestão do </a:t>
            </a:r>
            <a:r>
              <a:rPr lang="pt-BR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06190" algn="l"/>
              </a:tabLst>
            </a:pP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o acolhimento das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e puérperas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06190" algn="l"/>
              </a:tabLs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 ativa das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gestantes e puérperas faltosas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endParaRPr lang="pt-BR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993228" y="1943302"/>
            <a:ext cx="439169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r>
              <a:rPr lang="pt-BR" sz="2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</a:t>
            </a:r>
            <a:r>
              <a:rPr lang="pt-BR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público</a:t>
            </a:r>
          </a:p>
          <a:p>
            <a:pPr marL="285750" indent="-285750" algn="ctr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06190" algn="l"/>
              </a:tabLs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Esclarecer a comunidade sobre a importância da realização do pré-natal e puerpério</a:t>
            </a:r>
            <a:endParaRPr lang="pt-BR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988473" y="4558279"/>
            <a:ext cx="4401206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r>
              <a:rPr lang="pt-BR" sz="2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clínica</a:t>
            </a:r>
          </a:p>
          <a:p>
            <a:pPr marL="285750" indent="-285750" algn="ctr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0619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Capacitação dos profissionais</a:t>
            </a:r>
            <a:endParaRPr lang="pt-BR" b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87401" y="1258707"/>
            <a:ext cx="2564285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200"/>
              </a:spcAft>
              <a:tabLst>
                <a:tab pos="3806190" algn="l"/>
              </a:tabLst>
            </a:pPr>
            <a:r>
              <a:rPr lang="pt-BR" sz="36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3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137" y="252090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cobertura do pré-natal e puerpério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periodicamente</a:t>
            </a: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cumprimento da periodicidade das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consultas</a:t>
            </a: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registro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acompanhamentos da gestante e puérperas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337196" y="1256190"/>
            <a:ext cx="3479181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36375" y="926137"/>
            <a:ext cx="1534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6479" y="1909842"/>
            <a:ext cx="483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puérperas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96479" y="2357889"/>
            <a:ext cx="464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das ações na comunidade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96479" y="2822678"/>
            <a:ext cx="3542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Agendamento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consulta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8173" y="3287467"/>
            <a:ext cx="8465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 e monitoramento de fichas de cadastros e registros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38173" y="3809507"/>
            <a:ext cx="8918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dos professionais utilizando os protocolos de atendimento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4715" y="4342554"/>
            <a:ext cx="768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promoção saúde na UBS e comunidade</a:t>
            </a:r>
          </a:p>
        </p:txBody>
      </p:sp>
    </p:spTree>
    <p:extLst>
      <p:ext uri="{BB962C8B-B14F-4D97-AF65-F5344CB8AC3E}">
        <p14:creationId xmlns:p14="http://schemas.microsoft.com/office/powerpoint/2010/main" val="7253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0980" y="4932129"/>
            <a:ext cx="2705228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Pré-natal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40925" y="2223421"/>
            <a:ext cx="8641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</a:t>
            </a:r>
            <a:b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4" name="Imagem 3" descr="http://www.fotosdanet.com/wp-content/uploads/2012/05/Gravida-image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373488"/>
            <a:ext cx="3812149" cy="36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</TotalTime>
  <Words>1711</Words>
  <Application>Microsoft Office PowerPoint</Application>
  <PresentationFormat>Personalizar</PresentationFormat>
  <Paragraphs>267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 victoria reyes morejon</dc:creator>
  <cp:lastModifiedBy>Root</cp:lastModifiedBy>
  <cp:revision>122</cp:revision>
  <dcterms:created xsi:type="dcterms:W3CDTF">2015-07-07T00:26:07Z</dcterms:created>
  <dcterms:modified xsi:type="dcterms:W3CDTF">2015-08-17T22:06:42Z</dcterms:modified>
</cp:coreProperties>
</file>