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Graziel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azi\Downloads\gr&#225;ficos%20Deni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cobertura!$A$1:$A$4</c:f>
              <c:strCache>
                <c:ptCount val="4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cobertura!$B$1:$B$4</c:f>
              <c:numCache>
                <c:formatCode>0.0%</c:formatCode>
                <c:ptCount val="4"/>
                <c:pt idx="0">
                  <c:v>0.55300000000000005</c:v>
                </c:pt>
                <c:pt idx="1">
                  <c:v>0.57399999999999995</c:v>
                </c:pt>
                <c:pt idx="2">
                  <c:v>0.66000000000000314</c:v>
                </c:pt>
                <c:pt idx="3">
                  <c:v>0.70500000000000063</c:v>
                </c:pt>
              </c:numCache>
            </c:numRef>
          </c:val>
        </c:ser>
        <c:axId val="82737792"/>
        <c:axId val="35291136"/>
      </c:barChart>
      <c:catAx>
        <c:axId val="82737792"/>
        <c:scaling>
          <c:orientation val="minMax"/>
        </c:scaling>
        <c:axPos val="b"/>
        <c:tickLblPos val="nextTo"/>
        <c:crossAx val="35291136"/>
        <c:crosses val="autoZero"/>
        <c:auto val="1"/>
        <c:lblAlgn val="ctr"/>
        <c:lblOffset val="100"/>
      </c:catAx>
      <c:valAx>
        <c:axId val="3529113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82737792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4192768"/>
        <c:axId val="94970240"/>
      </c:barChart>
      <c:catAx>
        <c:axId val="94192768"/>
        <c:scaling>
          <c:orientation val="minMax"/>
        </c:scaling>
        <c:axPos val="b"/>
        <c:tickLblPos val="nextTo"/>
        <c:crossAx val="94970240"/>
        <c:crosses val="autoZero"/>
        <c:auto val="1"/>
        <c:lblAlgn val="ctr"/>
        <c:lblOffset val="100"/>
      </c:catAx>
      <c:valAx>
        <c:axId val="9497024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4192768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4229248"/>
        <c:axId val="95160960"/>
      </c:barChart>
      <c:catAx>
        <c:axId val="94229248"/>
        <c:scaling>
          <c:orientation val="minMax"/>
        </c:scaling>
        <c:axPos val="b"/>
        <c:tickLblPos val="nextTo"/>
        <c:crossAx val="95160960"/>
        <c:crosses val="autoZero"/>
        <c:auto val="1"/>
        <c:lblAlgn val="ctr"/>
        <c:lblOffset val="100"/>
      </c:catAx>
      <c:valAx>
        <c:axId val="9516096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4229248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5774336"/>
        <c:axId val="95309184"/>
      </c:barChart>
      <c:catAx>
        <c:axId val="85774336"/>
        <c:scaling>
          <c:orientation val="minMax"/>
        </c:scaling>
        <c:axPos val="b"/>
        <c:tickLblPos val="nextTo"/>
        <c:crossAx val="95309184"/>
        <c:crosses val="autoZero"/>
        <c:auto val="1"/>
        <c:lblAlgn val="ctr"/>
        <c:lblOffset val="100"/>
      </c:catAx>
      <c:valAx>
        <c:axId val="9530918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8577433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37264768"/>
        <c:axId val="37266560"/>
      </c:barChart>
      <c:catAx>
        <c:axId val="37264768"/>
        <c:scaling>
          <c:orientation val="minMax"/>
        </c:scaling>
        <c:axPos val="b"/>
        <c:tickLblPos val="nextTo"/>
        <c:crossAx val="37266560"/>
        <c:crosses val="autoZero"/>
        <c:auto val="1"/>
        <c:lblAlgn val="ctr"/>
        <c:lblOffset val="100"/>
      </c:catAx>
      <c:valAx>
        <c:axId val="3726656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37264768"/>
        <c:crosses val="autoZero"/>
        <c:crossBetween val="between"/>
      </c:valAx>
    </c:plotArea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4352896"/>
        <c:axId val="95308032"/>
      </c:barChart>
      <c:catAx>
        <c:axId val="94352896"/>
        <c:scaling>
          <c:orientation val="minMax"/>
        </c:scaling>
        <c:axPos val="b"/>
        <c:tickLblPos val="nextTo"/>
        <c:crossAx val="95308032"/>
        <c:crosses val="autoZero"/>
        <c:auto val="1"/>
        <c:lblAlgn val="ctr"/>
        <c:lblOffset val="100"/>
      </c:catAx>
      <c:valAx>
        <c:axId val="9530803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4352896"/>
        <c:crosses val="autoZero"/>
        <c:crossBetween val="between"/>
      </c:valAx>
    </c:plotArea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8770560"/>
        <c:axId val="58772864"/>
      </c:barChart>
      <c:catAx>
        <c:axId val="58770560"/>
        <c:scaling>
          <c:orientation val="minMax"/>
        </c:scaling>
        <c:axPos val="b"/>
        <c:tickLblPos val="nextTo"/>
        <c:crossAx val="58772864"/>
        <c:crosses val="autoZero"/>
        <c:auto val="1"/>
        <c:lblAlgn val="ctr"/>
        <c:lblOffset val="100"/>
      </c:catAx>
      <c:valAx>
        <c:axId val="5877286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58770560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7932032"/>
        <c:axId val="62660992"/>
      </c:barChart>
      <c:catAx>
        <c:axId val="57932032"/>
        <c:scaling>
          <c:orientation val="minMax"/>
        </c:scaling>
        <c:axPos val="b"/>
        <c:tickLblPos val="nextTo"/>
        <c:crossAx val="62660992"/>
        <c:crosses val="autoZero"/>
        <c:auto val="1"/>
        <c:lblAlgn val="ctr"/>
        <c:lblOffset val="100"/>
      </c:catAx>
      <c:valAx>
        <c:axId val="6266099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57932032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3398144"/>
        <c:axId val="95351168"/>
      </c:barChart>
      <c:catAx>
        <c:axId val="93398144"/>
        <c:scaling>
          <c:orientation val="minMax"/>
        </c:scaling>
        <c:axPos val="b"/>
        <c:tickLblPos val="nextTo"/>
        <c:crossAx val="95351168"/>
        <c:crosses val="autoZero"/>
        <c:auto val="1"/>
        <c:lblAlgn val="ctr"/>
        <c:lblOffset val="100"/>
      </c:catAx>
      <c:valAx>
        <c:axId val="9535116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3398144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'vacina 3.12'!$A$1:$A$4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'vacina 3.12'!$B$1:$B$4</c:f>
              <c:numCache>
                <c:formatCode>0.0%</c:formatCode>
                <c:ptCount val="4"/>
                <c:pt idx="0">
                  <c:v>0.96700000000000064</c:v>
                </c:pt>
                <c:pt idx="1">
                  <c:v>1</c:v>
                </c:pt>
                <c:pt idx="2">
                  <c:v>1</c:v>
                </c:pt>
                <c:pt idx="3">
                  <c:v>0.95300000000000062</c:v>
                </c:pt>
              </c:numCache>
            </c:numRef>
          </c:val>
        </c:ser>
        <c:axId val="84779392"/>
        <c:axId val="94352128"/>
      </c:barChart>
      <c:catAx>
        <c:axId val="84779392"/>
        <c:scaling>
          <c:orientation val="minMax"/>
        </c:scaling>
        <c:axPos val="b"/>
        <c:tickLblPos val="nextTo"/>
        <c:crossAx val="94352128"/>
        <c:crosses val="autoZero"/>
        <c:auto val="1"/>
        <c:lblAlgn val="ctr"/>
        <c:lblOffset val="100"/>
      </c:catAx>
      <c:valAx>
        <c:axId val="9435212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84779392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'vacina 3.12'!$A$1:$A$4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'vacina 3.12'!$B$1:$B$4</c:f>
              <c:numCache>
                <c:formatCode>0.0%</c:formatCode>
                <c:ptCount val="4"/>
                <c:pt idx="0">
                  <c:v>0.96700000000000064</c:v>
                </c:pt>
                <c:pt idx="1">
                  <c:v>1</c:v>
                </c:pt>
                <c:pt idx="2">
                  <c:v>1</c:v>
                </c:pt>
                <c:pt idx="3">
                  <c:v>0.95300000000000062</c:v>
                </c:pt>
              </c:numCache>
            </c:numRef>
          </c:val>
        </c:ser>
        <c:axId val="62704256"/>
        <c:axId val="77907840"/>
      </c:barChart>
      <c:catAx>
        <c:axId val="62704256"/>
        <c:scaling>
          <c:orientation val="minMax"/>
        </c:scaling>
        <c:axPos val="b"/>
        <c:tickLblPos val="nextTo"/>
        <c:crossAx val="77907840"/>
        <c:crosses val="autoZero"/>
        <c:auto val="1"/>
        <c:lblAlgn val="ctr"/>
        <c:lblOffset val="100"/>
      </c:catAx>
      <c:valAx>
        <c:axId val="7790784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6270425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'captação precoce'!$A$1:$A$4</c:f>
              <c:strCache>
                <c:ptCount val="4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'captação precoce'!$B$1:$B$4</c:f>
              <c:numCache>
                <c:formatCode>0.0%</c:formatCode>
                <c:ptCount val="4"/>
                <c:pt idx="0">
                  <c:v>0.97800000000000065</c:v>
                </c:pt>
                <c:pt idx="1">
                  <c:v>0.92100000000000004</c:v>
                </c:pt>
                <c:pt idx="2">
                  <c:v>0.93100000000000005</c:v>
                </c:pt>
                <c:pt idx="3">
                  <c:v>0.93500000000000005</c:v>
                </c:pt>
              </c:numCache>
            </c:numRef>
          </c:val>
        </c:ser>
        <c:axId val="79376768"/>
        <c:axId val="79420800"/>
      </c:barChart>
      <c:catAx>
        <c:axId val="79376768"/>
        <c:scaling>
          <c:orientation val="minMax"/>
        </c:scaling>
        <c:axPos val="b"/>
        <c:tickLblPos val="nextTo"/>
        <c:crossAx val="79420800"/>
        <c:crosses val="autoZero"/>
        <c:auto val="1"/>
        <c:lblAlgn val="ctr"/>
        <c:lblOffset val="100"/>
      </c:catAx>
      <c:valAx>
        <c:axId val="7942080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79376768"/>
        <c:crosses val="autoZero"/>
        <c:crossBetween val="between"/>
      </c:valAx>
    </c:plotArea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'av saude bucal 3.14'!$A$1:$A$4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'av saude bucal 3.14'!$B$1:$B$4</c:f>
              <c:numCache>
                <c:formatCode>0.0%</c:formatCode>
                <c:ptCount val="4"/>
                <c:pt idx="0">
                  <c:v>0.15900000000000064</c:v>
                </c:pt>
                <c:pt idx="1">
                  <c:v>0.27</c:v>
                </c:pt>
                <c:pt idx="2">
                  <c:v>0.34600000000000031</c:v>
                </c:pt>
                <c:pt idx="3">
                  <c:v>0.40100000000000002</c:v>
                </c:pt>
              </c:numCache>
            </c:numRef>
          </c:val>
        </c:ser>
        <c:axId val="62680448"/>
        <c:axId val="105381888"/>
      </c:barChart>
      <c:catAx>
        <c:axId val="62680448"/>
        <c:scaling>
          <c:orientation val="minMax"/>
        </c:scaling>
        <c:axPos val="b"/>
        <c:tickLblPos val="nextTo"/>
        <c:crossAx val="105381888"/>
        <c:crosses val="autoZero"/>
        <c:auto val="1"/>
        <c:lblAlgn val="ctr"/>
        <c:lblOffset val="100"/>
      </c:catAx>
      <c:valAx>
        <c:axId val="10538188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62680448"/>
        <c:crosses val="autoZero"/>
        <c:crossBetween val="between"/>
      </c:valAx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'EXAME PUERP 3.15'!$A$1:$A$4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'EXAME PUERP 3.15'!$B$1:$B$4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0.10100000000000002</c:v>
                </c:pt>
                <c:pt idx="2">
                  <c:v>0.13400000000000001</c:v>
                </c:pt>
                <c:pt idx="3">
                  <c:v>0.21100000000000024</c:v>
                </c:pt>
              </c:numCache>
            </c:numRef>
          </c:val>
        </c:ser>
        <c:axId val="95347456"/>
        <c:axId val="95349376"/>
      </c:barChart>
      <c:catAx>
        <c:axId val="95347456"/>
        <c:scaling>
          <c:orientation val="minMax"/>
        </c:scaling>
        <c:axPos val="b"/>
        <c:tickLblPos val="nextTo"/>
        <c:crossAx val="95349376"/>
        <c:crosses val="autoZero"/>
        <c:auto val="1"/>
        <c:lblAlgn val="ctr"/>
        <c:lblOffset val="100"/>
      </c:catAx>
      <c:valAx>
        <c:axId val="9534937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5347456"/>
        <c:crosses val="autoZero"/>
        <c:crossBetween val="between"/>
      </c:valAx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'ODONTO 3.16'!$A$1:$A$4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'ODONTO 3.16'!$B$1:$B$4</c:f>
              <c:numCache>
                <c:formatCode>0.0%</c:formatCode>
                <c:ptCount val="4"/>
                <c:pt idx="0">
                  <c:v>0.51600000000000001</c:v>
                </c:pt>
                <c:pt idx="1">
                  <c:v>0.60000000000000064</c:v>
                </c:pt>
                <c:pt idx="2">
                  <c:v>0.54100000000000004</c:v>
                </c:pt>
                <c:pt idx="3">
                  <c:v>0.54300000000000004</c:v>
                </c:pt>
              </c:numCache>
            </c:numRef>
          </c:val>
        </c:ser>
        <c:axId val="96735616"/>
        <c:axId val="96747520"/>
      </c:barChart>
      <c:catAx>
        <c:axId val="96735616"/>
        <c:scaling>
          <c:orientation val="minMax"/>
        </c:scaling>
        <c:axPos val="b"/>
        <c:tickLblPos val="nextTo"/>
        <c:crossAx val="96747520"/>
        <c:crosses val="autoZero"/>
        <c:auto val="1"/>
        <c:lblAlgn val="ctr"/>
        <c:lblOffset val="100"/>
      </c:catAx>
      <c:valAx>
        <c:axId val="967475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6735616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'REGISTRO VACINAÇÃO 4.1'!$A$1:$A$4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'REGISTRO VACINAÇÃO 4.1'!$B$1:$B$4</c:f>
              <c:numCache>
                <c:formatCode>0.0%</c:formatCode>
                <c:ptCount val="4"/>
                <c:pt idx="0">
                  <c:v>0.42300000000000032</c:v>
                </c:pt>
                <c:pt idx="1">
                  <c:v>0.30700000000000038</c:v>
                </c:pt>
                <c:pt idx="2">
                  <c:v>0.39600000000000157</c:v>
                </c:pt>
                <c:pt idx="3">
                  <c:v>0.3840000000000014</c:v>
                </c:pt>
              </c:numCache>
            </c:numRef>
          </c:val>
        </c:ser>
        <c:axId val="97679232"/>
        <c:axId val="97682560"/>
      </c:barChart>
      <c:catAx>
        <c:axId val="97679232"/>
        <c:scaling>
          <c:orientation val="minMax"/>
        </c:scaling>
        <c:axPos val="b"/>
        <c:tickLblPos val="nextTo"/>
        <c:crossAx val="97682560"/>
        <c:crosses val="autoZero"/>
        <c:auto val="1"/>
        <c:lblAlgn val="ctr"/>
        <c:lblOffset val="100"/>
      </c:catAx>
      <c:valAx>
        <c:axId val="97682560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97679232"/>
        <c:crosses val="autoZero"/>
        <c:crossBetween val="between"/>
      </c:valAx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7677696"/>
        <c:axId val="105451520"/>
      </c:barChart>
      <c:catAx>
        <c:axId val="97677696"/>
        <c:scaling>
          <c:orientation val="minMax"/>
        </c:scaling>
        <c:axPos val="b"/>
        <c:tickLblPos val="nextTo"/>
        <c:crossAx val="105451520"/>
        <c:crosses val="autoZero"/>
        <c:auto val="1"/>
        <c:lblAlgn val="ctr"/>
        <c:lblOffset val="100"/>
      </c:catAx>
      <c:valAx>
        <c:axId val="1054515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7677696"/>
        <c:crosses val="autoZero"/>
        <c:crossBetween val="between"/>
      </c:valAx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'prior aten odnto 5.2'!$A$1:$A$4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'prior aten odnto 5.2'!$B$1:$B$4</c:f>
              <c:numCache>
                <c:formatCode>0.0%</c:formatCode>
                <c:ptCount val="4"/>
                <c:pt idx="0">
                  <c:v>0.15900000000000064</c:v>
                </c:pt>
                <c:pt idx="1">
                  <c:v>0.21700000000000041</c:v>
                </c:pt>
                <c:pt idx="2">
                  <c:v>0.28600000000000031</c:v>
                </c:pt>
                <c:pt idx="3">
                  <c:v>0.40100000000000002</c:v>
                </c:pt>
              </c:numCache>
            </c:numRef>
          </c:val>
        </c:ser>
        <c:axId val="105164160"/>
        <c:axId val="105346944"/>
      </c:barChart>
      <c:catAx>
        <c:axId val="105164160"/>
        <c:scaling>
          <c:orientation val="minMax"/>
        </c:scaling>
        <c:axPos val="b"/>
        <c:tickLblPos val="nextTo"/>
        <c:crossAx val="105346944"/>
        <c:crosses val="autoZero"/>
        <c:auto val="1"/>
        <c:lblAlgn val="ctr"/>
        <c:lblOffset val="100"/>
      </c:catAx>
      <c:valAx>
        <c:axId val="105346944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105164160"/>
        <c:crosses val="autoZero"/>
        <c:crossBetween val="between"/>
      </c:val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7585024"/>
        <c:axId val="105506304"/>
      </c:barChart>
      <c:catAx>
        <c:axId val="97585024"/>
        <c:scaling>
          <c:orientation val="minMax"/>
        </c:scaling>
        <c:axPos val="b"/>
        <c:tickLblPos val="nextTo"/>
        <c:crossAx val="105506304"/>
        <c:crosses val="autoZero"/>
        <c:auto val="1"/>
        <c:lblAlgn val="ctr"/>
        <c:lblOffset val="100"/>
      </c:catAx>
      <c:valAx>
        <c:axId val="10550630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7585024"/>
        <c:crosses val="autoZero"/>
        <c:crossBetween val="between"/>
      </c:valAx>
    </c:plotArea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7625216"/>
        <c:axId val="105505152"/>
      </c:barChart>
      <c:catAx>
        <c:axId val="97625216"/>
        <c:scaling>
          <c:orientation val="minMax"/>
        </c:scaling>
        <c:axPos val="b"/>
        <c:tickLblPos val="nextTo"/>
        <c:crossAx val="105505152"/>
        <c:crosses val="autoZero"/>
        <c:auto val="1"/>
        <c:lblAlgn val="ctr"/>
        <c:lblOffset val="100"/>
      </c:catAx>
      <c:valAx>
        <c:axId val="10550515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7625216"/>
        <c:crosses val="autoZero"/>
        <c:crossBetween val="between"/>
      </c:valAx>
    </c:plotArea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05551360"/>
        <c:axId val="105560320"/>
      </c:barChart>
      <c:catAx>
        <c:axId val="105551360"/>
        <c:scaling>
          <c:orientation val="minMax"/>
        </c:scaling>
        <c:axPos val="b"/>
        <c:tickLblPos val="nextTo"/>
        <c:crossAx val="105560320"/>
        <c:crosses val="autoZero"/>
        <c:auto val="1"/>
        <c:lblAlgn val="ctr"/>
        <c:lblOffset val="100"/>
      </c:catAx>
      <c:valAx>
        <c:axId val="10556032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105551360"/>
        <c:crosses val="autoZero"/>
        <c:crossBetween val="between"/>
      </c:valAx>
    </c:plotArea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05924864"/>
        <c:axId val="105965056"/>
      </c:barChart>
      <c:catAx>
        <c:axId val="105924864"/>
        <c:scaling>
          <c:orientation val="minMax"/>
        </c:scaling>
        <c:axPos val="b"/>
        <c:tickLblPos val="nextTo"/>
        <c:crossAx val="105965056"/>
        <c:crosses val="autoZero"/>
        <c:auto val="1"/>
        <c:lblAlgn val="ctr"/>
        <c:lblOffset val="100"/>
      </c:catAx>
      <c:valAx>
        <c:axId val="10596505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10592486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'1ª consuta donto 1.3'!$A$1:$A$4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'1ª consuta donto 1.3'!$B$1:$B$4</c:f>
              <c:numCache>
                <c:formatCode>0.0%</c:formatCode>
                <c:ptCount val="4"/>
                <c:pt idx="0">
                  <c:v>0.17</c:v>
                </c:pt>
                <c:pt idx="1">
                  <c:v>0.26500000000000001</c:v>
                </c:pt>
                <c:pt idx="2">
                  <c:v>0.34100000000000008</c:v>
                </c:pt>
                <c:pt idx="3">
                  <c:v>0.39700000000000157</c:v>
                </c:pt>
              </c:numCache>
            </c:numRef>
          </c:val>
        </c:ser>
        <c:axId val="80170368"/>
        <c:axId val="80196352"/>
      </c:barChart>
      <c:catAx>
        <c:axId val="80170368"/>
        <c:scaling>
          <c:orientation val="minMax"/>
        </c:scaling>
        <c:axPos val="b"/>
        <c:tickLblPos val="nextTo"/>
        <c:crossAx val="80196352"/>
        <c:crosses val="autoZero"/>
        <c:auto val="1"/>
        <c:lblAlgn val="ctr"/>
        <c:lblOffset val="100"/>
      </c:catAx>
      <c:valAx>
        <c:axId val="80196352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80170368"/>
        <c:crosses val="autoZero"/>
        <c:crossBetween val="between"/>
      </c:valAx>
    </c:plotArea>
    <c:plotVisOnly val="1"/>
    <c:dispBlanksAs val="gap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05902848"/>
        <c:axId val="105963904"/>
      </c:barChart>
      <c:catAx>
        <c:axId val="105902848"/>
        <c:scaling>
          <c:orientation val="minMax"/>
        </c:scaling>
        <c:axPos val="b"/>
        <c:tickLblPos val="nextTo"/>
        <c:crossAx val="105963904"/>
        <c:crosses val="autoZero"/>
        <c:auto val="1"/>
        <c:lblAlgn val="ctr"/>
        <c:lblOffset val="100"/>
      </c:catAx>
      <c:valAx>
        <c:axId val="10596390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105902848"/>
        <c:crosses val="autoZero"/>
        <c:crossBetween val="between"/>
      </c:valAx>
    </c:plotArea>
    <c:plotVisOnly val="1"/>
    <c:dispBlanksAs val="gap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06133376"/>
        <c:axId val="118022912"/>
      </c:barChart>
      <c:catAx>
        <c:axId val="106133376"/>
        <c:scaling>
          <c:orientation val="minMax"/>
        </c:scaling>
        <c:axPos val="b"/>
        <c:tickLblPos val="nextTo"/>
        <c:crossAx val="118022912"/>
        <c:crosses val="autoZero"/>
        <c:auto val="1"/>
        <c:lblAlgn val="ctr"/>
        <c:lblOffset val="100"/>
      </c:catAx>
      <c:valAx>
        <c:axId val="11802291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10613337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'gest risco 1ª cons odont 1.4'!$A$1:$A$4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'gest risco 1ª cons odont 1.4'!$B$1:$B$4</c:f>
              <c:numCache>
                <c:formatCode>0.0%</c:formatCode>
                <c:ptCount val="4"/>
                <c:pt idx="0">
                  <c:v>0.95700000000000063</c:v>
                </c:pt>
                <c:pt idx="1">
                  <c:v>0.93300000000000005</c:v>
                </c:pt>
                <c:pt idx="2">
                  <c:v>0.90900000000000003</c:v>
                </c:pt>
                <c:pt idx="3">
                  <c:v>0.94599999999999995</c:v>
                </c:pt>
              </c:numCache>
            </c:numRef>
          </c:val>
        </c:ser>
        <c:axId val="80732544"/>
        <c:axId val="94197248"/>
      </c:barChart>
      <c:catAx>
        <c:axId val="80732544"/>
        <c:scaling>
          <c:orientation val="minMax"/>
        </c:scaling>
        <c:axPos val="b"/>
        <c:tickLblPos val="nextTo"/>
        <c:crossAx val="94197248"/>
        <c:crosses val="autoZero"/>
        <c:auto val="1"/>
        <c:lblAlgn val="ctr"/>
        <c:lblOffset val="100"/>
      </c:catAx>
      <c:valAx>
        <c:axId val="9419724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8073254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 busca ativa as faltosa'!$A$1:$A$4</c:f>
              <c:strCache>
                <c:ptCount val="4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 busca ativa as faltosa'!$B$1:$B$4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0391168"/>
        <c:axId val="80951936"/>
      </c:barChart>
      <c:catAx>
        <c:axId val="80391168"/>
        <c:scaling>
          <c:orientation val="minMax"/>
        </c:scaling>
        <c:axPos val="b"/>
        <c:tickLblPos val="nextTo"/>
        <c:crossAx val="80951936"/>
        <c:crosses val="autoZero"/>
        <c:auto val="1"/>
        <c:lblAlgn val="ctr"/>
        <c:lblOffset val="100"/>
      </c:catAx>
      <c:valAx>
        <c:axId val="8095193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8039116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1679872"/>
        <c:axId val="83303808"/>
      </c:barChart>
      <c:catAx>
        <c:axId val="81679872"/>
        <c:scaling>
          <c:orientation val="minMax"/>
        </c:scaling>
        <c:axPos val="b"/>
        <c:tickLblPos val="nextTo"/>
        <c:crossAx val="83303808"/>
        <c:crosses val="autoZero"/>
        <c:auto val="1"/>
        <c:lblAlgn val="ctr"/>
        <c:lblOffset val="100"/>
      </c:catAx>
      <c:valAx>
        <c:axId val="8330380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8167987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'exame gineco 3.1'!$A$1:$A$4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'exame gineco 3.1'!$B$1:$B$4</c:f>
              <c:numCache>
                <c:formatCode>0.0%</c:formatCode>
                <c:ptCount val="4"/>
                <c:pt idx="0">
                  <c:v>0.995</c:v>
                </c:pt>
                <c:pt idx="1">
                  <c:v>0.98899999999999999</c:v>
                </c:pt>
                <c:pt idx="2">
                  <c:v>0.86600000000000243</c:v>
                </c:pt>
                <c:pt idx="3">
                  <c:v>0.75000000000000255</c:v>
                </c:pt>
              </c:numCache>
            </c:numRef>
          </c:val>
        </c:ser>
        <c:axId val="84574592"/>
        <c:axId val="84750336"/>
      </c:barChart>
      <c:catAx>
        <c:axId val="84574592"/>
        <c:scaling>
          <c:orientation val="minMax"/>
        </c:scaling>
        <c:axPos val="b"/>
        <c:tickLblPos val="nextTo"/>
        <c:crossAx val="84750336"/>
        <c:crosses val="autoZero"/>
        <c:auto val="1"/>
        <c:lblAlgn val="ctr"/>
        <c:lblOffset val="100"/>
      </c:catAx>
      <c:valAx>
        <c:axId val="84750336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84574592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'exame de mamas 3.2'!$A$1:$A$4</c:f>
              <c:strCache>
                <c:ptCount val="4"/>
                <c:pt idx="0">
                  <c:v>Mês 1 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'exame de mamas 3.2'!$B$1:$B$4</c:f>
              <c:numCache>
                <c:formatCode>0.0%</c:formatCode>
                <c:ptCount val="4"/>
                <c:pt idx="0">
                  <c:v>0.995</c:v>
                </c:pt>
                <c:pt idx="1">
                  <c:v>0.98899999999999999</c:v>
                </c:pt>
                <c:pt idx="2">
                  <c:v>0.99099999999999999</c:v>
                </c:pt>
                <c:pt idx="3">
                  <c:v>0.92700000000000005</c:v>
                </c:pt>
              </c:numCache>
            </c:numRef>
          </c:val>
        </c:ser>
        <c:axId val="85784064"/>
        <c:axId val="85785600"/>
      </c:barChart>
      <c:catAx>
        <c:axId val="85784064"/>
        <c:scaling>
          <c:orientation val="minMax"/>
        </c:scaling>
        <c:axPos val="b"/>
        <c:tickLblPos val="nextTo"/>
        <c:crossAx val="85785600"/>
        <c:crosses val="autoZero"/>
        <c:auto val="1"/>
        <c:lblAlgn val="ctr"/>
        <c:lblOffset val="100"/>
      </c:catAx>
      <c:valAx>
        <c:axId val="8578560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8578406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'RISCO GEST 5.1'!$A$1:$A$4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'RISCO GEST 5.1'!$B$1:$B$4</c:f>
              <c:numCache>
                <c:formatCode>0.0%</c:formatCode>
                <c:ptCount val="4"/>
                <c:pt idx="0">
                  <c:v>0.995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4230400"/>
        <c:axId val="94231936"/>
      </c:barChart>
      <c:catAx>
        <c:axId val="94230400"/>
        <c:scaling>
          <c:orientation val="minMax"/>
        </c:scaling>
        <c:axPos val="b"/>
        <c:tickLblPos val="nextTo"/>
        <c:crossAx val="94231936"/>
        <c:crosses val="autoZero"/>
        <c:auto val="1"/>
        <c:lblAlgn val="ctr"/>
        <c:lblOffset val="100"/>
      </c:catAx>
      <c:valAx>
        <c:axId val="9423193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94230400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E39C3-A9E7-4F34-A015-C6AC62E447D4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9FB1D-35E7-4EE8-95B2-617B24DAFFB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9FB1D-35E7-4EE8-95B2-617B24DAFFB5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D270BC-0B7D-4E80-BFEA-9FD0CCDB1EBB}" type="datetimeFigureOut">
              <a:rPr lang="pt-BR" smtClean="0"/>
              <a:t>27/03/2014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7EF9EF-6175-4ED3-A381-4F2771AADC3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332656"/>
            <a:ext cx="6624736" cy="1224136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UNIVERSIDADE FEDERAL DE PELOTAS</a:t>
            </a:r>
            <a:br>
              <a:rPr lang="pt-BR" sz="2400" dirty="0" smtClean="0"/>
            </a:br>
            <a:r>
              <a:rPr lang="pt-BR" sz="2400" dirty="0" smtClean="0"/>
              <a:t>DEPARTAMENTO DE MEDICINA SOCIAL</a:t>
            </a:r>
            <a:br>
              <a:rPr lang="pt-BR" sz="2400" dirty="0" smtClean="0"/>
            </a:br>
            <a:r>
              <a:rPr lang="pt-BR" sz="2400" dirty="0" smtClean="0"/>
              <a:t>ESPECIALIZAÇÃO EM SAÚDE DA FAMÍLIA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6766520" cy="1199704"/>
          </a:xfrm>
        </p:spPr>
        <p:txBody>
          <a:bodyPr/>
          <a:lstStyle/>
          <a:p>
            <a:pPr algn="ctr"/>
            <a:r>
              <a:rPr lang="pt-BR" dirty="0" smtClean="0"/>
              <a:t>Intervenção na Atenção ao Pré- Natal e </a:t>
            </a:r>
            <a:r>
              <a:rPr lang="pt-BR" dirty="0" err="1" smtClean="0"/>
              <a:t>Puerpério</a:t>
            </a:r>
            <a:r>
              <a:rPr lang="pt-BR" dirty="0" smtClean="0"/>
              <a:t> na UBS Luar do Sertão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31840" y="40770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Autora: Graziela </a:t>
            </a:r>
            <a:r>
              <a:rPr lang="pt-BR" dirty="0" err="1" smtClean="0"/>
              <a:t>Pasini</a:t>
            </a:r>
            <a:endParaRPr lang="pt-BR" dirty="0" smtClean="0"/>
          </a:p>
          <a:p>
            <a:r>
              <a:rPr lang="pt-BR" dirty="0" smtClean="0"/>
              <a:t>Orientadora: </a:t>
            </a:r>
            <a:r>
              <a:rPr lang="pt-BR" dirty="0" err="1" smtClean="0"/>
              <a:t>Elenir</a:t>
            </a:r>
            <a:r>
              <a:rPr lang="pt-BR" dirty="0" smtClean="0"/>
              <a:t> Teresinha </a:t>
            </a:r>
            <a:r>
              <a:rPr lang="pt-BR" dirty="0" err="1" smtClean="0"/>
              <a:t>Rizzetti</a:t>
            </a:r>
            <a:r>
              <a:rPr lang="pt-BR" dirty="0" smtClean="0"/>
              <a:t> </a:t>
            </a:r>
            <a:r>
              <a:rPr lang="pt-BR" dirty="0" err="1" smtClean="0"/>
              <a:t>Anversa</a:t>
            </a:r>
            <a:endParaRPr lang="pt-BR" dirty="0"/>
          </a:p>
        </p:txBody>
      </p:sp>
      <p:pic>
        <p:nvPicPr>
          <p:cNvPr id="5" name="Imagem 4" descr="http://www.ufpel.edu.br/iqg/db/e-book%20Plantas%20Transgenicas/capa/logo%20cor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533481" cy="1087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16 semanas de intervenção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Participantes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pesquisa: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puérperas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pertencentes à área de abrangência e cadastradas no programa de Pré-natal e Puericultura da Unidade de Saúde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Família Luar do Sertão.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Protocolos utilizados: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Ministério da Saúde, Cadernos de atenção básica ao pré-natal de baixo risco e de atenção básica à saúde bucal.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Capacitação dos Profissionais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Capacitação dos ACS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Monitoramento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cobertura do pré-natal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através do programa mãe paulistana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Acolhimento e Captação das gestantes imediatamente à abertura do SISPRENATAL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Grupos de Gestantes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Avaliação odontológica das gestantes nos grupos, acolhimento e na abertura do SISPRENATAL.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Busca –ativa de gestantes faltosas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Registros de informações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Ampliar a cobertura das gestantes residentes na área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de abrangência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da unidade de saúde que frequentam o programa de pré-natal na unidade de saúde para 90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cadastradas no Programa de Pré- Natal e 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645024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/>
              <a:t>Meta 2: Garantir a captação de 90% das gestantes residentes na área de abrangência da unidade de saúde no primeiro trimestre de gestação.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</a:t>
            </a:r>
            <a:r>
              <a:rPr lang="pt-BR" sz="2000" dirty="0" smtClean="0">
                <a:solidFill>
                  <a:srgbClr val="C00000"/>
                </a:solidFill>
              </a:rPr>
              <a:t>de gestantes captadas no primeiro trimestre de gestação. </a:t>
            </a:r>
            <a:endParaRPr lang="pt-BR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645024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/>
              <a:t>Meta 3: Ampliar a cobertura de primeira consulta odontológica, com plano de tratamento, para 40% das gestantes  </a:t>
            </a:r>
            <a:r>
              <a:rPr lang="pt-BR" sz="2000" dirty="0" smtClean="0"/>
              <a:t>cadastradas</a:t>
            </a:r>
          </a:p>
          <a:p>
            <a:pPr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de gestantes com primeira consulta </a:t>
            </a:r>
            <a:r>
              <a:rPr lang="pt-BR" sz="2000" dirty="0" smtClean="0">
                <a:solidFill>
                  <a:srgbClr val="C00000"/>
                </a:solidFill>
              </a:rPr>
              <a:t>odontológica</a:t>
            </a:r>
          </a:p>
          <a:p>
            <a:pPr algn="ctr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/>
              <a:t>Meta 4- Realizar primeira consulta odontológica em 40% das gestantes classificadas como alto risco para doenças bucais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de gestantes de alto risco com primeira consulta </a:t>
            </a:r>
            <a:r>
              <a:rPr lang="pt-BR" sz="2000" dirty="0" smtClean="0">
                <a:solidFill>
                  <a:srgbClr val="C00000"/>
                </a:solidFill>
              </a:rPr>
              <a:t>odontológica</a:t>
            </a:r>
          </a:p>
          <a:p>
            <a:pPr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501008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/>
              <a:t>Meta 5: Realizar busca ativa de 90% das </a:t>
            </a:r>
            <a:r>
              <a:rPr lang="pt-BR" sz="2400" dirty="0" smtClean="0"/>
              <a:t>gestantes faltosas </a:t>
            </a:r>
            <a:r>
              <a:rPr lang="pt-BR" sz="2400" dirty="0" smtClean="0"/>
              <a:t>às consultas de </a:t>
            </a:r>
            <a:r>
              <a:rPr lang="pt-BR" sz="2400" dirty="0" smtClean="0"/>
              <a:t>pré-natal</a:t>
            </a:r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Proporção de gestantes faltosas às consultas que receberam busca </a:t>
            </a:r>
            <a:r>
              <a:rPr lang="pt-BR" sz="2400" dirty="0" smtClean="0">
                <a:solidFill>
                  <a:srgbClr val="C00000"/>
                </a:solidFill>
              </a:rPr>
              <a:t>ativa</a:t>
            </a:r>
          </a:p>
          <a:p>
            <a:pPr algn="ctr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78904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/>
              <a:t>Meta 6: </a:t>
            </a:r>
            <a:r>
              <a:rPr lang="pt-BR" sz="2000" dirty="0" smtClean="0"/>
              <a:t>Fazer busca ativa de 90% das gestantes, com primeira consulta odontológica programática, faltosas às consultas.  </a:t>
            </a: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400" dirty="0" smtClean="0">
                <a:solidFill>
                  <a:srgbClr val="C00000"/>
                </a:solidFill>
              </a:rPr>
              <a:t>Proporção de busca ativa realizada às </a:t>
            </a:r>
            <a:r>
              <a:rPr lang="pt-BR" sz="2400" dirty="0" smtClean="0">
                <a:solidFill>
                  <a:srgbClr val="C00000"/>
                </a:solidFill>
              </a:rPr>
              <a:t>gestantes faltosas </a:t>
            </a:r>
            <a:r>
              <a:rPr lang="pt-BR" sz="2400" dirty="0" smtClean="0">
                <a:solidFill>
                  <a:srgbClr val="C00000"/>
                </a:solidFill>
              </a:rPr>
              <a:t>às consultas </a:t>
            </a:r>
            <a:r>
              <a:rPr lang="pt-BR" sz="2400" dirty="0" smtClean="0">
                <a:solidFill>
                  <a:srgbClr val="C00000"/>
                </a:solidFill>
              </a:rPr>
              <a:t>odontológicas</a:t>
            </a:r>
          </a:p>
          <a:p>
            <a:pPr algn="ctr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3645024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7: Realizar pelo menos um exame ginecológico por trimestre em 50% das gestantes durante o pré-natal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pelo menos um exame ginecológico por trimestre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pt-BR" sz="20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/>
              <a:t>Meta 8: Realizar pelo menos um exame de mamas em 90% das gestantes durante o pré-natal</a:t>
            </a:r>
            <a:r>
              <a:rPr lang="pt-BR" sz="2000" dirty="0" smtClean="0"/>
              <a:t>.</a:t>
            </a:r>
          </a:p>
          <a:p>
            <a:pPr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de gestantes com pelo menos um exame de mamas durante o pré- natal. </a:t>
            </a:r>
            <a:endParaRPr lang="pt-BR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78904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Importância da Intervenção</a:t>
            </a:r>
          </a:p>
          <a:p>
            <a:endParaRPr lang="pt-BR" dirty="0" smtClean="0"/>
          </a:p>
          <a:p>
            <a:r>
              <a:rPr lang="pt-BR" dirty="0" smtClean="0"/>
              <a:t>Unidade de Saúde da Família Luar do Sertão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Picture 2" descr="C:\Users\Grazi\Pictures\UBS - Luar do Sertão\2005_12_04\IMG_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3149435" cy="2362076"/>
          </a:xfrm>
          <a:prstGeom prst="rect">
            <a:avLst/>
          </a:prstGeom>
          <a:noFill/>
        </p:spPr>
      </p:pic>
      <p:pic>
        <p:nvPicPr>
          <p:cNvPr id="2050" name="Picture 2" descr="C:\Users\Grazi\Pictures\capacitação\capacitação 062.jpg"/>
          <p:cNvPicPr>
            <a:picLocks noChangeAspect="1" noChangeArrowheads="1"/>
          </p:cNvPicPr>
          <p:nvPr/>
        </p:nvPicPr>
        <p:blipFill>
          <a:blip r:embed="rId3" cstate="print"/>
          <a:srcRect l="4326" t="8001" r="7476" b="35300"/>
          <a:stretch>
            <a:fillRect/>
          </a:stretch>
        </p:blipFill>
        <p:spPr bwMode="auto">
          <a:xfrm>
            <a:off x="467544" y="3717032"/>
            <a:ext cx="4032448" cy="19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Meta 9: Garantir a 90% das gestantes a prescrição de suplementação de sulfato ferroso e ácido fólico conforme protocolo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prescrição de suplementação de sulfato ferroso e ácido fólico.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3212976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 smtClean="0"/>
              <a:t>Meta 10: Garantir a 90% das gestantes a solicitação de  </a:t>
            </a:r>
            <a:r>
              <a:rPr lang="pt-BR" sz="2000" dirty="0" err="1" smtClean="0"/>
              <a:t>ABO-Rh</a:t>
            </a:r>
            <a:r>
              <a:rPr lang="pt-BR" sz="2000" dirty="0" smtClean="0"/>
              <a:t>, na primeira consulta</a:t>
            </a:r>
            <a:r>
              <a:rPr lang="pt-BR" sz="2000" dirty="0" smtClean="0"/>
              <a:t>.</a:t>
            </a:r>
          </a:p>
          <a:p>
            <a:pPr algn="just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de gestantes com solicitação de ABO- Rh na primeira consulta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645024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11: Garantir a 90% das gestantes a solicitação de hemoglobina/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hematócrito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em dia (um na primeira consulta e outro próximo à 30ª semana de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solicitação de hemoglobina/ 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hematócrito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em dia.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0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645024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12: Garantir a 90% das gestantes a solicitação de glicemia de jejum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 solicitação de glicemia de jejum em dia.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356992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13: Garantir a 90% das gestantes a solicitação de VDRL em dia (um na primeira consulta e outro próximo à 30ª semana de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</a:t>
            </a:r>
            <a:r>
              <a:rPr lang="pt-BR" sz="2000" dirty="0" smtClean="0">
                <a:solidFill>
                  <a:srgbClr val="C00000"/>
                </a:solidFill>
              </a:rPr>
              <a:t>de gestantes com a solicitação de VDRL em dia. </a:t>
            </a:r>
            <a:endParaRPr lang="pt-BR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Meta14: Garantir a 90% das gestantes a solicitação de exame de Urina tipo 1 com urocultura e antibiograma em dia (um na primeira consulta e outro próximo à 30ª semana de gestação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 solicitação de exame de Urina tipo 1 com urocultura e antibiograma em dia. </a:t>
            </a:r>
            <a:endParaRPr lang="pt-B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800" dirty="0" smtClean="0"/>
          </a:p>
          <a:p>
            <a:pPr algn="ctr">
              <a:buNone/>
            </a:pPr>
            <a:endParaRPr lang="pt-BR" sz="16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356992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Meta15 : Garantir a 90% das gestantes solicitação de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testagem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anti-HIV em dia (um na primeira consulta e outro próximo à 30ª semana de gestação).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800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Proporção de gestantes com a solicitação de </a:t>
            </a:r>
            <a:r>
              <a:rPr lang="pt-BR" sz="2000" dirty="0" err="1" smtClean="0">
                <a:solidFill>
                  <a:srgbClr val="C00000"/>
                </a:solidFill>
              </a:rPr>
              <a:t>testagem</a:t>
            </a:r>
            <a:r>
              <a:rPr lang="pt-BR" sz="2000" dirty="0" smtClean="0">
                <a:solidFill>
                  <a:srgbClr val="C00000"/>
                </a:solidFill>
              </a:rPr>
              <a:t> anti-HIV em </a:t>
            </a:r>
            <a:r>
              <a:rPr lang="pt-BR" sz="2000" dirty="0" smtClean="0">
                <a:solidFill>
                  <a:srgbClr val="C00000"/>
                </a:solidFill>
              </a:rPr>
              <a:t>dia.</a:t>
            </a:r>
          </a:p>
          <a:p>
            <a:pPr algn="ctr">
              <a:buNone/>
            </a:pPr>
            <a:endParaRPr lang="pt-BR" sz="2000" dirty="0">
              <a:solidFill>
                <a:srgbClr val="C0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501008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16: Garantir a 90% das gestantes a solicitação de sorologia para hepatite B 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HBsAg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), na primeira consulta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 solicitação de sorologia para hepatite B (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HBsAg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), na primeira consulta. </a:t>
            </a:r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645024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17: Garantir a 90% das gestantes a solicitação de sorologia para toxoplasmose 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IgM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), na primeira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consulta.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 solicitação de sorologia para toxoplasmose (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), na primeira consulta.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501008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18: Garantir que 90% das gestantes completem o esquema da vacina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anti-tetânica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o esquema de vacina anti- tetânica completo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95736" y="378904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Introdução- UBS Luar do Sertão</a:t>
            </a:r>
            <a:endParaRPr lang="pt-BR" dirty="0"/>
          </a:p>
        </p:txBody>
      </p:sp>
      <p:pic>
        <p:nvPicPr>
          <p:cNvPr id="1027" name="Picture 3" descr="C:\Users\Grazi\Pictures\capacitação\capacitação 059.jpg"/>
          <p:cNvPicPr>
            <a:picLocks noChangeAspect="1" noChangeArrowheads="1"/>
          </p:cNvPicPr>
          <p:nvPr/>
        </p:nvPicPr>
        <p:blipFill>
          <a:blip r:embed="rId3" cstate="print"/>
          <a:srcRect l="5063" t="8114"/>
          <a:stretch>
            <a:fillRect/>
          </a:stretch>
        </p:blipFill>
        <p:spPr bwMode="auto">
          <a:xfrm rot="16200000">
            <a:off x="4559061" y="1859267"/>
            <a:ext cx="4823031" cy="350100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39552" y="1988840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População: 21900 pessoas cadastradas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Famílias: 5.120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Urbana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 Gerente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 Enfermeiro RT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6 ESF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1ESB modalidade I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 Equipe NASF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 Farmacêutico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2 Auxiliares de Farmácia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12 ATAS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2 auxiliares de limpeza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19: Garantir que 90% das gestantes completem o esquema da vacina de Hepatite B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o esquema de vacina de Hepatite B completo.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95736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20: Realizar avaliação de saúde bucal em 40% das gestantes durante o pré-natal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avaliação de saúde bucal.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78904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21: Realizar exame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em 90% das gestantes entre o 30º e 42º dia do pós-parto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exame de 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puerpério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entre o 30º e 42º dia do pós-parto. </a:t>
            </a:r>
          </a:p>
          <a:p>
            <a:pPr algn="ctr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78904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22: Concluir o tratamento dentário em 40% das gestantes com primeira consulta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odontológica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 primeira consulta odontológica com tratamento dentário concluído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</a:rPr>
              <a:t> </a:t>
            </a:r>
            <a:endParaRPr lang="pt-BR" sz="2000" dirty="0" smtClean="0">
              <a:solidFill>
                <a:srgbClr val="C00000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501008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23: Manter registro na ficha espelho de pré-natal/vacinação em 70% das gestantes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Manter registro na ficha espelho de pré-natal/vacinação em 70% das gestantes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717032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24: Avaliar risco gestacional em 90% das gestantes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avaliação do risco gestacional</a:t>
            </a:r>
            <a:r>
              <a:rPr lang="pt-BR" sz="2400" dirty="0" smtClean="0">
                <a:solidFill>
                  <a:srgbClr val="C00000"/>
                </a:solidFill>
              </a:rPr>
              <a:t>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212976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25: Realizar avaliação da prioridade de atendimento odontológico em 40% das gestantes cadastradas 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avaliação de prioridade de atendimento odontológico.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000" dirty="0" smtClean="0"/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26: Garantir a 90% das gestantes com orientação nutricional durante a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que receberam orientação nutricional.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861048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27: Promover o aleitamento materno junto a 90% das gestantes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que receberam orientação sobre aleitamento materno.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356992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28: Orientar 90% das gestantes sobre os cuidados com o recém-nascido (teste do pezinho, decúbito dorsal para dormir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que receberam orientação sobre os cuidados com o recém-nascido.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Objetivo Geral</a:t>
            </a:r>
          </a:p>
          <a:p>
            <a:endParaRPr lang="pt-BR" dirty="0" smtClean="0"/>
          </a:p>
          <a:p>
            <a:pPr>
              <a:buNone/>
            </a:pPr>
            <a:r>
              <a:rPr lang="pt-BR" sz="2000" dirty="0" smtClean="0"/>
              <a:t>Melhorar a atenção ao Pré- Natal e </a:t>
            </a:r>
            <a:r>
              <a:rPr lang="pt-BR" sz="2000" dirty="0" err="1" smtClean="0"/>
              <a:t>Puerpério</a:t>
            </a:r>
            <a:r>
              <a:rPr lang="pt-BR" sz="2000" dirty="0" smtClean="0"/>
              <a:t> na ESF Luar do Sertão de São Paulo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400" b="1" dirty="0" smtClean="0"/>
              <a:t>Objetivos Específicos</a:t>
            </a:r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r>
              <a:rPr lang="pt-BR" sz="1800" dirty="0" smtClean="0"/>
              <a:t>Ampliar a cobertura do Pré- Natal</a:t>
            </a:r>
          </a:p>
          <a:p>
            <a:pPr>
              <a:buNone/>
            </a:pPr>
            <a:r>
              <a:rPr lang="pt-BR" sz="1800" dirty="0" smtClean="0"/>
              <a:t>Melhorar a adesão ao Pré- Natal</a:t>
            </a:r>
          </a:p>
          <a:p>
            <a:pPr>
              <a:buNone/>
            </a:pPr>
            <a:r>
              <a:rPr lang="pt-BR" sz="1800" dirty="0" smtClean="0"/>
              <a:t>Melhorar a qualidade da atenção ao Pré- Natal e </a:t>
            </a:r>
            <a:r>
              <a:rPr lang="pt-BR" sz="1800" dirty="0" err="1" smtClean="0"/>
              <a:t>Puerpério</a:t>
            </a:r>
            <a:r>
              <a:rPr lang="pt-BR" sz="1800" dirty="0" smtClean="0"/>
              <a:t> realizado na ESF</a:t>
            </a:r>
          </a:p>
          <a:p>
            <a:pPr>
              <a:buNone/>
            </a:pPr>
            <a:r>
              <a:rPr lang="pt-BR" sz="1800" dirty="0" smtClean="0"/>
              <a:t>Melhorar registros e informações</a:t>
            </a:r>
          </a:p>
          <a:p>
            <a:pPr>
              <a:buNone/>
            </a:pPr>
            <a:r>
              <a:rPr lang="pt-BR" sz="1800" dirty="0" smtClean="0"/>
              <a:t>Mapear as gestantes de risco</a:t>
            </a:r>
          </a:p>
          <a:p>
            <a:pPr>
              <a:buNone/>
            </a:pPr>
            <a:r>
              <a:rPr lang="pt-BR" sz="1800" dirty="0" smtClean="0"/>
              <a:t>Promover a Saúde no Pré- Natal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29: Orientar 90% das gestantes sobre anticoncepção após o parto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orientação sobre anticoncepção após o parto.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356992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30: Orientar 90% das gestantes sobre os riscos do tabagismo e do uso de álcool e drogas na gestação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com orientação sobre os riscos do tabagismo e do uso de álcool e drogas na gestação.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123728" y="3356992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Meta 31: Dar orientações para 40% das gestantes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puérperas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com primeira consulta odontológica em relação a sua higiene bucal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Proporção de gestantes e </a:t>
            </a:r>
            <a:r>
              <a:rPr lang="pt-B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puérperas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com primeira consulta odontológica com orientação sobre higiene bucal</a:t>
            </a: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pt-B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34290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Qualificação dos profissionais;</a:t>
            </a:r>
          </a:p>
          <a:p>
            <a:r>
              <a:rPr lang="pt-BR" dirty="0" smtClean="0"/>
              <a:t>Inclusão de todos os profissionais na atenção ao pré- natal e </a:t>
            </a:r>
            <a:r>
              <a:rPr lang="pt-BR" dirty="0" err="1" smtClean="0"/>
              <a:t>puerpério</a:t>
            </a:r>
            <a:r>
              <a:rPr lang="pt-BR" dirty="0" smtClean="0"/>
              <a:t>;</a:t>
            </a:r>
          </a:p>
          <a:p>
            <a:r>
              <a:rPr lang="pt-BR" dirty="0" smtClean="0"/>
              <a:t>Incorporação da ESB na atenção ao Pré- Natal e </a:t>
            </a:r>
            <a:r>
              <a:rPr lang="pt-BR" dirty="0" err="1" smtClean="0"/>
              <a:t>Puerpério</a:t>
            </a:r>
            <a:r>
              <a:rPr lang="pt-BR" dirty="0" smtClean="0"/>
              <a:t>;</a:t>
            </a:r>
          </a:p>
          <a:p>
            <a:r>
              <a:rPr lang="pt-BR" dirty="0" smtClean="0"/>
              <a:t>Vínculos fortalecidos</a:t>
            </a:r>
          </a:p>
          <a:p>
            <a:r>
              <a:rPr lang="pt-BR" dirty="0" smtClean="0"/>
              <a:t>Rotinas modificadas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Aprendizado na atenção ao Pré- Natal e </a:t>
            </a:r>
            <a:r>
              <a:rPr lang="pt-BR" dirty="0" err="1" smtClean="0"/>
              <a:t>Puerpério</a:t>
            </a:r>
            <a:r>
              <a:rPr lang="pt-BR" dirty="0" smtClean="0"/>
              <a:t>;</a:t>
            </a:r>
          </a:p>
          <a:p>
            <a:r>
              <a:rPr lang="pt-BR" dirty="0" smtClean="0"/>
              <a:t>Troca de experiências entre colegas e orientadores;</a:t>
            </a:r>
          </a:p>
          <a:p>
            <a:r>
              <a:rPr lang="pt-BR" dirty="0" smtClean="0"/>
              <a:t>Materiais pedagógicos excelentes;</a:t>
            </a:r>
          </a:p>
          <a:p>
            <a:r>
              <a:rPr lang="pt-BR" dirty="0" smtClean="0"/>
              <a:t> Importância dos registros;</a:t>
            </a:r>
          </a:p>
          <a:p>
            <a:r>
              <a:rPr lang="pt-BR" dirty="0" smtClean="0"/>
              <a:t>Importância dos programas educativos;</a:t>
            </a:r>
          </a:p>
          <a:p>
            <a:r>
              <a:rPr lang="pt-BR" dirty="0" smtClean="0"/>
              <a:t>Ótimo </a:t>
            </a:r>
            <a:r>
              <a:rPr lang="pt-BR" dirty="0" err="1" smtClean="0"/>
              <a:t>acomphamento</a:t>
            </a:r>
            <a:r>
              <a:rPr lang="pt-BR" dirty="0" smtClean="0"/>
              <a:t> do Orientador.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Reflexões sobre o curso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OBRIGADA!!</a:t>
            </a:r>
            <a:endParaRPr lang="pt-BR" dirty="0"/>
          </a:p>
        </p:txBody>
      </p:sp>
      <p:pic>
        <p:nvPicPr>
          <p:cNvPr id="3074" name="Picture 2" descr="C:\Users\Grazi\Pictures\UBS - Luar do Sertão\2005_12_04\IMG_0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Relativas ao Objetivo Ampliar a cobertura do pré-natal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Ampliar a cobertura das gestantes residentes na área de abrangência da unidade de saúde que frequentam o programa de pré-natal na unidade de saúde para 90%;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a captação de 90% das gestantes residentes na área de abrangência da unidade de saúde no primeiro trimestre de gestação;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Ampliar a cobertura de primeira consulta odontológica, com plano de tratamento, para 40% das gestantes cadastradas;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Realizar primeira consulta odontológica em 40% das gestantes classificadas como alto risco para doenças bucais.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Relativas ao objetivo de melhorar adesão ao pré-natal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Realizar busca ativa de 90% das gestantes faltosas às consultas de pré-natal.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Fazer busca ativa de 90% das gestantes, com primeira consulta odontológica programática, faltosas às consultas.  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Relativas ao objetivo de melhorar a qualidade da atenção ao pré-natal  e </a:t>
            </a:r>
            <a:r>
              <a:rPr lang="pt-BR" sz="3300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 realizado na Unidade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 Realizar pelo menos um exame ginecológico por trimestre em 50% das gestantes durante o pré-natal;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Realizar pelo menos um exame de mamas em 90% das gestantes durante o pré-natal;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 Garantir a 90% das gestantes a prescrição de suplementação de sulfato ferroso e ácido fólico conforme protocolo;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Garantir a 90% das gestantes a solicitação de </a:t>
            </a:r>
            <a:r>
              <a:rPr lang="pt-BR" sz="3300" dirty="0" err="1" smtClean="0">
                <a:latin typeface="Arial" pitchFamily="34" charset="0"/>
                <a:cs typeface="Arial" pitchFamily="34" charset="0"/>
              </a:rPr>
              <a:t>ABO-Rh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, na primeira consulta;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Garantir a 90% das gestantes a solicitação de hemoglobina/</a:t>
            </a:r>
            <a:r>
              <a:rPr lang="pt-BR" sz="3300" dirty="0" err="1" smtClean="0">
                <a:latin typeface="Arial" pitchFamily="34" charset="0"/>
                <a:cs typeface="Arial" pitchFamily="34" charset="0"/>
              </a:rPr>
              <a:t>hematócrito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 em dia (um na primeira consulta e outro próximo à 30ª semana de gestação);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      Garantir a 90% das gestantes a solicitação de glicemia de jejum em dia (um na primeira consulta e outro próximo à 30ª semana de gestação);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Relativas ao objetivo de melhorar adesão ao pré-natal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Garantir a 90% das gestantes a solicitação de VDRL em dia (um na primeira consulta e outro próximo à 30ª semana de gestação);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a 90% das gestantes a solicitação de exame de Urina tipo I com urocultura e antibiograma em dia (um na primeira consulta e outro próximo à 30ª semana de gestação);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a 90% das gestantes a solicitação de teste anti-HIV em dia (um na primeira consulta e outro próximo à 30ª semana de gestação);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a 90% das gestantes a solicitação de sorologia para hepatite B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HBsAg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), na primeira consulta;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a 90% das gestantes a solicitação de sorologia para toxoplasmose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IgG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IgM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), na primeira consulta (se disponível). Exame essencial em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áras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alta prevalência de toxoplasmose;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que 90% das gestantes completem o esquema da vacina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anti-tetânica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Garantir que 90% das gestantes completem o esquema da vacina de Hepatite B;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Realizar avaliação de saúde bucal em 40% das gestantes durante o pré-natal;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Realizar exame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puerpério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em 90% das gestantes entre o 30º  e 42º dia do pós-parto;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Concluir o tratamento dentário em 40% das gestantes com primeira consulta odontológica;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Relativas ao objetivo de melhorar registro das informações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Manter registro na ficha espelho de pré-natal/vacinação em 70% 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Relativas ao objetivo de mapear as gestantes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risco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Avaliar risco gestacional em 90% das gestantes;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da prioridade de atendimento odontológico em 40% das gestantes cadastradas na unidade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Relativas ao objetivo de promover a Saúde no pré-natal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Garantir a 90% das gestantes orientação nutricional durante a gestação;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Promover o aleitamento materno junto a 90% das gestantes;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Orientar 90% das gestantes sobre os cuidados com o recém-nascido (teste do pezinho, decúbito dorsal para dormir);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Orientar 90% das gestantes sobre anticoncepção após o parto;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Orientar 90% das gestantes sobre os riscos do tabagismo e do uso de álcool e drogas na gestação;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     Dar orientações para 40% das gestantes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puérperas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 primeira consulta odontológica em relação a sua higiene bucal.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1811</Words>
  <Application>Microsoft Office PowerPoint</Application>
  <PresentationFormat>Apresentação na tela (4:3)</PresentationFormat>
  <Paragraphs>241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Concurso</vt:lpstr>
      <vt:lpstr>UNIVERSIDADE FEDERAL DE PELOTAS DEPARTAMENTO DE MEDICINA SOCIAL ESPECIALIZAÇÃO EM SAÚDE DA FAMÍLIA</vt:lpstr>
      <vt:lpstr>Introdução</vt:lpstr>
      <vt:lpstr>Introdução- UBS Luar do Sertão</vt:lpstr>
      <vt:lpstr>Objetivos</vt:lpstr>
      <vt:lpstr>Metas</vt:lpstr>
      <vt:lpstr>Metas</vt:lpstr>
      <vt:lpstr>Metas</vt:lpstr>
      <vt:lpstr>Metas</vt:lpstr>
      <vt:lpstr>Metas</vt:lpstr>
      <vt:lpstr>Metodologia</vt:lpstr>
      <vt:lpstr>Ações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Reflexões sobre o curso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DEPARTAMENTO DE MEDICINA SOCIAL ESPECIALIZAÇÃO EM SAÚDE DA FAMÍLIA</dc:title>
  <dc:creator>Grazi</dc:creator>
  <cp:lastModifiedBy>Grazi</cp:lastModifiedBy>
  <cp:revision>22</cp:revision>
  <dcterms:created xsi:type="dcterms:W3CDTF">2014-03-27T18:39:11Z</dcterms:created>
  <dcterms:modified xsi:type="dcterms:W3CDTF">2014-03-27T20:53:02Z</dcterms:modified>
</cp:coreProperties>
</file>