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317" r:id="rId7"/>
    <p:sldId id="318" r:id="rId8"/>
    <p:sldId id="323" r:id="rId9"/>
    <p:sldId id="322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21" r:id="rId34"/>
    <p:sldId id="313" r:id="rId35"/>
    <p:sldId id="316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azi\Documents\Planilha%20Excel%20Coleta%20de%20dados%20Idosos%20Graziele%20Mostachio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674731182795698"/>
          <c:y val="2.930402930402930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0.2848101265822785</c:v>
                </c:pt>
                <c:pt idx="1">
                  <c:v>0.39240506329113922</c:v>
                </c:pt>
                <c:pt idx="2">
                  <c:v>0.59810126582278478</c:v>
                </c:pt>
                <c:pt idx="3">
                  <c:v>0.80063291139240511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87520"/>
        <c:axId val="133169152"/>
      </c:barChart>
      <c:catAx>
        <c:axId val="5778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3169152"/>
        <c:crosses val="autoZero"/>
        <c:auto val="1"/>
        <c:lblAlgn val="ctr"/>
        <c:lblOffset val="100"/>
        <c:noMultiLvlLbl val="0"/>
      </c:catAx>
      <c:valAx>
        <c:axId val="1331691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78752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5CD1-FF48-4AC5-B32A-38717B4D57E0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427B6-29D3-4C4F-AECB-CD8EA6FA18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94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427B6-29D3-4C4F-AECB-CD8EA6FA188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9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E4229D-257F-4707-AA19-B221BF6A941B}" type="datetimeFigureOut">
              <a:rPr lang="pt-BR" smtClean="0"/>
              <a:t>01/05/2014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C2D7A2-8E01-4660-A8B3-55DD20AAD7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8352928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  <a:b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Especializanda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Graziele F. Mostachio</a:t>
            </a:r>
            <a:b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Giselle Lima Aguiar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2376" y="3717032"/>
            <a:ext cx="7772400" cy="2160240"/>
          </a:xfrm>
        </p:spPr>
        <p:txBody>
          <a:bodyPr>
            <a:normAutofit fontScale="62500" lnSpcReduction="20000"/>
          </a:bodyPr>
          <a:lstStyle/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“Qualificação do atendimento oferecido aos idosos da área de abrangência da ESF Barra Preta.”</a:t>
            </a:r>
            <a:endParaRPr lang="pt-BR" sz="5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3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3: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idosos.</a:t>
            </a:r>
          </a:p>
          <a:p>
            <a:pPr marL="82296" indent="0" algn="ctr">
              <a:buNone/>
            </a:pPr>
            <a:r>
              <a:rPr lang="pt-BR" sz="2400" u="sng" dirty="0" smtClean="0"/>
              <a:t>Meta 3: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 </a:t>
            </a:r>
            <a:r>
              <a:rPr lang="pt-BR" sz="2400" dirty="0"/>
              <a:t>Realizar visita domiciliar a 100% dos idosos acamados ou com problemas de locomoção.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7344816" cy="292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79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 smtClean="0"/>
              <a:t>Objetivo 4: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idosos.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4: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Rastrear 100% dos idosos para Hipertensão Arterial Sistêmica (HAS).</a:t>
            </a:r>
            <a:endParaRPr lang="pt-BR" sz="2400" dirty="0" smtClean="0"/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</a:t>
            </a:r>
            <a:r>
              <a:rPr lang="pt-BR" sz="2400" dirty="0" smtClean="0"/>
              <a:t>:</a:t>
            </a:r>
          </a:p>
          <a:p>
            <a:pPr marL="82296" indent="0" algn="ctr">
              <a:buNone/>
            </a:pPr>
            <a:endParaRPr lang="pt-BR" sz="2400" dirty="0"/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741682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1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5: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idosos.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5: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Rastrear 100% dos  idosos com pressão arterial sustentada maior que 135/80 mmHg para Diabetes Mellitus (DM).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7632848" cy="270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6: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idosos.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6: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Ampliar a cobertura de primeira consulta odontológica para 30% dos </a:t>
            </a:r>
            <a:r>
              <a:rPr lang="pt-BR" sz="2400" dirty="0" smtClean="0"/>
              <a:t>idosos.</a:t>
            </a:r>
          </a:p>
          <a:p>
            <a:pPr marL="82296" indent="0" algn="ctr">
              <a:buNone/>
            </a:pPr>
            <a:r>
              <a:rPr lang="pt-BR" sz="2400" dirty="0" smtClean="0"/>
              <a:t>Não 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3107"/>
            <a:ext cx="748883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8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832648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7:</a:t>
            </a:r>
            <a:r>
              <a:rPr lang="pt-BR" sz="2400" dirty="0" smtClean="0"/>
              <a:t> </a:t>
            </a:r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</a:t>
            </a:r>
            <a:r>
              <a:rPr lang="pt-BR" sz="2400" dirty="0" smtClean="0"/>
              <a:t>idosos.</a:t>
            </a:r>
          </a:p>
          <a:p>
            <a:pPr marL="82296" indent="0" algn="ctr">
              <a:buNone/>
            </a:pPr>
            <a:r>
              <a:rPr lang="pt-BR" sz="2400" u="sng" dirty="0" smtClean="0"/>
              <a:t>Meta 7: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Fazer visita domiciliar odontológica de 50% dos idosos acamados ou com dificuldade de </a:t>
            </a:r>
            <a:r>
              <a:rPr lang="pt-BR" sz="2400" dirty="0" smtClean="0"/>
              <a:t>locomoção.</a:t>
            </a:r>
          </a:p>
          <a:p>
            <a:pPr marL="82296" indent="0" algn="ctr">
              <a:buNone/>
            </a:pPr>
            <a:r>
              <a:rPr lang="pt-BR" sz="2400" dirty="0"/>
              <a:t>A</a:t>
            </a:r>
            <a:r>
              <a:rPr lang="pt-BR" sz="2400" dirty="0" smtClean="0"/>
              <a:t>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756084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8: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Melhorar </a:t>
            </a:r>
            <a:r>
              <a:rPr lang="pt-BR" sz="2400" dirty="0"/>
              <a:t>a adesão dos idosos ao Programa de Atenção à Saúde do Idoso.</a:t>
            </a:r>
          </a:p>
          <a:p>
            <a:pPr marL="82296" indent="0" algn="ctr">
              <a:buNone/>
            </a:pPr>
            <a:r>
              <a:rPr lang="pt-BR" sz="2400" u="sng" dirty="0" smtClean="0"/>
              <a:t>Meta 8: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Buscar 100% dos idosos faltosos às consultas programadas.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7272808" cy="29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20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9: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Melhorar a qualidade da atenção ao idoso na unidade de saúde.</a:t>
            </a:r>
          </a:p>
          <a:p>
            <a:pPr marL="82296" indent="0" algn="ctr">
              <a:buNone/>
            </a:pPr>
            <a:r>
              <a:rPr lang="pt-BR" sz="2400" u="sng" dirty="0" smtClean="0"/>
              <a:t>Meta 9: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Realizar Avaliação Multidimensional Rápida de 50% dos </a:t>
            </a:r>
            <a:r>
              <a:rPr lang="pt-BR" sz="2400" dirty="0" smtClean="0"/>
              <a:t>idosos.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5"/>
            <a:ext cx="7344816" cy="2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44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10: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Melhorar a qualidade da atenção ao idoso na unidade de saúde.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10: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Realizar exame clínico apropriado em 100% das </a:t>
            </a:r>
            <a:r>
              <a:rPr lang="pt-BR" sz="2400" dirty="0" smtClean="0"/>
              <a:t>consultas.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95725"/>
            <a:ext cx="748883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1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11: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Melhorar a qualidade da atenção ao idoso na unidade de saúde.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11: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Realizar a solicitação de exames </a:t>
            </a:r>
            <a:r>
              <a:rPr lang="pt-BR" sz="2400" dirty="0" smtClean="0"/>
              <a:t>complementares </a:t>
            </a:r>
            <a:r>
              <a:rPr lang="pt-BR" sz="2400" dirty="0"/>
              <a:t>100% dos idosos hipertensos e/ou diabéticos. 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4221"/>
            <a:ext cx="748883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3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12: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Melhorar a qualidade da atenção ao idoso na unidade de saúde.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12: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Avaliar acesso aos medicamentos prescritos em 50% dos idosos </a:t>
            </a:r>
            <a:r>
              <a:rPr lang="pt-BR" sz="2400" dirty="0" smtClean="0"/>
              <a:t>. </a:t>
            </a:r>
            <a:endParaRPr lang="pt-BR" sz="2400" dirty="0"/>
          </a:p>
          <a:p>
            <a:pPr marL="82296" indent="0" algn="ctr">
              <a:buNone/>
            </a:pPr>
            <a:r>
              <a:rPr lang="pt-BR" sz="2400" dirty="0"/>
              <a:t>Atingimos 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62375"/>
            <a:ext cx="7416824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9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8640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pt-BR" sz="3000" dirty="0" smtClean="0"/>
              <a:t>“ Segundo o M.S., estima-se que no ano de 2050, a expectativa no Brasil, é de que existirão mais idosos que crianças abaixo de 15 anos.” </a:t>
            </a:r>
          </a:p>
          <a:p>
            <a:pPr marL="82296" indent="0">
              <a:buNone/>
            </a:pPr>
            <a:r>
              <a:rPr lang="pt-BR" sz="3000" dirty="0" smtClean="0"/>
              <a:t>É função da saúde (AB/ESF) contribuir para que as pessoas alcancem idades avançadas com o melhor estado de saúde possível, desenvolvendo ações na comunidade para promover qualidade no processo de envelhecimento.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92730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</a:t>
            </a:r>
            <a:r>
              <a:rPr lang="pt-BR" sz="2400" u="sng" dirty="0" smtClean="0"/>
              <a:t>13: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Melhorar a qualidade da atenção ao idoso na unidade de saúde.</a:t>
            </a:r>
          </a:p>
          <a:p>
            <a:pPr marL="82296" indent="0" algn="ctr">
              <a:buNone/>
            </a:pPr>
            <a:r>
              <a:rPr lang="pt-BR" sz="2400" u="sng" dirty="0"/>
              <a:t>Meta </a:t>
            </a:r>
            <a:r>
              <a:rPr lang="pt-BR" sz="2400" u="sng" dirty="0" smtClean="0"/>
              <a:t>13: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 smtClean="0"/>
              <a:t> </a:t>
            </a:r>
            <a:r>
              <a:rPr lang="pt-BR" sz="2400" dirty="0"/>
              <a:t>Concluir o tratamento odontológico em 50% dos idosos com primeira consulta odontológica programática.</a:t>
            </a:r>
          </a:p>
          <a:p>
            <a:pPr marL="82296" indent="0" algn="ctr">
              <a:buNone/>
            </a:pPr>
            <a:r>
              <a:rPr lang="pt-BR" sz="2400" dirty="0" smtClean="0"/>
              <a:t>Atingimos </a:t>
            </a:r>
            <a:r>
              <a:rPr lang="pt-BR" sz="2400" dirty="0"/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727280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8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pt-BR" sz="3400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14: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Melhorar a qualidade da atenção ao idoso na unidade de saúde.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14: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/>
              <a:t>Avaliar alterações de mucosa bucal em x% dos idosos cadastrados.</a:t>
            </a:r>
            <a:endParaRPr lang="pt-BR" sz="2400" dirty="0" smtClean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NSA:</a:t>
            </a:r>
            <a:endParaRPr lang="pt-BR" sz="2400" dirty="0">
              <a:solidFill>
                <a:prstClr val="black"/>
              </a:solidFill>
            </a:endParaRP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7416824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05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648072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15: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Melhorar a qualidade da atenção ao idoso na unidade de saúde.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 smtClean="0">
                <a:solidFill>
                  <a:prstClr val="black"/>
                </a:solidFill>
              </a:rPr>
              <a:t>Meta 15:</a:t>
            </a: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Avaliar necessidade de prótese dentária em 100% dos idosos com primeira consulta odontológica.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a meta:</a:t>
            </a:r>
          </a:p>
          <a:p>
            <a:pPr marL="82296" lvl="0" indent="0" algn="ctr">
              <a:buClr>
                <a:srgbClr val="3891A7"/>
              </a:buClr>
              <a:buNone/>
            </a:pP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1"/>
            <a:ext cx="7488832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4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16: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Melhorar registros das informações.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16: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/>
              <a:t>Manter registro específico de 60% das pessoas idosas.</a:t>
            </a:r>
            <a:endParaRPr lang="pt-BR" sz="2400" dirty="0" smtClean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</a:t>
            </a:r>
            <a:r>
              <a:rPr lang="pt-BR" sz="2400" dirty="0" smtClean="0">
                <a:solidFill>
                  <a:prstClr val="black"/>
                </a:solidFill>
              </a:rPr>
              <a:t>:</a:t>
            </a:r>
          </a:p>
          <a:p>
            <a:pPr marL="82296" lvl="0" indent="0" algn="ctr">
              <a:buClr>
                <a:srgbClr val="3891A7"/>
              </a:buClr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748883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14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17: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Melhorar registros das informações.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17: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Distribuir a Caderneta de Saúde da Pessoa Idosa a 70% dos idosos cadastrados.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9475"/>
            <a:ext cx="7416824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5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18: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Mapear os idosos de risco da área de abrangência.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 smtClean="0">
                <a:solidFill>
                  <a:prstClr val="black"/>
                </a:solidFill>
              </a:rPr>
              <a:t>Meta 18: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Rastrear 50% das pessoas idosas para risco de morbimortalidade.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7416824" cy="341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7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9024" y="116632"/>
            <a:ext cx="7498080" cy="648072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19: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Mapear os idosos de risco da área de abrangência.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19: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/>
              <a:t>Investigar a presença de indicadores de fragilização na velhice em 50% das pessoas </a:t>
            </a:r>
            <a:r>
              <a:rPr lang="pt-BR" sz="2400" dirty="0" smtClean="0"/>
              <a:t>idosas.</a:t>
            </a:r>
            <a:endParaRPr lang="pt-BR" sz="2400" dirty="0" smtClean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7"/>
            <a:ext cx="763284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29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20: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Mapear os idosos de risco da área de abrangência.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20: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Avaliar a rede social de 50% dos idosos.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3"/>
            <a:ext cx="756084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39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21: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Mapear os idosos de risco da área de abrangência.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21: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/>
              <a:t>Realizar avaliação de risco em saúde bucal em X% dos idosos.</a:t>
            </a:r>
            <a:endParaRPr lang="pt-BR" sz="2400" dirty="0" smtClean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NSA:</a:t>
            </a:r>
            <a:endParaRPr lang="pt-BR" sz="2400" dirty="0">
              <a:solidFill>
                <a:prstClr val="black"/>
              </a:solidFill>
            </a:endParaRP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741682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33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22: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Promover a Saúde.</a:t>
            </a:r>
            <a:endParaRPr lang="pt-BR" sz="2400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22: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/>
              <a:t>Garantir orientação nutricional para hábitos alimentares saudáveis a 100% das pessoas idosas</a:t>
            </a:r>
            <a:r>
              <a:rPr lang="pt-BR" sz="2400" dirty="0" smtClean="0"/>
              <a:t>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a meta:</a:t>
            </a:r>
          </a:p>
          <a:p>
            <a:pPr marL="82296" lvl="0" indent="0" algn="ctr">
              <a:buClr>
                <a:srgbClr val="3891A7"/>
              </a:buClr>
              <a:buNone/>
            </a:pP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7344816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3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 smtClean="0"/>
              <a:t>Município: Jardim Alegre – </a:t>
            </a:r>
            <a:r>
              <a:rPr lang="pt-BR" dirty="0" err="1" smtClean="0"/>
              <a:t>Pr</a:t>
            </a: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População: 12.324 habitantes</a:t>
            </a:r>
          </a:p>
          <a:p>
            <a:pPr marL="82296" indent="0">
              <a:buNone/>
            </a:pPr>
            <a:r>
              <a:rPr lang="pt-BR" dirty="0" smtClean="0"/>
              <a:t>UBS: Zona Rural</a:t>
            </a:r>
          </a:p>
          <a:p>
            <a:pPr marL="82296" indent="0">
              <a:buNone/>
            </a:pPr>
            <a:r>
              <a:rPr lang="pt-BR" dirty="0" smtClean="0"/>
              <a:t>População Total: 2466</a:t>
            </a:r>
          </a:p>
          <a:p>
            <a:pPr marL="82296" indent="0">
              <a:buNone/>
            </a:pPr>
            <a:r>
              <a:rPr lang="pt-BR" dirty="0" smtClean="0"/>
              <a:t>População Idosa: 316</a:t>
            </a:r>
          </a:p>
          <a:p>
            <a:pPr marL="82296" indent="0">
              <a:buNone/>
            </a:pPr>
            <a:r>
              <a:rPr lang="pt-BR" dirty="0" smtClean="0"/>
              <a:t>Cadastrados no programa: 253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322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23: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Promover a Saúde.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23: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Garantir orientação para a prática de atividade física regular a 100%  idosos.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33775"/>
            <a:ext cx="7416824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41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24: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Promover a Saúde.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24: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orientações individuais sobre higiene bucal (incluindo higiene de próteses dentárias) para 100% dos idosos cadastrados com primeira consulta odontológica programática.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10025"/>
            <a:ext cx="7416824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19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</p:spPr>
        <p:txBody>
          <a:bodyPr/>
          <a:lstStyle/>
          <a:p>
            <a:r>
              <a:rPr lang="pt-BR" sz="3400" dirty="0">
                <a:solidFill>
                  <a:srgbClr val="4F271C">
                    <a:satMod val="130000"/>
                  </a:srgbClr>
                </a:solidFill>
              </a:rPr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Objetivo </a:t>
            </a:r>
            <a:r>
              <a:rPr lang="pt-BR" sz="2400" u="sng" dirty="0" smtClean="0">
                <a:solidFill>
                  <a:prstClr val="black"/>
                </a:solidFill>
              </a:rPr>
              <a:t>25: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>
                <a:solidFill>
                  <a:prstClr val="black"/>
                </a:solidFill>
              </a:rPr>
              <a:t>Promover a Saúde.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u="sng" dirty="0">
                <a:solidFill>
                  <a:prstClr val="black"/>
                </a:solidFill>
              </a:rPr>
              <a:t>Meta </a:t>
            </a:r>
            <a:r>
              <a:rPr lang="pt-BR" sz="2400" u="sng" dirty="0" smtClean="0">
                <a:solidFill>
                  <a:prstClr val="black"/>
                </a:solidFill>
              </a:rPr>
              <a:t>25:</a:t>
            </a:r>
            <a:endParaRPr lang="pt-BR" sz="2400" u="sng" dirty="0">
              <a:solidFill>
                <a:prstClr val="black"/>
              </a:solidFill>
            </a:endParaRPr>
          </a:p>
          <a:p>
            <a:pPr marL="82296" indent="0" algn="ctr">
              <a:buClr>
                <a:srgbClr val="3891A7"/>
              </a:buClr>
              <a:buNone/>
            </a:pPr>
            <a:r>
              <a:rPr lang="pt-BR" sz="2400" dirty="0"/>
              <a:t>garantir ações coletivas de educação em saúde bucal para 30% dos idosos cadastrados.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pt-BR" sz="2400" dirty="0" smtClean="0">
                <a:solidFill>
                  <a:prstClr val="black"/>
                </a:solidFill>
              </a:rPr>
              <a:t>Não atingimos </a:t>
            </a:r>
            <a:r>
              <a:rPr lang="pt-BR" sz="2400" dirty="0">
                <a:solidFill>
                  <a:prstClr val="black"/>
                </a:solidFill>
              </a:rPr>
              <a:t>a meta: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9"/>
            <a:ext cx="7416824" cy="33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75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 smtClean="0"/>
              <a:t>25 propostas de intervenção:</a:t>
            </a:r>
          </a:p>
          <a:p>
            <a:r>
              <a:rPr lang="pt-BR" dirty="0" smtClean="0"/>
              <a:t>20 metas alcançadas;</a:t>
            </a:r>
          </a:p>
          <a:p>
            <a:r>
              <a:rPr lang="pt-BR" dirty="0" smtClean="0"/>
              <a:t>3 não alcançadas;</a:t>
            </a:r>
          </a:p>
          <a:p>
            <a:r>
              <a:rPr lang="pt-BR" dirty="0" smtClean="0"/>
              <a:t>2 NSA, porém foram desenvolvidas;</a:t>
            </a:r>
          </a:p>
          <a:p>
            <a:r>
              <a:rPr lang="pt-BR" dirty="0" smtClean="0"/>
              <a:t>9 ultrapassou a proposta inicial.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41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pt-BR" dirty="0" smtClean="0"/>
              <a:t>A princípio pensei não ser possível realizar as ações com o pouco que tinha disponível, porém com o decorrer das ações  percebi que posso realizar um trabalho de qualidade mesmo com uma estrutura precária, tendo em mãos vontade e criatividade. Percebi que a adesão </a:t>
            </a:r>
            <a:r>
              <a:rPr lang="pt-BR" dirty="0"/>
              <a:t>dos idosos ao atendimento </a:t>
            </a:r>
            <a:r>
              <a:rPr lang="pt-BR" dirty="0" smtClean="0"/>
              <a:t>odontológico é pequena e nosso próximo passo será disseminar a importância da saúde bucal independente da faixa etária.</a:t>
            </a:r>
            <a:endParaRPr lang="pt-BR" dirty="0"/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6302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/>
              </a:rPr>
              <a:t>Obrigado!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 algn="ctr">
              <a:buNone/>
            </a:pPr>
            <a:endParaRPr lang="pt-BR" dirty="0"/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42" y="1196752"/>
            <a:ext cx="640936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Objetivo Geral: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 smtClean="0"/>
              <a:t> </a:t>
            </a:r>
          </a:p>
          <a:p>
            <a:pPr marL="82296" indent="0">
              <a:buNone/>
            </a:pPr>
            <a:r>
              <a:rPr lang="pt-BR" dirty="0" smtClean="0"/>
              <a:t>Melhorar a qualidade do atendimento à população idosa pela equipe de saúde da família, equipe de saúde bucal na UBS.</a:t>
            </a:r>
          </a:p>
        </p:txBody>
      </p:sp>
    </p:spTree>
    <p:extLst>
      <p:ext uri="{BB962C8B-B14F-4D97-AF65-F5344CB8AC3E}">
        <p14:creationId xmlns:p14="http://schemas.microsoft.com/office/powerpoint/2010/main" val="69079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Estratificação de risco através de ficha espelho;</a:t>
            </a:r>
          </a:p>
          <a:p>
            <a:r>
              <a:rPr lang="pt-BR" dirty="0" smtClean="0"/>
              <a:t>Visitas Domiciliares;</a:t>
            </a:r>
          </a:p>
          <a:p>
            <a:r>
              <a:rPr lang="pt-BR" dirty="0" smtClean="0"/>
              <a:t>Grupo de idosos para ações coletivas;</a:t>
            </a:r>
          </a:p>
          <a:p>
            <a:r>
              <a:rPr lang="pt-BR" dirty="0"/>
              <a:t>Levantamento de dados através dos prontuários clínicos;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15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Manter as ações que já são desenvolvidas;</a:t>
            </a:r>
          </a:p>
          <a:p>
            <a:r>
              <a:rPr lang="pt-BR" dirty="0" smtClean="0"/>
              <a:t>Monitorar as ações desenvolvidas;</a:t>
            </a:r>
          </a:p>
          <a:p>
            <a:r>
              <a:rPr lang="pt-BR" dirty="0" smtClean="0"/>
              <a:t>Preencher registros de informações;</a:t>
            </a:r>
          </a:p>
          <a:p>
            <a:r>
              <a:rPr lang="pt-BR" dirty="0" smtClean="0"/>
              <a:t>Avaliar as ações desenvolvidas.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075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Sensibilizar a pop. à adesão do programa;</a:t>
            </a:r>
          </a:p>
          <a:p>
            <a:r>
              <a:rPr lang="pt-BR" dirty="0" smtClean="0"/>
              <a:t>Priorizar e atender a pop. Idosa em todas as áreas de serviço (ESF/ESB);</a:t>
            </a:r>
          </a:p>
          <a:p>
            <a:r>
              <a:rPr lang="pt-BR" dirty="0" smtClean="0"/>
              <a:t>Aplicar as ações a partir de um cronograma.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6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Objetivos, Metas e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 marL="82296" indent="0" algn="ctr">
              <a:buNone/>
            </a:pPr>
            <a:r>
              <a:rPr lang="pt-BR" sz="2400" u="sng" dirty="0"/>
              <a:t>Objetivo 1:</a:t>
            </a:r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idosos.</a:t>
            </a:r>
          </a:p>
          <a:p>
            <a:pPr marL="82296" indent="0" algn="ctr">
              <a:buNone/>
            </a:pPr>
            <a:r>
              <a:rPr lang="pt-BR" sz="2400" u="sng" dirty="0" smtClean="0"/>
              <a:t>Meta 1:</a:t>
            </a:r>
            <a:endParaRPr lang="pt-BR" sz="2400" u="sng" dirty="0"/>
          </a:p>
          <a:p>
            <a:pPr marL="82296" indent="0" algn="ctr">
              <a:buNone/>
            </a:pPr>
            <a:r>
              <a:rPr lang="pt-BR" sz="2400" dirty="0"/>
              <a:t>Ampliar a cobertura dos idosos da área com acompanhamento na unidade de saúde  para 100</a:t>
            </a:r>
            <a:r>
              <a:rPr lang="pt-BR" sz="2400" dirty="0" smtClean="0"/>
              <a:t>%.</a:t>
            </a:r>
          </a:p>
          <a:p>
            <a:pPr marL="82296" indent="0" algn="ctr">
              <a:buNone/>
            </a:pPr>
            <a:r>
              <a:rPr lang="pt-BR" sz="2400" dirty="0" smtClean="0"/>
              <a:t>Não atingimos a meta:</a:t>
            </a:r>
            <a:endParaRPr lang="pt-BR" sz="2400" dirty="0"/>
          </a:p>
          <a:p>
            <a:pPr marL="82296" indent="0">
              <a:buNone/>
            </a:pP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693962"/>
              </p:ext>
            </p:extLst>
          </p:nvPr>
        </p:nvGraphicFramePr>
        <p:xfrm>
          <a:off x="1691680" y="4149080"/>
          <a:ext cx="67687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741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Objetivos, Metas e Resultados: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400" u="sng" dirty="0" smtClean="0"/>
              <a:t>Objetivo 2:</a:t>
            </a:r>
          </a:p>
          <a:p>
            <a:pPr marL="82296" indent="0" algn="ctr">
              <a:buNone/>
            </a:pPr>
            <a:r>
              <a:rPr lang="pt-BR" sz="2400" dirty="0" smtClean="0"/>
              <a:t>Ampliar </a:t>
            </a:r>
            <a:r>
              <a:rPr lang="pt-BR" sz="2400" dirty="0"/>
              <a:t>a cobertura de acompanhamento dos idosos.</a:t>
            </a:r>
          </a:p>
          <a:p>
            <a:pPr marL="82296" indent="0" algn="ctr">
              <a:buNone/>
            </a:pPr>
            <a:r>
              <a:rPr lang="pt-BR" sz="2400" u="sng" dirty="0" smtClean="0"/>
              <a:t>Meta 2:</a:t>
            </a:r>
          </a:p>
          <a:p>
            <a:pPr marL="82296" indent="0" algn="ctr">
              <a:buNone/>
            </a:pPr>
            <a:r>
              <a:rPr lang="pt-BR" sz="2400" dirty="0" smtClean="0"/>
              <a:t> </a:t>
            </a:r>
            <a:r>
              <a:rPr lang="pt-BR" sz="2400" dirty="0"/>
              <a:t>Cadastrar 100% dos idosos acamados ou com problemas de locomoção. (Estimativa de 8</a:t>
            </a:r>
            <a:r>
              <a:rPr lang="pt-BR" sz="2400" dirty="0" smtClean="0"/>
              <a:t>%)</a:t>
            </a:r>
          </a:p>
          <a:p>
            <a:pPr marL="82296" indent="0" algn="ctr">
              <a:buNone/>
            </a:pPr>
            <a:r>
              <a:rPr lang="pt-BR" sz="2400" dirty="0"/>
              <a:t>A</a:t>
            </a:r>
            <a:r>
              <a:rPr lang="pt-BR" sz="2400" dirty="0" smtClean="0"/>
              <a:t>tingimos a meta:</a:t>
            </a:r>
          </a:p>
          <a:p>
            <a:pPr marL="82296" indent="0" algn="ctr">
              <a:buNone/>
            </a:pPr>
            <a:endParaRPr lang="pt-BR" sz="2400" dirty="0"/>
          </a:p>
        </p:txBody>
      </p:sp>
      <p:pic>
        <p:nvPicPr>
          <p:cNvPr id="2050" name="Gráfico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19550"/>
            <a:ext cx="748883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30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462</TotalTime>
  <Words>1321</Words>
  <Application>Microsoft Office PowerPoint</Application>
  <PresentationFormat>Apresentação na tela (4:3)</PresentationFormat>
  <Paragraphs>194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Solstício</vt:lpstr>
      <vt:lpstr>Trabalho de Conclusão de Curso UFPel Especializanda: Graziele F. Mostachio Orientadora: Giselle Lima Aguiar </vt:lpstr>
      <vt:lpstr>Introdução:</vt:lpstr>
      <vt:lpstr>Introdução:</vt:lpstr>
      <vt:lpstr>Objetivo Geral:</vt:lpstr>
      <vt:lpstr>Metodologia:</vt:lpstr>
      <vt:lpstr>Ações:</vt:lpstr>
      <vt:lpstr>Logística: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Objetivos, Metas e Resultados:</vt:lpstr>
      <vt:lpstr>Resultados:</vt:lpstr>
      <vt:lpstr>Reflexão crítica: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Conclusão de Curso UFPel Especializanda: Graziele F. Mostachio Orientadora: Giselle Lima Aguiar</dc:title>
  <dc:creator>Grazi</dc:creator>
  <cp:lastModifiedBy>Grazi</cp:lastModifiedBy>
  <cp:revision>33</cp:revision>
  <dcterms:created xsi:type="dcterms:W3CDTF">2014-03-27T20:42:11Z</dcterms:created>
  <dcterms:modified xsi:type="dcterms:W3CDTF">2014-05-01T17:47:23Z</dcterms:modified>
</cp:coreProperties>
</file>