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8" r:id="rId3"/>
    <p:sldId id="309" r:id="rId4"/>
    <p:sldId id="315" r:id="rId5"/>
    <p:sldId id="257" r:id="rId6"/>
    <p:sldId id="312" r:id="rId7"/>
    <p:sldId id="260" r:id="rId8"/>
    <p:sldId id="261" r:id="rId9"/>
    <p:sldId id="316" r:id="rId10"/>
    <p:sldId id="317" r:id="rId11"/>
    <p:sldId id="258" r:id="rId12"/>
    <p:sldId id="314" r:id="rId13"/>
    <p:sldId id="265" r:id="rId14"/>
    <p:sldId id="268" r:id="rId15"/>
    <p:sldId id="266" r:id="rId16"/>
    <p:sldId id="269" r:id="rId17"/>
    <p:sldId id="267"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13" r:id="rId56"/>
    <p:sldId id="307" r:id="rId57"/>
    <p:sldId id="310" r:id="rId58"/>
    <p:sldId id="311" r:id="rId5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0" y="52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ublic\Documents\Greicy%20Ferreira%20%20Coleta%20de%20dados%20HAS%20e%20DM%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693559898681563"/>
          <c:y val="0.28937832452754675"/>
          <c:w val="0.84677502714590591"/>
          <c:h val="0.59340871611977819"/>
        </c:manualLayout>
      </c:layout>
      <c:barChart>
        <c:barDir val="col"/>
        <c:grouping val="clustered"/>
        <c:ser>
          <c:idx val="0"/>
          <c:order val="0"/>
          <c:tx>
            <c:strRef>
              <c:f>Indicadores!$C$4</c:f>
              <c:strCache>
                <c:ptCount val="1"/>
                <c:pt idx="0">
                  <c:v>Cobertura do programa de atenção ao  hipertenso na unidade de saúde</c:v>
                </c:pt>
              </c:strCache>
            </c:strRef>
          </c:tx>
          <c:spPr>
            <a:solidFill>
              <a:srgbClr val="E46C0A"/>
            </a:solidFill>
            <a:ln w="25400">
              <a:noFill/>
            </a:ln>
          </c:spPr>
          <c:cat>
            <c:strRef>
              <c:f>Indicadores!$D$3:$F$3</c:f>
              <c:strCache>
                <c:ptCount val="3"/>
                <c:pt idx="0">
                  <c:v>Mês 1</c:v>
                </c:pt>
                <c:pt idx="1">
                  <c:v>Mês 2</c:v>
                </c:pt>
                <c:pt idx="2">
                  <c:v>Mês 3</c:v>
                </c:pt>
              </c:strCache>
            </c:strRef>
          </c:cat>
          <c:val>
            <c:numRef>
              <c:f>Indicadores!$D$4:$F$4</c:f>
              <c:numCache>
                <c:formatCode>0.0%</c:formatCode>
                <c:ptCount val="3"/>
                <c:pt idx="0">
                  <c:v>0.16149068322981372</c:v>
                </c:pt>
                <c:pt idx="1">
                  <c:v>0.28260869565217411</c:v>
                </c:pt>
                <c:pt idx="2">
                  <c:v>0.37577639751552816</c:v>
                </c:pt>
              </c:numCache>
            </c:numRef>
          </c:val>
        </c:ser>
        <c:dLbls/>
        <c:axId val="83097472"/>
        <c:axId val="84083840"/>
      </c:barChart>
      <c:catAx>
        <c:axId val="8309747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083840"/>
        <c:crosses val="autoZero"/>
        <c:auto val="1"/>
        <c:lblAlgn val="ctr"/>
        <c:lblOffset val="100"/>
      </c:catAx>
      <c:valAx>
        <c:axId val="84083840"/>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3097472"/>
        <c:crosses val="autoZero"/>
        <c:crossBetween val="between"/>
        <c:majorUnit val="0.2"/>
        <c:minorUnit val="0.2"/>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PT"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317327766179562"/>
          <c:y val="0.31168962936971423"/>
          <c:w val="0.839248434237997"/>
          <c:h val="0.55411489665726743"/>
        </c:manualLayout>
      </c:layout>
      <c:barChart>
        <c:barDir val="col"/>
        <c:grouping val="clustered"/>
        <c:ser>
          <c:idx val="0"/>
          <c:order val="0"/>
          <c:tx>
            <c:strRef>
              <c:f>Indicadores!$R$32</c:f>
              <c:strCache>
                <c:ptCount val="1"/>
                <c:pt idx="0">
                  <c:v>Proporção de diabéticos faltosos às consultas com busca ativa </c:v>
                </c:pt>
              </c:strCache>
            </c:strRef>
          </c:tx>
          <c:spPr>
            <a:solidFill>
              <a:srgbClr val="4F81BD"/>
            </a:solidFill>
            <a:ln w="25400">
              <a:noFill/>
            </a:ln>
          </c:spPr>
          <c:cat>
            <c:strRef>
              <c:f>Indicadores!$S$31:$U$31</c:f>
              <c:strCache>
                <c:ptCount val="3"/>
                <c:pt idx="0">
                  <c:v>Mês 1</c:v>
                </c:pt>
                <c:pt idx="1">
                  <c:v>Mês 2</c:v>
                </c:pt>
                <c:pt idx="2">
                  <c:v>Mês 3</c:v>
                </c:pt>
              </c:strCache>
            </c:strRef>
          </c:cat>
          <c:val>
            <c:numRef>
              <c:f>Indicadores!$S$32:$U$32</c:f>
              <c:numCache>
                <c:formatCode>0.0%</c:formatCode>
                <c:ptCount val="3"/>
                <c:pt idx="0">
                  <c:v>0.77777777777777846</c:v>
                </c:pt>
                <c:pt idx="1">
                  <c:v>0.8</c:v>
                </c:pt>
                <c:pt idx="2">
                  <c:v>1</c:v>
                </c:pt>
              </c:numCache>
            </c:numRef>
          </c:val>
        </c:ser>
        <c:dLbls/>
        <c:axId val="84567936"/>
        <c:axId val="84569472"/>
      </c:barChart>
      <c:catAx>
        <c:axId val="84567936"/>
        <c:scaling>
          <c:orientation val="minMax"/>
        </c:scaling>
        <c:axPos val="b"/>
        <c:numFmt formatCode="General"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569472"/>
        <c:crosses val="autoZero"/>
        <c:auto val="1"/>
        <c:lblAlgn val="ctr"/>
        <c:lblOffset val="100"/>
      </c:catAx>
      <c:valAx>
        <c:axId val="8456947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56793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style val="18"/>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740890688259108"/>
          <c:y val="0.30651455682230638"/>
          <c:w val="0.84615384615384748"/>
          <c:h val="0.57088336208154511"/>
        </c:manualLayout>
      </c:layout>
      <c:barChart>
        <c:barDir val="col"/>
        <c:grouping val="clustered"/>
        <c:ser>
          <c:idx val="0"/>
          <c:order val="0"/>
          <c:tx>
            <c:strRef>
              <c:f>Indicadores!$C$37</c:f>
              <c:strCache>
                <c:ptCount val="1"/>
                <c:pt idx="0">
                  <c:v>Proporção de hipertensos com registro adequado na ficha de acompanhamento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Indicadores!$D$36:$F$36</c:f>
              <c:strCache>
                <c:ptCount val="3"/>
                <c:pt idx="0">
                  <c:v>Mês 1</c:v>
                </c:pt>
                <c:pt idx="1">
                  <c:v>Mês 2</c:v>
                </c:pt>
                <c:pt idx="2">
                  <c:v>Mês 3</c:v>
                </c:pt>
              </c:strCache>
            </c:strRef>
          </c:cat>
          <c:val>
            <c:numRef>
              <c:f>Indicadores!$D$37:$F$37</c:f>
              <c:numCache>
                <c:formatCode>0.0%</c:formatCode>
                <c:ptCount val="3"/>
                <c:pt idx="0">
                  <c:v>0.90384615384615352</c:v>
                </c:pt>
                <c:pt idx="1">
                  <c:v>0.92307692307692268</c:v>
                </c:pt>
                <c:pt idx="2">
                  <c:v>0.95867768595041325</c:v>
                </c:pt>
              </c:numCache>
            </c:numRef>
          </c:val>
        </c:ser>
        <c:dLbls/>
        <c:axId val="84585856"/>
        <c:axId val="84690048"/>
      </c:barChart>
      <c:catAx>
        <c:axId val="84585856"/>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690048"/>
        <c:crosses val="autoZero"/>
        <c:auto val="1"/>
        <c:lblAlgn val="ctr"/>
        <c:lblOffset val="100"/>
      </c:catAx>
      <c:valAx>
        <c:axId val="8469004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58585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PT"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317327766179562"/>
          <c:y val="0.31746154770255114"/>
          <c:w val="0.839248434237997"/>
          <c:h val="0.55555770847946306"/>
        </c:manualLayout>
      </c:layout>
      <c:barChart>
        <c:barDir val="col"/>
        <c:grouping val="clustered"/>
        <c:ser>
          <c:idx val="0"/>
          <c:order val="0"/>
          <c:tx>
            <c:strRef>
              <c:f>Indicadores!$R$37</c:f>
              <c:strCache>
                <c:ptCount val="1"/>
                <c:pt idx="0">
                  <c:v>Proporção de diabéticos com registro adequado na ficha de acompanhamento</c:v>
                </c:pt>
              </c:strCache>
            </c:strRef>
          </c:tx>
          <c:spPr>
            <a:solidFill>
              <a:srgbClr val="4F81BD"/>
            </a:solidFill>
            <a:ln w="25400">
              <a:noFill/>
            </a:ln>
          </c:spPr>
          <c:cat>
            <c:strRef>
              <c:f>Indicadores!$S$36:$U$36</c:f>
              <c:strCache>
                <c:ptCount val="3"/>
                <c:pt idx="0">
                  <c:v>Mês 1</c:v>
                </c:pt>
                <c:pt idx="1">
                  <c:v>Mês 2</c:v>
                </c:pt>
                <c:pt idx="2">
                  <c:v>Mês 3</c:v>
                </c:pt>
              </c:strCache>
            </c:strRef>
          </c:cat>
          <c:val>
            <c:numRef>
              <c:f>Indicadores!$S$37:$U$37</c:f>
              <c:numCache>
                <c:formatCode>0.0%</c:formatCode>
                <c:ptCount val="3"/>
                <c:pt idx="0">
                  <c:v>1</c:v>
                </c:pt>
                <c:pt idx="1">
                  <c:v>0.90322580645161354</c:v>
                </c:pt>
                <c:pt idx="2">
                  <c:v>1</c:v>
                </c:pt>
              </c:numCache>
            </c:numRef>
          </c:val>
        </c:ser>
        <c:dLbls/>
        <c:axId val="84735104"/>
        <c:axId val="84736640"/>
      </c:barChart>
      <c:catAx>
        <c:axId val="84735104"/>
        <c:scaling>
          <c:orientation val="minMax"/>
        </c:scaling>
        <c:axPos val="b"/>
        <c:numFmt formatCode="General"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736640"/>
        <c:crosses val="autoZero"/>
        <c:auto val="1"/>
        <c:lblAlgn val="ctr"/>
        <c:lblOffset val="100"/>
      </c:catAx>
      <c:valAx>
        <c:axId val="84736640"/>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735104"/>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title>
      <c:layout>
        <c:manualLayout>
          <c:xMode val="edge"/>
          <c:yMode val="edge"/>
          <c:x val="0.12130652725786326"/>
          <c:y val="3.7757972561122274E-2"/>
        </c:manualLayout>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885245901639344"/>
          <c:y val="0.28937832452754675"/>
          <c:w val="0.84426229508196571"/>
          <c:h val="0.59340871611977775"/>
        </c:manualLayout>
      </c:layout>
      <c:barChart>
        <c:barDir val="col"/>
        <c:grouping val="clustered"/>
        <c:ser>
          <c:idx val="0"/>
          <c:order val="0"/>
          <c:tx>
            <c:strRef>
              <c:f>Indicadores!$C$43</c:f>
              <c:strCache>
                <c:ptCount val="1"/>
                <c:pt idx="0">
                  <c:v>Proporção de hipertensos com estratificação de risco cardiovascular por  exame clínico em dia</c:v>
                </c:pt>
              </c:strCache>
            </c:strRef>
          </c:tx>
          <c:spPr>
            <a:solidFill>
              <a:srgbClr val="4F81BD"/>
            </a:solidFill>
            <a:ln w="25400">
              <a:noFill/>
            </a:ln>
          </c:spPr>
          <c:cat>
            <c:strRef>
              <c:f>Indicadores!$D$42:$F$42</c:f>
              <c:strCache>
                <c:ptCount val="3"/>
                <c:pt idx="0">
                  <c:v>Mês 1</c:v>
                </c:pt>
                <c:pt idx="1">
                  <c:v>Mês 2</c:v>
                </c:pt>
                <c:pt idx="2">
                  <c:v>Mês 3</c:v>
                </c:pt>
              </c:strCache>
            </c:strRef>
          </c:cat>
          <c:val>
            <c:numRef>
              <c:f>Indicadores!$D$43:$F$43</c:f>
              <c:numCache>
                <c:formatCode>0.0%</c:formatCode>
                <c:ptCount val="3"/>
                <c:pt idx="0">
                  <c:v>0.76923076923076927</c:v>
                </c:pt>
                <c:pt idx="1">
                  <c:v>0.70329670329670335</c:v>
                </c:pt>
                <c:pt idx="2">
                  <c:v>0.85950413223140543</c:v>
                </c:pt>
              </c:numCache>
            </c:numRef>
          </c:val>
        </c:ser>
        <c:dLbls/>
        <c:axId val="84621952"/>
        <c:axId val="84644224"/>
      </c:barChart>
      <c:catAx>
        <c:axId val="8462195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644224"/>
        <c:crosses val="autoZero"/>
        <c:auto val="1"/>
        <c:lblAlgn val="ctr"/>
        <c:lblOffset val="100"/>
      </c:catAx>
      <c:valAx>
        <c:axId val="84644224"/>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62195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PT"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820627573611121"/>
          <c:y val="0.29365961225107085"/>
          <c:w val="0.83991769254898485"/>
          <c:h val="0.58736059479553726"/>
        </c:manualLayout>
      </c:layout>
      <c:barChart>
        <c:barDir val="col"/>
        <c:grouping val="clustered"/>
        <c:ser>
          <c:idx val="0"/>
          <c:order val="0"/>
          <c:tx>
            <c:strRef>
              <c:f>Indicadores!$R$43</c:f>
              <c:strCache>
                <c:ptCount val="1"/>
                <c:pt idx="0">
                  <c:v>Proporção de diabéticos com estratificação de risco cardiovascular por  exame clínico em dia</c:v>
                </c:pt>
              </c:strCache>
            </c:strRef>
          </c:tx>
          <c:spPr>
            <a:solidFill>
              <a:srgbClr val="4F81BD"/>
            </a:solidFill>
            <a:ln w="25400">
              <a:noFill/>
            </a:ln>
          </c:spPr>
          <c:cat>
            <c:strRef>
              <c:f>Indicadores!$S$42:$U$42</c:f>
              <c:strCache>
                <c:ptCount val="3"/>
                <c:pt idx="0">
                  <c:v>Mês 1</c:v>
                </c:pt>
                <c:pt idx="1">
                  <c:v>Mês 2</c:v>
                </c:pt>
                <c:pt idx="2">
                  <c:v>Mês 3</c:v>
                </c:pt>
              </c:strCache>
            </c:strRef>
          </c:cat>
          <c:val>
            <c:numRef>
              <c:f>Indicadores!$S$43:$U$43</c:f>
              <c:numCache>
                <c:formatCode>0.0%</c:formatCode>
                <c:ptCount val="3"/>
                <c:pt idx="0">
                  <c:v>0.75000000000000078</c:v>
                </c:pt>
                <c:pt idx="1">
                  <c:v>0.67741935483870963</c:v>
                </c:pt>
                <c:pt idx="2">
                  <c:v>0.81395348837209303</c:v>
                </c:pt>
              </c:numCache>
            </c:numRef>
          </c:val>
        </c:ser>
        <c:dLbls/>
        <c:axId val="84668800"/>
        <c:axId val="84670336"/>
      </c:barChart>
      <c:catAx>
        <c:axId val="84668800"/>
        <c:scaling>
          <c:orientation val="minMax"/>
        </c:scaling>
        <c:axPos val="b"/>
        <c:numFmt formatCode="General"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670336"/>
        <c:crosses val="autoZero"/>
        <c:auto val="1"/>
        <c:lblAlgn val="ctr"/>
        <c:lblOffset val="100"/>
      </c:catAx>
      <c:valAx>
        <c:axId val="84670336"/>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66880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885245901639344"/>
          <c:y val="0.28937832452754664"/>
          <c:w val="0.84426229508196593"/>
          <c:h val="0.59340871611977775"/>
        </c:manualLayout>
      </c:layout>
      <c:barChart>
        <c:barDir val="col"/>
        <c:grouping val="clustered"/>
        <c:ser>
          <c:idx val="0"/>
          <c:order val="0"/>
          <c:tx>
            <c:strRef>
              <c:f>Indicadores!$C$49</c:f>
              <c:strCache>
                <c:ptCount val="1"/>
                <c:pt idx="0">
                  <c:v>Proporção de hipertensos com orientação nutricional sobre alimentação saudável</c:v>
                </c:pt>
              </c:strCache>
            </c:strRef>
          </c:tx>
          <c:spPr>
            <a:solidFill>
              <a:srgbClr val="4F81BD"/>
            </a:solidFill>
            <a:ln w="25400">
              <a:noFill/>
            </a:ln>
          </c:spPr>
          <c:cat>
            <c:strRef>
              <c:f>Indicadores!$D$48:$F$48</c:f>
              <c:strCache>
                <c:ptCount val="3"/>
                <c:pt idx="0">
                  <c:v>Mês 1</c:v>
                </c:pt>
                <c:pt idx="1">
                  <c:v>Mês 2</c:v>
                </c:pt>
                <c:pt idx="2">
                  <c:v>Mês 3</c:v>
                </c:pt>
              </c:strCache>
            </c:strRef>
          </c:cat>
          <c:val>
            <c:numRef>
              <c:f>Indicadores!$D$49:$F$49</c:f>
              <c:numCache>
                <c:formatCode>0.0%</c:formatCode>
                <c:ptCount val="3"/>
                <c:pt idx="0">
                  <c:v>0.88461538461538469</c:v>
                </c:pt>
                <c:pt idx="1">
                  <c:v>0.96703296703296659</c:v>
                </c:pt>
                <c:pt idx="2">
                  <c:v>1</c:v>
                </c:pt>
              </c:numCache>
            </c:numRef>
          </c:val>
        </c:ser>
        <c:dLbls/>
        <c:axId val="84793216"/>
        <c:axId val="84794752"/>
      </c:barChart>
      <c:catAx>
        <c:axId val="84793216"/>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794752"/>
        <c:crosses val="autoZero"/>
        <c:auto val="1"/>
        <c:lblAlgn val="ctr"/>
        <c:lblOffset val="100"/>
      </c:catAx>
      <c:valAx>
        <c:axId val="8479475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79321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266124717918339"/>
          <c:y val="0.28832168168639138"/>
          <c:w val="0.83991769254898441"/>
          <c:h val="0.59489157107445234"/>
        </c:manualLayout>
      </c:layout>
      <c:barChart>
        <c:barDir val="col"/>
        <c:grouping val="clustered"/>
        <c:ser>
          <c:idx val="0"/>
          <c:order val="0"/>
          <c:tx>
            <c:strRef>
              <c:f>Indicadores!$R$49</c:f>
              <c:strCache>
                <c:ptCount val="1"/>
                <c:pt idx="0">
                  <c:v>Proporção de diabéticos com orientação nutricional sobre alimentação saudável</c:v>
                </c:pt>
              </c:strCache>
            </c:strRef>
          </c:tx>
          <c:spPr>
            <a:solidFill>
              <a:srgbClr val="4F81BD"/>
            </a:solidFill>
            <a:ln w="25400">
              <a:noFill/>
            </a:ln>
          </c:spPr>
          <c:cat>
            <c:strRef>
              <c:f>Indicadores!$S$48:$U$48</c:f>
              <c:strCache>
                <c:ptCount val="3"/>
                <c:pt idx="0">
                  <c:v>Mês 1</c:v>
                </c:pt>
                <c:pt idx="1">
                  <c:v>Mês 2</c:v>
                </c:pt>
                <c:pt idx="2">
                  <c:v>Mês 3</c:v>
                </c:pt>
              </c:strCache>
            </c:strRef>
          </c:cat>
          <c:val>
            <c:numRef>
              <c:f>Indicadores!$S$49:$U$49</c:f>
              <c:numCache>
                <c:formatCode>0.0%</c:formatCode>
                <c:ptCount val="3"/>
                <c:pt idx="0">
                  <c:v>0.87500000000000022</c:v>
                </c:pt>
                <c:pt idx="1">
                  <c:v>1</c:v>
                </c:pt>
                <c:pt idx="2">
                  <c:v>1</c:v>
                </c:pt>
              </c:numCache>
            </c:numRef>
          </c:val>
        </c:ser>
        <c:dLbls/>
        <c:axId val="84811136"/>
        <c:axId val="84853888"/>
      </c:barChart>
      <c:catAx>
        <c:axId val="84811136"/>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853888"/>
        <c:crosses val="autoZero"/>
        <c:auto val="1"/>
        <c:lblAlgn val="ctr"/>
        <c:lblOffset val="100"/>
      </c:catAx>
      <c:valAx>
        <c:axId val="8485388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81113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lang="pt-BR" sz="1200" b="1" i="0" u="none" strike="noStrike" baseline="0">
                <a:solidFill>
                  <a:srgbClr val="000000"/>
                </a:solidFill>
                <a:latin typeface="Calibri"/>
                <a:ea typeface="Calibri"/>
                <a:cs typeface="Calibri"/>
              </a:defRPr>
            </a:pPr>
            <a:r>
              <a:rPr lang="en-US"/>
              <a:t>Proporção de hipertensos com orientação sobre a prática de  atividade física regular</a:t>
            </a:r>
          </a:p>
        </c:rich>
      </c:tx>
      <c:layout/>
      <c:spPr>
        <a:noFill/>
        <a:ln w="25400">
          <a:noFill/>
        </a:ln>
      </c:spPr>
    </c:title>
    <c:plotArea>
      <c:layout>
        <c:manualLayout>
          <c:layoutTarget val="inner"/>
          <c:xMode val="edge"/>
          <c:yMode val="edge"/>
          <c:x val="0.15163934426229553"/>
          <c:y val="0.32116845554939782"/>
          <c:w val="0.84631147540983664"/>
          <c:h val="0.58394264645345062"/>
        </c:manualLayout>
      </c:layout>
      <c:barChart>
        <c:barDir val="col"/>
        <c:grouping val="clustered"/>
        <c:ser>
          <c:idx val="0"/>
          <c:order val="0"/>
          <c:tx>
            <c:strRef>
              <c:f>Indicadores!$C$54</c:f>
              <c:strCache>
                <c:ptCount val="1"/>
                <c:pt idx="0">
                  <c:v>Proporção de hipertensos com orientação sobre a prática de atividade física regular</c:v>
                </c:pt>
              </c:strCache>
            </c:strRef>
          </c:tx>
          <c:spPr>
            <a:solidFill>
              <a:srgbClr val="4F81BD"/>
            </a:solidFill>
            <a:ln w="25400">
              <a:noFill/>
            </a:ln>
          </c:spPr>
          <c:cat>
            <c:strRef>
              <c:f>Indicadores!$D$53:$F$53</c:f>
              <c:strCache>
                <c:ptCount val="3"/>
                <c:pt idx="0">
                  <c:v>Mês 1</c:v>
                </c:pt>
                <c:pt idx="1">
                  <c:v>Mês 2</c:v>
                </c:pt>
                <c:pt idx="2">
                  <c:v>Mês 3</c:v>
                </c:pt>
              </c:strCache>
            </c:strRef>
          </c:cat>
          <c:val>
            <c:numRef>
              <c:f>Indicadores!$D$54:$F$54</c:f>
              <c:numCache>
                <c:formatCode>0.0%</c:formatCode>
                <c:ptCount val="3"/>
                <c:pt idx="0">
                  <c:v>0.84615384615384648</c:v>
                </c:pt>
                <c:pt idx="1">
                  <c:v>0.95604395604395631</c:v>
                </c:pt>
                <c:pt idx="2">
                  <c:v>1</c:v>
                </c:pt>
              </c:numCache>
            </c:numRef>
          </c:val>
        </c:ser>
        <c:dLbls/>
        <c:axId val="84890752"/>
        <c:axId val="84892288"/>
      </c:barChart>
      <c:catAx>
        <c:axId val="8489075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892288"/>
        <c:crosses val="autoZero"/>
        <c:auto val="1"/>
        <c:lblAlgn val="ctr"/>
        <c:lblOffset val="100"/>
      </c:catAx>
      <c:valAx>
        <c:axId val="8489228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89075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291691674177399"/>
          <c:y val="0.29368029739777052"/>
          <c:w val="0.83958504147347401"/>
          <c:h val="0.5873605947955377"/>
        </c:manualLayout>
      </c:layout>
      <c:barChart>
        <c:barDir val="col"/>
        <c:grouping val="clustered"/>
        <c:ser>
          <c:idx val="0"/>
          <c:order val="0"/>
          <c:tx>
            <c:strRef>
              <c:f>Indicadores!$R$54</c:f>
              <c:strCache>
                <c:ptCount val="1"/>
                <c:pt idx="0">
                  <c:v>Proporção de diabéticos que receberam orientação sobre a prática de atividade física regular</c:v>
                </c:pt>
              </c:strCache>
            </c:strRef>
          </c:tx>
          <c:spPr>
            <a:solidFill>
              <a:srgbClr val="4F81BD"/>
            </a:solidFill>
            <a:ln w="25400">
              <a:noFill/>
            </a:ln>
          </c:spPr>
          <c:cat>
            <c:strRef>
              <c:f>Indicadores!$S$53:$U$53</c:f>
              <c:strCache>
                <c:ptCount val="3"/>
                <c:pt idx="0">
                  <c:v>Mês 1</c:v>
                </c:pt>
                <c:pt idx="1">
                  <c:v>Mês 2</c:v>
                </c:pt>
                <c:pt idx="2">
                  <c:v>Mês 3</c:v>
                </c:pt>
              </c:strCache>
            </c:strRef>
          </c:cat>
          <c:val>
            <c:numRef>
              <c:f>Indicadores!$S$54:$U$54</c:f>
              <c:numCache>
                <c:formatCode>0.0%</c:formatCode>
                <c:ptCount val="3"/>
                <c:pt idx="0">
                  <c:v>0.87500000000000022</c:v>
                </c:pt>
                <c:pt idx="1">
                  <c:v>1</c:v>
                </c:pt>
                <c:pt idx="2">
                  <c:v>1</c:v>
                </c:pt>
              </c:numCache>
            </c:numRef>
          </c:val>
        </c:ser>
        <c:dLbls/>
        <c:axId val="84912768"/>
        <c:axId val="84922752"/>
      </c:barChart>
      <c:catAx>
        <c:axId val="84912768"/>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922752"/>
        <c:crosses val="autoZero"/>
        <c:auto val="1"/>
        <c:lblAlgn val="ctr"/>
        <c:lblOffset val="100"/>
      </c:catAx>
      <c:valAx>
        <c:axId val="8492275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91276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885245901639344"/>
          <c:y val="0.28832168168639138"/>
          <c:w val="0.84426229508196593"/>
          <c:h val="0.59489157107445234"/>
        </c:manualLayout>
      </c:layout>
      <c:barChart>
        <c:barDir val="col"/>
        <c:grouping val="clustered"/>
        <c:ser>
          <c:idx val="0"/>
          <c:order val="0"/>
          <c:tx>
            <c:strRef>
              <c:f>Indicadores!$C$59</c:f>
              <c:strCache>
                <c:ptCount val="1"/>
                <c:pt idx="0">
                  <c:v>Proporção de hipertensos que receberam orientação sobre os riscos do tabagismo</c:v>
                </c:pt>
              </c:strCache>
            </c:strRef>
          </c:tx>
          <c:spPr>
            <a:solidFill>
              <a:srgbClr val="E46C0A"/>
            </a:solidFill>
            <a:ln w="25400">
              <a:noFill/>
            </a:ln>
          </c:spPr>
          <c:cat>
            <c:strRef>
              <c:f>Indicadores!$D$58:$F$58</c:f>
              <c:strCache>
                <c:ptCount val="3"/>
                <c:pt idx="0">
                  <c:v>Mês 1</c:v>
                </c:pt>
                <c:pt idx="1">
                  <c:v>Mês 2</c:v>
                </c:pt>
                <c:pt idx="2">
                  <c:v>Mês 3</c:v>
                </c:pt>
              </c:strCache>
            </c:strRef>
          </c:cat>
          <c:val>
            <c:numRef>
              <c:f>Indicadores!$D$59:$F$59</c:f>
              <c:numCache>
                <c:formatCode>0.0%</c:formatCode>
                <c:ptCount val="3"/>
                <c:pt idx="0">
                  <c:v>0.96153846153846168</c:v>
                </c:pt>
                <c:pt idx="1">
                  <c:v>1</c:v>
                </c:pt>
                <c:pt idx="2">
                  <c:v>1</c:v>
                </c:pt>
              </c:numCache>
            </c:numRef>
          </c:val>
        </c:ser>
        <c:dLbls/>
        <c:axId val="84963712"/>
        <c:axId val="84965248"/>
      </c:barChart>
      <c:catAx>
        <c:axId val="8496371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965248"/>
        <c:crosses val="autoZero"/>
        <c:auto val="1"/>
        <c:lblAlgn val="ctr"/>
        <c:lblOffset val="100"/>
      </c:catAx>
      <c:valAx>
        <c:axId val="8496524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96371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PT"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317327766179562"/>
          <c:y val="0.28214334916181144"/>
          <c:w val="0.839248434237997"/>
          <c:h val="0.60357248111830553"/>
        </c:manualLayout>
      </c:layout>
      <c:barChart>
        <c:barDir val="col"/>
        <c:grouping val="clustered"/>
        <c:ser>
          <c:idx val="0"/>
          <c:order val="0"/>
          <c:tx>
            <c:strRef>
              <c:f>Indicadores!$R$4</c:f>
              <c:strCache>
                <c:ptCount val="1"/>
                <c:pt idx="0">
                  <c:v>Cobertura do programa de atenção ao  diabético na unidade de saúde</c:v>
                </c:pt>
              </c:strCache>
            </c:strRef>
          </c:tx>
          <c:spPr>
            <a:solidFill>
              <a:srgbClr val="4F81BD"/>
            </a:solidFill>
            <a:ln w="25400">
              <a:noFill/>
            </a:ln>
          </c:spPr>
          <c:cat>
            <c:strRef>
              <c:f>Indicadores!$S$3:$U$3</c:f>
              <c:strCache>
                <c:ptCount val="3"/>
                <c:pt idx="0">
                  <c:v>Mês 1</c:v>
                </c:pt>
                <c:pt idx="1">
                  <c:v>Mês 2</c:v>
                </c:pt>
                <c:pt idx="2">
                  <c:v>Mês 3</c:v>
                </c:pt>
              </c:strCache>
            </c:strRef>
          </c:cat>
          <c:val>
            <c:numRef>
              <c:f>Indicadores!$S$4:$U$4</c:f>
              <c:numCache>
                <c:formatCode>0.0%</c:formatCode>
                <c:ptCount val="3"/>
                <c:pt idx="0">
                  <c:v>5.7761732851985687E-2</c:v>
                </c:pt>
                <c:pt idx="1">
                  <c:v>0.11191335740072195</c:v>
                </c:pt>
                <c:pt idx="2">
                  <c:v>0.1552346570397112</c:v>
                </c:pt>
              </c:numCache>
            </c:numRef>
          </c:val>
        </c:ser>
        <c:dLbls/>
        <c:axId val="84104320"/>
        <c:axId val="84105856"/>
      </c:barChart>
      <c:catAx>
        <c:axId val="84104320"/>
        <c:scaling>
          <c:orientation val="minMax"/>
        </c:scaling>
        <c:axPos val="b"/>
        <c:numFmt formatCode="General"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105856"/>
        <c:crosses val="autoZero"/>
        <c:auto val="1"/>
        <c:lblAlgn val="ctr"/>
        <c:lblOffset val="100"/>
      </c:catAx>
      <c:valAx>
        <c:axId val="84105856"/>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10432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266124717918339"/>
          <c:y val="0.30038022813688287"/>
          <c:w val="0.83991769254898441"/>
          <c:h val="0.57794676806083645"/>
        </c:manualLayout>
      </c:layout>
      <c:barChart>
        <c:barDir val="col"/>
        <c:grouping val="clustered"/>
        <c:ser>
          <c:idx val="0"/>
          <c:order val="0"/>
          <c:tx>
            <c:strRef>
              <c:f>Indicadores!$R$59</c:f>
              <c:strCache>
                <c:ptCount val="1"/>
                <c:pt idx="0">
                  <c:v>Proporção de diabéticos que receberam orientação sobre os riscos do tabagismo</c:v>
                </c:pt>
              </c:strCache>
            </c:strRef>
          </c:tx>
          <c:spPr>
            <a:solidFill>
              <a:srgbClr val="4F81BD"/>
            </a:solidFill>
            <a:ln w="25400">
              <a:noFill/>
            </a:ln>
          </c:spPr>
          <c:cat>
            <c:strRef>
              <c:f>Indicadores!$S$58:$U$58</c:f>
              <c:strCache>
                <c:ptCount val="3"/>
                <c:pt idx="0">
                  <c:v>Mês 1</c:v>
                </c:pt>
                <c:pt idx="1">
                  <c:v>Mês 2</c:v>
                </c:pt>
                <c:pt idx="2">
                  <c:v>Mês 3</c:v>
                </c:pt>
              </c:strCache>
            </c:strRef>
          </c:cat>
          <c:val>
            <c:numRef>
              <c:f>Indicadores!$S$59:$U$59</c:f>
              <c:numCache>
                <c:formatCode>0.0%</c:formatCode>
                <c:ptCount val="3"/>
                <c:pt idx="0">
                  <c:v>1</c:v>
                </c:pt>
                <c:pt idx="1">
                  <c:v>1</c:v>
                </c:pt>
                <c:pt idx="2">
                  <c:v>1</c:v>
                </c:pt>
              </c:numCache>
            </c:numRef>
          </c:val>
        </c:ser>
        <c:dLbls/>
        <c:axId val="85084032"/>
        <c:axId val="85085568"/>
      </c:barChart>
      <c:catAx>
        <c:axId val="8508403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5085568"/>
        <c:crosses val="autoZero"/>
        <c:auto val="1"/>
        <c:lblAlgn val="ctr"/>
        <c:lblOffset val="100"/>
      </c:catAx>
      <c:valAx>
        <c:axId val="8508556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508403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8"/>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39489194499016"/>
          <c:y val="0.29699248120300836"/>
          <c:w val="0.85068762278978516"/>
          <c:h val="0.58270676691729206"/>
        </c:manualLayout>
      </c:layout>
      <c:barChart>
        <c:barDir val="col"/>
        <c:grouping val="clustered"/>
        <c:ser>
          <c:idx val="0"/>
          <c:order val="0"/>
          <c:tx>
            <c:strRef>
              <c:f>Indicadores!$C$10</c:f>
              <c:strCache>
                <c:ptCount val="1"/>
                <c:pt idx="0">
                  <c:v>Proporção de hipertensos com o exame clínico em dia de acordo com o protocolo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Indicadores!$D$9:$F$9</c:f>
              <c:strCache>
                <c:ptCount val="3"/>
                <c:pt idx="0">
                  <c:v>Mês 1</c:v>
                </c:pt>
                <c:pt idx="1">
                  <c:v>Mês 2</c:v>
                </c:pt>
                <c:pt idx="2">
                  <c:v>Mês 3</c:v>
                </c:pt>
              </c:strCache>
            </c:strRef>
          </c:cat>
          <c:val>
            <c:numRef>
              <c:f>Indicadores!$D$10:$F$10</c:f>
              <c:numCache>
                <c:formatCode>0.0%</c:formatCode>
                <c:ptCount val="3"/>
                <c:pt idx="0">
                  <c:v>0.94230769230769262</c:v>
                </c:pt>
                <c:pt idx="1">
                  <c:v>1</c:v>
                </c:pt>
                <c:pt idx="2">
                  <c:v>1</c:v>
                </c:pt>
              </c:numCache>
            </c:numRef>
          </c:val>
        </c:ser>
        <c:dLbls/>
        <c:axId val="84122240"/>
        <c:axId val="84287872"/>
      </c:barChart>
      <c:catAx>
        <c:axId val="84122240"/>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287872"/>
        <c:crosses val="autoZero"/>
        <c:auto val="1"/>
        <c:lblAlgn val="ctr"/>
        <c:lblOffset val="100"/>
      </c:catAx>
      <c:valAx>
        <c:axId val="8428787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12224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526565250475322"/>
          <c:y val="0.30152727950426417"/>
          <c:w val="0.8365197811334365"/>
          <c:h val="0.57633695196384449"/>
        </c:manualLayout>
      </c:layout>
      <c:barChart>
        <c:barDir val="col"/>
        <c:grouping val="clustered"/>
        <c:ser>
          <c:idx val="0"/>
          <c:order val="0"/>
          <c:tx>
            <c:strRef>
              <c:f>Indicadores!$R$10</c:f>
              <c:strCache>
                <c:ptCount val="1"/>
                <c:pt idx="0">
                  <c:v>Proporção de diabéticos com o exame clínico em dia de acordo com o protocolo</c:v>
                </c:pt>
              </c:strCache>
            </c:strRef>
          </c:tx>
          <c:spPr>
            <a:solidFill>
              <a:srgbClr val="4F81BD"/>
            </a:solidFill>
            <a:ln w="25400">
              <a:noFill/>
            </a:ln>
          </c:spPr>
          <c:cat>
            <c:strRef>
              <c:f>Indicadores!$S$9:$U$9</c:f>
              <c:strCache>
                <c:ptCount val="3"/>
                <c:pt idx="0">
                  <c:v>Mês 1</c:v>
                </c:pt>
                <c:pt idx="1">
                  <c:v>Mês 2</c:v>
                </c:pt>
                <c:pt idx="2">
                  <c:v>Mês 3</c:v>
                </c:pt>
              </c:strCache>
            </c:strRef>
          </c:cat>
          <c:val>
            <c:numRef>
              <c:f>Indicadores!$S$10:$U$10</c:f>
              <c:numCache>
                <c:formatCode>0.0%</c:formatCode>
                <c:ptCount val="3"/>
                <c:pt idx="0">
                  <c:v>1</c:v>
                </c:pt>
                <c:pt idx="1">
                  <c:v>1</c:v>
                </c:pt>
                <c:pt idx="2">
                  <c:v>1</c:v>
                </c:pt>
              </c:numCache>
            </c:numRef>
          </c:val>
        </c:ser>
        <c:dLbls/>
        <c:axId val="84332928"/>
        <c:axId val="84334464"/>
      </c:barChart>
      <c:catAx>
        <c:axId val="84332928"/>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334464"/>
        <c:crosses val="autoZero"/>
        <c:auto val="1"/>
        <c:lblAlgn val="ctr"/>
        <c:lblOffset val="100"/>
      </c:catAx>
      <c:valAx>
        <c:axId val="84334464"/>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33292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pt-BR" sz="1200" b="1" i="0" u="none" strike="noStrike" baseline="0">
                <a:solidFill>
                  <a:srgbClr val="000000"/>
                </a:solidFill>
                <a:latin typeface="Calibri"/>
                <a:ea typeface="Calibri"/>
                <a:cs typeface="Calibri"/>
              </a:defRPr>
            </a:pPr>
            <a:r>
              <a:rPr lang="en-US"/>
              <a:t>Proporção de hipertensos com os exames complementares em dia de acordo com o protocolo</a:t>
            </a:r>
          </a:p>
        </c:rich>
      </c:tx>
      <c:layout/>
      <c:spPr>
        <a:noFill/>
        <a:ln w="25400">
          <a:noFill/>
        </a:ln>
      </c:spPr>
    </c:title>
    <c:plotArea>
      <c:layout>
        <c:manualLayout>
          <c:layoutTarget val="inner"/>
          <c:xMode val="edge"/>
          <c:yMode val="edge"/>
          <c:x val="0.11885245901639301"/>
          <c:y val="0.29411764705882398"/>
          <c:w val="0.84426229508196438"/>
          <c:h val="0.58823529411764552"/>
        </c:manualLayout>
      </c:layout>
      <c:barChart>
        <c:barDir val="col"/>
        <c:grouping val="clustered"/>
        <c:ser>
          <c:idx val="0"/>
          <c:order val="0"/>
          <c:tx>
            <c:strRef>
              <c:f>Indicadores!$C$15</c:f>
              <c:strCache>
                <c:ptCount val="1"/>
                <c:pt idx="0">
                  <c:v>Proporção de hipertensos com os exames complementares em dia de acordo com o protocolo</c:v>
                </c:pt>
              </c:strCache>
            </c:strRef>
          </c:tx>
          <c:spPr>
            <a:solidFill>
              <a:srgbClr val="4F81BD"/>
            </a:solidFill>
            <a:ln w="25400">
              <a:noFill/>
            </a:ln>
          </c:spPr>
          <c:cat>
            <c:strRef>
              <c:f>Indicadores!$D$14:$F$14</c:f>
              <c:strCache>
                <c:ptCount val="3"/>
                <c:pt idx="0">
                  <c:v>Mês 1</c:v>
                </c:pt>
                <c:pt idx="1">
                  <c:v>Mês 2</c:v>
                </c:pt>
                <c:pt idx="2">
                  <c:v>Mês 3</c:v>
                </c:pt>
              </c:strCache>
            </c:strRef>
          </c:cat>
          <c:val>
            <c:numRef>
              <c:f>Indicadores!$D$15:$F$15</c:f>
              <c:numCache>
                <c:formatCode>0.0%</c:formatCode>
                <c:ptCount val="3"/>
                <c:pt idx="0">
                  <c:v>0.94230769230769329</c:v>
                </c:pt>
                <c:pt idx="1">
                  <c:v>1</c:v>
                </c:pt>
                <c:pt idx="2">
                  <c:v>1</c:v>
                </c:pt>
              </c:numCache>
            </c:numRef>
          </c:val>
        </c:ser>
        <c:axId val="89096192"/>
        <c:axId val="94072192"/>
      </c:barChart>
      <c:catAx>
        <c:axId val="8909619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94072192"/>
        <c:crosses val="autoZero"/>
        <c:auto val="1"/>
        <c:lblAlgn val="ctr"/>
        <c:lblOffset val="100"/>
      </c:catAx>
      <c:valAx>
        <c:axId val="9407219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909619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553191489361687"/>
          <c:y val="0.29151344037102234"/>
          <c:w val="0.8361702127659576"/>
          <c:h val="0.5904069678400431"/>
        </c:manualLayout>
      </c:layout>
      <c:barChart>
        <c:barDir val="col"/>
        <c:grouping val="clustered"/>
        <c:ser>
          <c:idx val="0"/>
          <c:order val="0"/>
          <c:tx>
            <c:strRef>
              <c:f>Indicadores!$R$15</c:f>
              <c:strCache>
                <c:ptCount val="1"/>
                <c:pt idx="0">
                  <c:v>Proporção de diabéticos com os exames complementares  em dia de acordo com o protocolo</c:v>
                </c:pt>
              </c:strCache>
            </c:strRef>
          </c:tx>
          <c:spPr>
            <a:solidFill>
              <a:srgbClr val="4F81BD"/>
            </a:solidFill>
            <a:ln w="25400">
              <a:noFill/>
            </a:ln>
          </c:spPr>
          <c:cat>
            <c:strRef>
              <c:f>Indicadores!$S$14:$U$14</c:f>
              <c:strCache>
                <c:ptCount val="3"/>
                <c:pt idx="0">
                  <c:v>Mês 1</c:v>
                </c:pt>
                <c:pt idx="1">
                  <c:v>Mês 2</c:v>
                </c:pt>
                <c:pt idx="2">
                  <c:v>Mês 3</c:v>
                </c:pt>
              </c:strCache>
            </c:strRef>
          </c:cat>
          <c:val>
            <c:numRef>
              <c:f>Indicadores!$S$15:$U$15</c:f>
              <c:numCache>
                <c:formatCode>0.0%</c:formatCode>
                <c:ptCount val="3"/>
                <c:pt idx="0">
                  <c:v>1</c:v>
                </c:pt>
                <c:pt idx="1">
                  <c:v>1</c:v>
                </c:pt>
                <c:pt idx="2">
                  <c:v>1</c:v>
                </c:pt>
              </c:numCache>
            </c:numRef>
          </c:val>
        </c:ser>
        <c:dLbls/>
        <c:axId val="84381056"/>
        <c:axId val="84399232"/>
      </c:barChart>
      <c:catAx>
        <c:axId val="84381056"/>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399232"/>
        <c:crosses val="autoZero"/>
        <c:auto val="1"/>
        <c:lblAlgn val="ctr"/>
        <c:lblOffset val="100"/>
      </c:catAx>
      <c:valAx>
        <c:axId val="8439923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381056"/>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style val="18"/>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717194833480969"/>
          <c:y val="0.36431226765799368"/>
          <c:w val="0.84646631641871162"/>
          <c:h val="0.51672862453531665"/>
        </c:manualLayout>
      </c:layout>
      <c:barChart>
        <c:barDir val="col"/>
        <c:grouping val="clustered"/>
        <c:ser>
          <c:idx val="0"/>
          <c:order val="0"/>
          <c:tx>
            <c:strRef>
              <c:f>Indicadores!$C$21</c:f>
              <c:strCache>
                <c:ptCount val="1"/>
                <c:pt idx="0">
                  <c:v>Proporção de hipertensos com prescrição de medicamentos da Farmácia Popular/Hiperdia priorizada.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Indicadores!$D$20:$F$20</c:f>
              <c:strCache>
                <c:ptCount val="3"/>
                <c:pt idx="0">
                  <c:v>Mês 1</c:v>
                </c:pt>
                <c:pt idx="1">
                  <c:v>Mês 2</c:v>
                </c:pt>
                <c:pt idx="2">
                  <c:v>Mês 3</c:v>
                </c:pt>
              </c:strCache>
            </c:strRef>
          </c:cat>
          <c:val>
            <c:numRef>
              <c:f>Indicadores!$D$21:$F$21</c:f>
              <c:numCache>
                <c:formatCode>0.0%</c:formatCode>
                <c:ptCount val="3"/>
                <c:pt idx="0">
                  <c:v>1</c:v>
                </c:pt>
                <c:pt idx="1">
                  <c:v>0.97802197802197843</c:v>
                </c:pt>
                <c:pt idx="2">
                  <c:v>0.98347107438016534</c:v>
                </c:pt>
              </c:numCache>
            </c:numRef>
          </c:val>
        </c:ser>
        <c:dLbls/>
        <c:axId val="84460672"/>
        <c:axId val="84462208"/>
      </c:barChart>
      <c:catAx>
        <c:axId val="8446067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462208"/>
        <c:crosses val="autoZero"/>
        <c:auto val="1"/>
        <c:lblAlgn val="ctr"/>
        <c:lblOffset val="100"/>
      </c:catAx>
      <c:valAx>
        <c:axId val="8446220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46067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layout/>
      <c:spPr>
        <a:noFill/>
        <a:ln w="25400">
          <a:noFill/>
        </a:ln>
      </c:spPr>
      <c:txPr>
        <a:bodyPr/>
        <a:lstStyle/>
        <a:p>
          <a:pPr>
            <a:defRPr lang="pt-BR"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2291691674177399"/>
          <c:y val="0.36842105263157893"/>
          <c:w val="0.83958504147347413"/>
          <c:h val="0.51127819548872178"/>
        </c:manualLayout>
      </c:layout>
      <c:barChart>
        <c:barDir val="col"/>
        <c:grouping val="clustered"/>
        <c:ser>
          <c:idx val="0"/>
          <c:order val="0"/>
          <c:tx>
            <c:strRef>
              <c:f>Indicadores!$R$21</c:f>
              <c:strCache>
                <c:ptCount val="1"/>
                <c:pt idx="0">
                  <c:v>Proporção de diabéticos com prescrição de medicamentos da Farmácia Popular/Hiperdia priorizada.      </c:v>
                </c:pt>
              </c:strCache>
            </c:strRef>
          </c:tx>
          <c:spPr>
            <a:solidFill>
              <a:srgbClr val="4F81BD"/>
            </a:solidFill>
            <a:ln w="25400">
              <a:noFill/>
            </a:ln>
          </c:spPr>
          <c:cat>
            <c:strRef>
              <c:f>Indicadores!$S$20:$U$20</c:f>
              <c:strCache>
                <c:ptCount val="3"/>
                <c:pt idx="0">
                  <c:v>Mês 1</c:v>
                </c:pt>
                <c:pt idx="1">
                  <c:v>Mês 2</c:v>
                </c:pt>
                <c:pt idx="2">
                  <c:v>Mês 3</c:v>
                </c:pt>
              </c:strCache>
            </c:strRef>
          </c:cat>
          <c:val>
            <c:numRef>
              <c:f>Indicadores!$S$21:$U$21</c:f>
              <c:numCache>
                <c:formatCode>0.0%</c:formatCode>
                <c:ptCount val="3"/>
                <c:pt idx="0">
                  <c:v>1</c:v>
                </c:pt>
                <c:pt idx="1">
                  <c:v>0.96774193548387233</c:v>
                </c:pt>
                <c:pt idx="2">
                  <c:v>0.97674418604651214</c:v>
                </c:pt>
              </c:numCache>
            </c:numRef>
          </c:val>
        </c:ser>
        <c:dLbls/>
        <c:axId val="84478592"/>
        <c:axId val="84509056"/>
      </c:barChart>
      <c:catAx>
        <c:axId val="84478592"/>
        <c:scaling>
          <c:orientation val="minMax"/>
        </c:scaling>
        <c:axPos val="b"/>
        <c:numFmt formatCode="General"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509056"/>
        <c:crosses val="autoZero"/>
        <c:auto val="1"/>
        <c:lblAlgn val="ctr"/>
        <c:lblOffset val="100"/>
      </c:catAx>
      <c:valAx>
        <c:axId val="84509056"/>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BR" sz="1000" b="0" i="0" u="none" strike="noStrike" baseline="0">
                <a:solidFill>
                  <a:srgbClr val="000000"/>
                </a:solidFill>
                <a:latin typeface="Calibri"/>
                <a:ea typeface="Calibri"/>
                <a:cs typeface="Calibri"/>
              </a:defRPr>
            </a:pPr>
            <a:endParaRPr lang="en-US"/>
          </a:p>
        </c:txPr>
        <c:crossAx val="8447859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style val="18"/>
  <c:chart>
    <c:title>
      <c:layout/>
      <c:spPr>
        <a:noFill/>
        <a:ln w="25400">
          <a:noFill/>
        </a:ln>
      </c:spPr>
      <c:txPr>
        <a:bodyPr/>
        <a:lstStyle/>
        <a:p>
          <a:pPr>
            <a:defRPr lang="pt-PT" sz="1200" b="1" i="0" u="none" strike="noStrike" baseline="0">
              <a:solidFill>
                <a:srgbClr val="000000"/>
              </a:solidFill>
              <a:latin typeface="Calibri"/>
              <a:ea typeface="Calibri"/>
              <a:cs typeface="Calibri"/>
            </a:defRPr>
          </a:pPr>
          <a:endParaRPr lang="en-US"/>
        </a:p>
      </c:txPr>
    </c:title>
    <c:plotArea>
      <c:layout>
        <c:manualLayout>
          <c:layoutTarget val="inner"/>
          <c:xMode val="edge"/>
          <c:yMode val="edge"/>
          <c:x val="0.11646609184019642"/>
          <c:y val="0.30042918454935702"/>
          <c:w val="0.84739121994073963"/>
          <c:h val="0.56652360515021449"/>
        </c:manualLayout>
      </c:layout>
      <c:barChart>
        <c:barDir val="col"/>
        <c:grouping val="clustered"/>
        <c:ser>
          <c:idx val="0"/>
          <c:order val="0"/>
          <c:tx>
            <c:strRef>
              <c:f>Indicadores!$C$32</c:f>
              <c:strCache>
                <c:ptCount val="1"/>
                <c:pt idx="0">
                  <c:v>Proporção de hipertensos faltosos às consultas com busca ativa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cat>
            <c:strRef>
              <c:f>Indicadores!$D$31:$F$31</c:f>
              <c:strCache>
                <c:ptCount val="3"/>
                <c:pt idx="0">
                  <c:v>Mês 1</c:v>
                </c:pt>
                <c:pt idx="1">
                  <c:v>Mês 2</c:v>
                </c:pt>
                <c:pt idx="2">
                  <c:v>Mês 3</c:v>
                </c:pt>
              </c:strCache>
            </c:strRef>
          </c:cat>
          <c:val>
            <c:numRef>
              <c:f>Indicadores!$D$32:$F$32</c:f>
              <c:numCache>
                <c:formatCode>0.0%</c:formatCode>
                <c:ptCount val="3"/>
                <c:pt idx="0">
                  <c:v>1</c:v>
                </c:pt>
                <c:pt idx="1">
                  <c:v>0.86486486486486491</c:v>
                </c:pt>
                <c:pt idx="2">
                  <c:v>1</c:v>
                </c:pt>
              </c:numCache>
            </c:numRef>
          </c:val>
        </c:ser>
        <c:dLbls/>
        <c:axId val="84533632"/>
        <c:axId val="84535168"/>
      </c:barChart>
      <c:catAx>
        <c:axId val="84533632"/>
        <c:scaling>
          <c:orientation val="minMax"/>
        </c:scaling>
        <c:axPos val="b"/>
        <c:numFmt formatCode="General"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535168"/>
        <c:crosses val="autoZero"/>
        <c:auto val="1"/>
        <c:lblAlgn val="ctr"/>
        <c:lblOffset val="100"/>
      </c:catAx>
      <c:valAx>
        <c:axId val="8453516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lang="pt-PT" sz="1000" b="0" i="0" u="none" strike="noStrike" baseline="0">
                <a:solidFill>
                  <a:srgbClr val="000000"/>
                </a:solidFill>
                <a:latin typeface="Calibri"/>
                <a:ea typeface="Calibri"/>
                <a:cs typeface="Calibri"/>
              </a:defRPr>
            </a:pPr>
            <a:endParaRPr lang="en-US"/>
          </a:p>
        </c:txPr>
        <c:crossAx val="8453363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15458070-56AF-4CFB-84F1-5254AA8BD554}" type="datetimeFigureOut">
              <a:rPr lang="pt-BR" smtClean="0"/>
              <a:pPr/>
              <a:t>20/01/2015</a:t>
            </a:fld>
            <a:endParaRPr lang="pt-BR" dirty="0"/>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dirty="0"/>
          </a:p>
        </p:txBody>
      </p:sp>
      <p:sp>
        <p:nvSpPr>
          <p:cNvPr id="29" name="Espaço Reservado para Número de Slide 28"/>
          <p:cNvSpPr>
            <a:spLocks noGrp="1"/>
          </p:cNvSpPr>
          <p:nvPr>
            <p:ph type="sldNum" sz="quarter" idx="12"/>
          </p:nvPr>
        </p:nvSpPr>
        <p:spPr>
          <a:xfrm>
            <a:off x="1216152" y="6355080"/>
            <a:ext cx="1219200" cy="365760"/>
          </a:xfrm>
        </p:spPr>
        <p:txBody>
          <a:bodyPr/>
          <a:lstStyle/>
          <a:p>
            <a:fld id="{8B55307C-E8F5-4CF2-BAB5-ED0E0144265D}" type="slidenum">
              <a:rPr lang="pt-BR" smtClean="0"/>
              <a:pPr/>
              <a:t>‹nº›</a:t>
            </a:fld>
            <a:endParaRPr lang="pt-BR" dirty="0"/>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B55307C-E8F5-4CF2-BAB5-ED0E0144265D}" type="slidenum">
              <a:rPr lang="pt-BR" smtClean="0"/>
              <a:pPr/>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a:xfrm>
            <a:off x="6400800" y="6355080"/>
            <a:ext cx="2286000" cy="365760"/>
          </a:xfrm>
        </p:spPr>
        <p:txBody>
          <a:bodyPr/>
          <a:lstStyle/>
          <a:p>
            <a:fld id="{15458070-56AF-4CFB-84F1-5254AA8BD554}" type="datetimeFigureOut">
              <a:rPr lang="pt-BR" smtClean="0"/>
              <a:pPr/>
              <a:t>20/01/2015</a:t>
            </a:fld>
            <a:endParaRPr lang="pt-BR" dirty="0"/>
          </a:p>
        </p:txBody>
      </p:sp>
      <p:sp>
        <p:nvSpPr>
          <p:cNvPr id="5" name="Espaço Reservado para Rodapé 4"/>
          <p:cNvSpPr>
            <a:spLocks noGrp="1"/>
          </p:cNvSpPr>
          <p:nvPr>
            <p:ph type="ftr" sz="quarter" idx="11"/>
          </p:nvPr>
        </p:nvSpPr>
        <p:spPr>
          <a:xfrm>
            <a:off x="2898648" y="6355080"/>
            <a:ext cx="3474720" cy="365760"/>
          </a:xfrm>
        </p:spPr>
        <p:txBody>
          <a:bodyPr/>
          <a:lstStyle/>
          <a:p>
            <a:endParaRPr lang="pt-BR" dirty="0"/>
          </a:p>
        </p:txBody>
      </p:sp>
      <p:sp>
        <p:nvSpPr>
          <p:cNvPr id="6" name="Espaço Reservado para Número de Slide 5"/>
          <p:cNvSpPr>
            <a:spLocks noGrp="1"/>
          </p:cNvSpPr>
          <p:nvPr>
            <p:ph type="sldNum" sz="quarter" idx="12"/>
          </p:nvPr>
        </p:nvSpPr>
        <p:spPr>
          <a:xfrm>
            <a:off x="1069848" y="6355080"/>
            <a:ext cx="1520952" cy="365760"/>
          </a:xfrm>
        </p:spPr>
        <p:txBody>
          <a:bodyPr/>
          <a:lstStyle/>
          <a:p>
            <a:fld id="{8B55307C-E8F5-4CF2-BAB5-ED0E0144265D}" type="slidenum">
              <a:rPr lang="pt-BR" smtClean="0"/>
              <a:pPr/>
              <a:t>‹nº›</a:t>
            </a:fld>
            <a:endParaRPr lang="pt-BR" dirty="0"/>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7" name="Espaço Reservado para Data 6"/>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dirty="0"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15458070-56AF-4CFB-84F1-5254AA8BD554}" type="datetimeFigureOut">
              <a:rPr lang="pt-BR" smtClean="0"/>
              <a:pPr/>
              <a:t>20/01/2015</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8B55307C-E8F5-4CF2-BAB5-ED0E0144265D}" type="slidenum">
              <a:rPr lang="pt-BR" smtClean="0"/>
              <a:pPr/>
              <a:t>‹nº›</a:t>
            </a:fld>
            <a:endParaRPr lang="pt-BR" dirty="0"/>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5458070-56AF-4CFB-84F1-5254AA8BD554}" type="datetimeFigureOut">
              <a:rPr lang="pt-BR" smtClean="0"/>
              <a:pPr/>
              <a:t>20/01/2015</a:t>
            </a:fld>
            <a:endParaRPr lang="pt-BR" dirty="0"/>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dirty="0"/>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B55307C-E8F5-4CF2-BAB5-ED0E0144265D}" type="slidenum">
              <a:rPr lang="pt-BR" smtClean="0"/>
              <a:pPr/>
              <a:t>‹nº›</a:t>
            </a:fld>
            <a:endParaRPr lang="pt-BR" dirty="0"/>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1640" y="980728"/>
            <a:ext cx="6974160" cy="2664296"/>
          </a:xfrm>
        </p:spPr>
        <p:txBody>
          <a:bodyPr>
            <a:normAutofit fontScale="90000"/>
          </a:bodyPr>
          <a:lstStyle/>
          <a:p>
            <a:pPr algn="ctr"/>
            <a:r>
              <a:rPr lang="pt-BR" b="1" dirty="0"/>
              <a:t>MELHORIA DA ATENÇÃO A SAÚDE DOS HIPERTENSOS E DIABÉTICOS, NA UNIDADE BÁSICA DE SAÚDE DA FAMÍLIA </a:t>
            </a:r>
            <a:r>
              <a:rPr lang="pt-BR" b="1" dirty="0" smtClean="0"/>
              <a:t>SÃO FRANCISCO</a:t>
            </a:r>
            <a:r>
              <a:rPr lang="pt-BR" b="1" dirty="0"/>
              <a:t>, MANACAPURU/AM</a:t>
            </a:r>
            <a:r>
              <a:rPr lang="pt-BR" dirty="0"/>
              <a:t/>
            </a:r>
            <a:br>
              <a:rPr lang="pt-BR" dirty="0"/>
            </a:br>
            <a:endParaRPr lang="pt-BR" dirty="0"/>
          </a:p>
        </p:txBody>
      </p:sp>
      <p:sp>
        <p:nvSpPr>
          <p:cNvPr id="3" name="Subtítulo 2"/>
          <p:cNvSpPr>
            <a:spLocks noGrp="1"/>
          </p:cNvSpPr>
          <p:nvPr>
            <p:ph type="subTitle" idx="1"/>
          </p:nvPr>
        </p:nvSpPr>
        <p:spPr>
          <a:xfrm>
            <a:off x="1219200" y="5124450"/>
            <a:ext cx="6934200" cy="971550"/>
          </a:xfrm>
        </p:spPr>
        <p:txBody>
          <a:bodyPr/>
          <a:lstStyle/>
          <a:p>
            <a:r>
              <a:rPr lang="pt-BR" b="1" dirty="0" err="1"/>
              <a:t>Greicy</a:t>
            </a:r>
            <a:r>
              <a:rPr lang="pt-BR" b="1" dirty="0"/>
              <a:t> Marilia Sena Teixeira </a:t>
            </a:r>
            <a:r>
              <a:rPr lang="pt-BR" b="1" dirty="0" smtClean="0"/>
              <a:t>Ferreira</a:t>
            </a:r>
          </a:p>
          <a:p>
            <a:r>
              <a:rPr lang="pt-BR" b="1" dirty="0" smtClean="0"/>
              <a:t>Orientador: </a:t>
            </a:r>
            <a:r>
              <a:rPr lang="pt-BR" b="1" dirty="0" err="1" smtClean="0"/>
              <a:t>Jandro</a:t>
            </a:r>
            <a:r>
              <a:rPr lang="pt-BR" b="1" dirty="0" smtClean="0"/>
              <a:t> M. Cortes</a:t>
            </a:r>
            <a:endParaRPr lang="pt-BR" b="1" dirty="0" smtClean="0"/>
          </a:p>
          <a:p>
            <a:endParaRPr lang="pt-BR" b="1" dirty="0" smtClean="0"/>
          </a:p>
          <a:p>
            <a:endParaRPr lang="pt-BR" dirty="0"/>
          </a:p>
          <a:p>
            <a:endParaRPr lang="pt-BR" dirty="0"/>
          </a:p>
        </p:txBody>
      </p:sp>
    </p:spTree>
    <p:extLst>
      <p:ext uri="{BB962C8B-B14F-4D97-AF65-F5344CB8AC3E}">
        <p14:creationId xmlns:p14="http://schemas.microsoft.com/office/powerpoint/2010/main" xmlns="" val="2342632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sz="quarter" idx="1"/>
          </p:nvPr>
        </p:nvSpPr>
        <p:spPr/>
        <p:txBody>
          <a:bodyPr/>
          <a:lstStyle/>
          <a:p>
            <a:r>
              <a:rPr lang="pt-BR" dirty="0" smtClean="0"/>
              <a:t>. O enfermeiro será responsável pelo monitoramento registros, e organizará um sistema de registro que viabilize situações de alerta quanto ao atraso na realização de consulta de acompanhamento, ao atraso na realização de exame complementar,  </a:t>
            </a:r>
            <a:r>
              <a:rPr lang="pt-BR" dirty="0" smtClean="0"/>
              <a:t>e outros.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 Geral</a:t>
            </a:r>
            <a:endParaRPr lang="pt-BR" dirty="0"/>
          </a:p>
        </p:txBody>
      </p:sp>
      <p:sp>
        <p:nvSpPr>
          <p:cNvPr id="3" name="Espaço Reservado para Conteúdo 2"/>
          <p:cNvSpPr>
            <a:spLocks noGrp="1"/>
          </p:cNvSpPr>
          <p:nvPr>
            <p:ph sz="quarter" idx="1"/>
          </p:nvPr>
        </p:nvSpPr>
        <p:spPr/>
        <p:txBody>
          <a:bodyPr/>
          <a:lstStyle/>
          <a:p>
            <a:pPr lvl="0"/>
            <a:endParaRPr lang="pt-BR" dirty="0" smtClean="0"/>
          </a:p>
          <a:p>
            <a:pPr lvl="0"/>
            <a:endParaRPr lang="pt-BR" dirty="0" smtClean="0"/>
          </a:p>
          <a:p>
            <a:pPr lvl="0"/>
            <a:r>
              <a:rPr lang="pt-BR" dirty="0" smtClean="0"/>
              <a:t>Melhorar </a:t>
            </a:r>
            <a:r>
              <a:rPr lang="pt-BR" dirty="0"/>
              <a:t>à Atenção a Saúde dos Hipertensos e Diabéticos residentes na área de abrangência da UBS.</a:t>
            </a:r>
          </a:p>
          <a:p>
            <a:endParaRPr lang="pt-BR" dirty="0"/>
          </a:p>
        </p:txBody>
      </p:sp>
    </p:spTree>
    <p:extLst>
      <p:ext uri="{BB962C8B-B14F-4D97-AF65-F5344CB8AC3E}">
        <p14:creationId xmlns:p14="http://schemas.microsoft.com/office/powerpoint/2010/main" xmlns="" val="1760065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838200"/>
          </a:xfrm>
        </p:spPr>
        <p:txBody>
          <a:bodyPr>
            <a:normAutofit fontScale="90000"/>
          </a:bodyPr>
          <a:lstStyle/>
          <a:p>
            <a:r>
              <a:rPr lang="pt-BR" b="1" dirty="0" smtClean="0">
                <a:solidFill>
                  <a:schemeClr val="tx1">
                    <a:lumMod val="50000"/>
                    <a:lumOff val="50000"/>
                  </a:schemeClr>
                </a:solidFill>
              </a:rPr>
              <a:t>Objetivos Específicos</a:t>
            </a:r>
            <a:r>
              <a:rPr lang="en-US" dirty="0" smtClean="0"/>
              <a:t/>
            </a:r>
            <a:br>
              <a:rPr lang="en-US" dirty="0" smtClean="0"/>
            </a:br>
            <a:endParaRPr lang="en-US" dirty="0"/>
          </a:p>
        </p:txBody>
      </p:sp>
      <p:sp>
        <p:nvSpPr>
          <p:cNvPr id="3" name="Espaço Reservado para Conteúdo 2"/>
          <p:cNvSpPr>
            <a:spLocks noGrp="1"/>
          </p:cNvSpPr>
          <p:nvPr>
            <p:ph sz="quarter" idx="1"/>
          </p:nvPr>
        </p:nvSpPr>
        <p:spPr>
          <a:xfrm>
            <a:off x="457200" y="914400"/>
            <a:ext cx="8229600" cy="5242560"/>
          </a:xfrm>
        </p:spPr>
        <p:txBody>
          <a:bodyPr>
            <a:normAutofit fontScale="77500" lnSpcReduction="20000"/>
          </a:bodyPr>
          <a:lstStyle/>
          <a:p>
            <a:pPr>
              <a:lnSpc>
                <a:spcPct val="170000"/>
              </a:lnSpc>
              <a:buFont typeface="Wingdings" pitchFamily="2" charset="2"/>
              <a:buChar char="ü"/>
            </a:pPr>
            <a:r>
              <a:rPr lang="pt-BR" b="1" dirty="0" smtClean="0"/>
              <a:t>Ampliar </a:t>
            </a:r>
            <a:r>
              <a:rPr lang="pt-BR" b="1" dirty="0" smtClean="0"/>
              <a:t>a cobertura a hipertensos e/ou </a:t>
            </a:r>
            <a:r>
              <a:rPr lang="pt-BR" b="1" dirty="0" smtClean="0"/>
              <a:t>diabéticos</a:t>
            </a:r>
            <a:endParaRPr lang="en-US" b="1" dirty="0" smtClean="0"/>
          </a:p>
          <a:p>
            <a:pPr>
              <a:lnSpc>
                <a:spcPct val="170000"/>
              </a:lnSpc>
              <a:buFont typeface="Wingdings" pitchFamily="2" charset="2"/>
              <a:buChar char="ü"/>
            </a:pPr>
            <a:r>
              <a:rPr lang="pt-BR" b="1" dirty="0" smtClean="0"/>
              <a:t> Melhorar </a:t>
            </a:r>
            <a:r>
              <a:rPr lang="pt-BR" b="1" dirty="0" smtClean="0"/>
              <a:t>a qualidade da atenção a hipertensos e/ou </a:t>
            </a:r>
            <a:r>
              <a:rPr lang="pt-BR" b="1" dirty="0" smtClean="0"/>
              <a:t>diabéticos</a:t>
            </a:r>
            <a:endParaRPr lang="en-US" b="1" dirty="0" smtClean="0"/>
          </a:p>
          <a:p>
            <a:pPr>
              <a:lnSpc>
                <a:spcPct val="170000"/>
              </a:lnSpc>
              <a:buFont typeface="Wingdings" pitchFamily="2" charset="2"/>
              <a:buChar char="ü"/>
            </a:pPr>
            <a:r>
              <a:rPr lang="pt-BR" b="1" dirty="0" smtClean="0"/>
              <a:t>Melhorar </a:t>
            </a:r>
            <a:r>
              <a:rPr lang="pt-BR" b="1" dirty="0" smtClean="0"/>
              <a:t>a adesão de hipertensos e/ou diabéticos ao </a:t>
            </a:r>
            <a:r>
              <a:rPr lang="pt-BR" b="1" dirty="0" smtClean="0"/>
              <a:t>programa</a:t>
            </a:r>
            <a:endParaRPr lang="en-US" b="1" dirty="0" smtClean="0"/>
          </a:p>
          <a:p>
            <a:pPr>
              <a:lnSpc>
                <a:spcPct val="170000"/>
              </a:lnSpc>
              <a:buFont typeface="Wingdings" pitchFamily="2" charset="2"/>
              <a:buChar char="ü"/>
            </a:pPr>
            <a:endParaRPr lang="pt-BR" b="1" dirty="0" smtClean="0"/>
          </a:p>
          <a:p>
            <a:pPr>
              <a:lnSpc>
                <a:spcPct val="170000"/>
              </a:lnSpc>
              <a:buFont typeface="Wingdings" pitchFamily="2" charset="2"/>
              <a:buChar char="ü"/>
            </a:pPr>
            <a:r>
              <a:rPr lang="pt-BR" b="1" dirty="0" smtClean="0"/>
              <a:t>Melhorar o </a:t>
            </a:r>
            <a:r>
              <a:rPr lang="pt-BR" b="1" dirty="0" smtClean="0"/>
              <a:t>registro das </a:t>
            </a:r>
            <a:r>
              <a:rPr lang="pt-BR" b="1" dirty="0" smtClean="0"/>
              <a:t>informações</a:t>
            </a:r>
            <a:endParaRPr lang="en-US" b="1" dirty="0" smtClean="0"/>
          </a:p>
          <a:p>
            <a:pPr>
              <a:lnSpc>
                <a:spcPct val="170000"/>
              </a:lnSpc>
              <a:buNone/>
            </a:pPr>
            <a:endParaRPr lang="pt-BR" b="1" dirty="0" smtClean="0"/>
          </a:p>
          <a:p>
            <a:pPr>
              <a:lnSpc>
                <a:spcPct val="170000"/>
              </a:lnSpc>
              <a:buFont typeface="Wingdings" pitchFamily="2" charset="2"/>
              <a:buChar char="ü"/>
            </a:pPr>
            <a:r>
              <a:rPr lang="pt-BR" b="1" dirty="0" smtClean="0"/>
              <a:t>Mapear </a:t>
            </a:r>
            <a:r>
              <a:rPr lang="pt-BR" b="1" dirty="0" smtClean="0"/>
              <a:t>hipertensos e diabéticos de risco para doença </a:t>
            </a:r>
            <a:r>
              <a:rPr lang="pt-BR" b="1" dirty="0" smtClean="0"/>
              <a:t>cardiovascular</a:t>
            </a:r>
            <a:endParaRPr lang="en-US" b="1" dirty="0" smtClean="0"/>
          </a:p>
          <a:p>
            <a:pPr>
              <a:lnSpc>
                <a:spcPct val="170000"/>
              </a:lnSpc>
              <a:buFont typeface="Wingdings" pitchFamily="2" charset="2"/>
              <a:buChar char="ü"/>
            </a:pPr>
            <a:r>
              <a:rPr lang="pt-BR" b="1" dirty="0" smtClean="0"/>
              <a:t> Promover </a:t>
            </a:r>
            <a:r>
              <a:rPr lang="pt-BR" b="1" dirty="0" smtClean="0"/>
              <a:t>a saúde de hipertensos e diabéticos</a:t>
            </a:r>
            <a:endParaRPr lang="en-US" b="1"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 das metas</a:t>
            </a:r>
            <a:endParaRPr lang="pt-BR" dirty="0"/>
          </a:p>
        </p:txBody>
      </p:sp>
      <p:sp>
        <p:nvSpPr>
          <p:cNvPr id="5" name="Espaço Reservado para Conteúdo 4"/>
          <p:cNvSpPr>
            <a:spLocks noGrp="1"/>
          </p:cNvSpPr>
          <p:nvPr>
            <p:ph sz="quarter" idx="1"/>
          </p:nvPr>
        </p:nvSpPr>
        <p:spPr/>
        <p:txBody>
          <a:bodyPr/>
          <a:lstStyle/>
          <a:p>
            <a:pPr>
              <a:buFont typeface="Wingdings" panose="05000000000000000000" pitchFamily="2" charset="2"/>
              <a:buChar char="§"/>
            </a:pPr>
            <a:r>
              <a:rPr lang="pt-BR" dirty="0"/>
              <a:t>Metas do Objetivo de </a:t>
            </a:r>
            <a:r>
              <a:rPr lang="pt-BR" dirty="0" smtClean="0"/>
              <a:t>cobertura: Cadastrar </a:t>
            </a:r>
            <a:r>
              <a:rPr lang="pt-BR" dirty="0"/>
              <a:t>50% dos hipertensos da área de abrangência no Programa de Atenção à Hipertensão Arterial e à Diabetes Mellitus da unidade de saúde</a:t>
            </a:r>
            <a:endParaRPr lang="pt-BR" dirty="0" smtClean="0"/>
          </a:p>
          <a:p>
            <a:r>
              <a:rPr lang="pt-BR" dirty="0" smtClean="0"/>
              <a:t>1ºmês:  </a:t>
            </a:r>
            <a:r>
              <a:rPr lang="pt-BR" dirty="0"/>
              <a:t>cobertura de </a:t>
            </a:r>
            <a:r>
              <a:rPr lang="pt-BR" dirty="0" smtClean="0"/>
              <a:t>hipertensos=16,1</a:t>
            </a:r>
            <a:r>
              <a:rPr lang="pt-BR" dirty="0"/>
              <a:t>%, (52 usuários) </a:t>
            </a:r>
            <a:endParaRPr lang="pt-BR" dirty="0" smtClean="0"/>
          </a:p>
          <a:p>
            <a:r>
              <a:rPr lang="pt-BR" dirty="0" smtClean="0"/>
              <a:t>2º mês: cobertura </a:t>
            </a:r>
            <a:r>
              <a:rPr lang="pt-BR" dirty="0"/>
              <a:t>de hipertensos=</a:t>
            </a:r>
            <a:r>
              <a:rPr lang="pt-BR" dirty="0" smtClean="0"/>
              <a:t> 28,3</a:t>
            </a:r>
            <a:r>
              <a:rPr lang="pt-BR" dirty="0"/>
              <a:t>% (91 usuários</a:t>
            </a:r>
            <a:r>
              <a:rPr lang="pt-BR" dirty="0" smtClean="0"/>
              <a:t>)</a:t>
            </a:r>
          </a:p>
          <a:p>
            <a:r>
              <a:rPr lang="pt-BR" dirty="0" smtClean="0"/>
              <a:t>3ºmês: </a:t>
            </a:r>
            <a:r>
              <a:rPr lang="pt-BR" dirty="0"/>
              <a:t>cobertura de </a:t>
            </a:r>
            <a:r>
              <a:rPr lang="pt-BR" dirty="0" smtClean="0"/>
              <a:t>hipertensos= 37,6</a:t>
            </a:r>
            <a:r>
              <a:rPr lang="pt-BR" dirty="0"/>
              <a:t>% (121 usuários). </a:t>
            </a:r>
            <a:endParaRPr lang="pt-BR" dirty="0" smtClean="0"/>
          </a:p>
          <a:p>
            <a:endParaRPr lang="pt-BR" dirty="0" smtClean="0"/>
          </a:p>
          <a:p>
            <a:r>
              <a:rPr lang="pt-BR" dirty="0" smtClean="0"/>
              <a:t>Realização</a:t>
            </a:r>
            <a:r>
              <a:rPr lang="pt-BR" dirty="0" smtClean="0"/>
              <a:t>: 37,6</a:t>
            </a:r>
            <a:r>
              <a:rPr lang="pt-BR" dirty="0"/>
              <a:t>%.</a:t>
            </a:r>
          </a:p>
          <a:p>
            <a:endParaRPr lang="pt-BR" dirty="0"/>
          </a:p>
        </p:txBody>
      </p:sp>
    </p:spTree>
    <p:extLst>
      <p:ext uri="{BB962C8B-B14F-4D97-AF65-F5344CB8AC3E}">
        <p14:creationId xmlns:p14="http://schemas.microsoft.com/office/powerpoint/2010/main" xmlns="" val="4275383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611188" y="908050"/>
          <a:ext cx="8229600" cy="51546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96112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03583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19256" cy="1656184"/>
          </a:xfrm>
        </p:spPr>
        <p:txBody>
          <a:bodyPr>
            <a:normAutofit fontScale="90000"/>
          </a:bodyPr>
          <a:lstStyle/>
          <a:p>
            <a:pPr marL="457200" indent="-457200">
              <a:buFont typeface="Wingdings" panose="05000000000000000000" pitchFamily="2" charset="2"/>
              <a:buChar char="§"/>
            </a:pP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Metas </a:t>
            </a:r>
            <a:r>
              <a:rPr lang="pt-BR" dirty="0"/>
              <a:t>do Objetivo de </a:t>
            </a:r>
            <a:r>
              <a:rPr lang="pt-BR" dirty="0" smtClean="0"/>
              <a:t>qualidade: realizar </a:t>
            </a:r>
            <a:r>
              <a:rPr lang="pt-BR" dirty="0"/>
              <a:t>exame clínico apropriado em 100% dos hipertensos.</a:t>
            </a:r>
            <a:br>
              <a:rPr lang="pt-BR" dirty="0"/>
            </a:br>
            <a:endParaRPr lang="pt-BR" dirty="0"/>
          </a:p>
        </p:txBody>
      </p:sp>
      <p:sp>
        <p:nvSpPr>
          <p:cNvPr id="3" name="Espaço Reservado para Conteúdo 2"/>
          <p:cNvSpPr>
            <a:spLocks noGrp="1"/>
          </p:cNvSpPr>
          <p:nvPr>
            <p:ph sz="quarter" idx="1"/>
          </p:nvPr>
        </p:nvSpPr>
        <p:spPr>
          <a:xfrm>
            <a:off x="457200" y="1988840"/>
            <a:ext cx="8229600" cy="4168120"/>
          </a:xfrm>
        </p:spPr>
        <p:txBody>
          <a:bodyPr/>
          <a:lstStyle/>
          <a:p>
            <a:r>
              <a:rPr lang="pt-BR" dirty="0" smtClean="0"/>
              <a:t>1º mês </a:t>
            </a:r>
            <a:r>
              <a:rPr lang="pt-BR" dirty="0"/>
              <a:t>de </a:t>
            </a:r>
            <a:r>
              <a:rPr lang="pt-BR" dirty="0" smtClean="0"/>
              <a:t>intervenção= </a:t>
            </a:r>
            <a:r>
              <a:rPr lang="pt-BR" dirty="0"/>
              <a:t>94,2% (49 usuários) dos hipertensos consultados com exame clinico </a:t>
            </a:r>
            <a:r>
              <a:rPr lang="pt-BR" dirty="0" smtClean="0"/>
              <a:t>apropriado</a:t>
            </a:r>
          </a:p>
          <a:p>
            <a:endParaRPr lang="pt-BR" dirty="0" smtClean="0"/>
          </a:p>
          <a:p>
            <a:r>
              <a:rPr lang="pt-BR" dirty="0" smtClean="0"/>
              <a:t>Durante </a:t>
            </a:r>
            <a:r>
              <a:rPr lang="pt-BR" dirty="0" smtClean="0"/>
              <a:t>o processo de intervenção=100%</a:t>
            </a:r>
            <a:r>
              <a:rPr lang="pt-BR" dirty="0"/>
              <a:t>(91 usuários</a:t>
            </a:r>
            <a:r>
              <a:rPr lang="pt-BR" dirty="0" smtClean="0"/>
              <a:t>)</a:t>
            </a:r>
          </a:p>
          <a:p>
            <a:endParaRPr lang="pt-BR" dirty="0" smtClean="0"/>
          </a:p>
          <a:p>
            <a:r>
              <a:rPr lang="pt-BR" dirty="0" err="1" smtClean="0"/>
              <a:t>3ºmês=100</a:t>
            </a:r>
            <a:r>
              <a:rPr lang="pt-BR" dirty="0" smtClean="0"/>
              <a:t>% (121 usuários)</a:t>
            </a:r>
            <a:endParaRPr lang="pt-BR" dirty="0"/>
          </a:p>
        </p:txBody>
      </p:sp>
    </p:spTree>
    <p:extLst>
      <p:ext uri="{BB962C8B-B14F-4D97-AF65-F5344CB8AC3E}">
        <p14:creationId xmlns:p14="http://schemas.microsoft.com/office/powerpoint/2010/main" xmlns="" val="3266369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395288" y="333375"/>
          <a:ext cx="8229600" cy="5759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80013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76672"/>
            <a:ext cx="7941568" cy="1512168"/>
          </a:xfrm>
        </p:spPr>
        <p:txBody>
          <a:bodyPr>
            <a:normAutofit fontScale="90000"/>
          </a:bodyPr>
          <a:lstStyle/>
          <a:p>
            <a:r>
              <a:rPr lang="pt-BR" dirty="0" smtClean="0"/>
              <a:t>Metas dos objetivos de qualidade: realizar </a:t>
            </a:r>
            <a:r>
              <a:rPr lang="pt-BR" dirty="0"/>
              <a:t>exame clínico apropriado em 100% dos diabéticos</a:t>
            </a:r>
          </a:p>
        </p:txBody>
      </p:sp>
      <p:sp>
        <p:nvSpPr>
          <p:cNvPr id="3" name="Espaço Reservado para Conteúdo 2"/>
          <p:cNvSpPr>
            <a:spLocks noGrp="1"/>
          </p:cNvSpPr>
          <p:nvPr>
            <p:ph sz="quarter" idx="1"/>
          </p:nvPr>
        </p:nvSpPr>
        <p:spPr>
          <a:xfrm>
            <a:off x="457200" y="2852936"/>
            <a:ext cx="8229600" cy="3304024"/>
          </a:xfrm>
        </p:spPr>
        <p:txBody>
          <a:bodyPr/>
          <a:lstStyle/>
          <a:p>
            <a:r>
              <a:rPr lang="pt-BR" dirty="0" smtClean="0"/>
              <a:t>1ºmês </a:t>
            </a:r>
            <a:r>
              <a:rPr lang="pt-BR" dirty="0"/>
              <a:t>de </a:t>
            </a:r>
            <a:r>
              <a:rPr lang="pt-BR" dirty="0" smtClean="0"/>
              <a:t>intervenção= </a:t>
            </a:r>
            <a:r>
              <a:rPr lang="pt-BR" dirty="0"/>
              <a:t>100% dos diabéticos consultados (16 usuários) </a:t>
            </a:r>
            <a:endParaRPr lang="pt-BR" dirty="0" smtClean="0"/>
          </a:p>
          <a:p>
            <a:r>
              <a:rPr lang="pt-BR" dirty="0" smtClean="0"/>
              <a:t>2ºmês= </a:t>
            </a:r>
            <a:r>
              <a:rPr lang="pt-BR" dirty="0"/>
              <a:t>100% (31 usuários</a:t>
            </a:r>
            <a:r>
              <a:rPr lang="pt-BR" dirty="0" smtClean="0"/>
              <a:t>)</a:t>
            </a:r>
          </a:p>
          <a:p>
            <a:r>
              <a:rPr lang="pt-BR" dirty="0" smtClean="0"/>
              <a:t>3ºmês=</a:t>
            </a:r>
            <a:r>
              <a:rPr lang="pt-BR" dirty="0"/>
              <a:t>100% (43 </a:t>
            </a:r>
            <a:r>
              <a:rPr lang="pt-BR" dirty="0" smtClean="0"/>
              <a:t>usuários)</a:t>
            </a:r>
            <a:endParaRPr lang="pt-BR" dirty="0"/>
          </a:p>
        </p:txBody>
      </p:sp>
    </p:spTree>
    <p:extLst>
      <p:ext uri="{BB962C8B-B14F-4D97-AF65-F5344CB8AC3E}">
        <p14:creationId xmlns:p14="http://schemas.microsoft.com/office/powerpoint/2010/main" xmlns="" val="603903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692150"/>
          <a:ext cx="8229600" cy="5464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25867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Introdução</a:t>
            </a:r>
          </a:p>
        </p:txBody>
      </p:sp>
      <p:sp>
        <p:nvSpPr>
          <p:cNvPr id="3" name="Espaço Reservado para Conteúdo 2"/>
          <p:cNvSpPr>
            <a:spLocks noGrp="1"/>
          </p:cNvSpPr>
          <p:nvPr>
            <p:ph sz="quarter" idx="1"/>
          </p:nvPr>
        </p:nvSpPr>
        <p:spPr/>
        <p:txBody>
          <a:bodyPr>
            <a:normAutofit/>
          </a:bodyPr>
          <a:lstStyle/>
          <a:p>
            <a:r>
              <a:rPr lang="pt-BR" dirty="0"/>
              <a:t>A cidade de Manacapuru originou-se de uma aldeia de índios Muras, fundada a 15.02.1786, após a pacificação dos índios. </a:t>
            </a:r>
          </a:p>
          <a:p>
            <a:endParaRPr lang="pt-BR" dirty="0" smtClean="0"/>
          </a:p>
          <a:p>
            <a:endParaRPr lang="pt-BR" dirty="0"/>
          </a:p>
          <a:p>
            <a:r>
              <a:rPr lang="pt-BR" dirty="0"/>
              <a:t>Em 2009, o município possuía vinte quatro estabelecimentos de saúde, atualmente, dezoito unidades básicas de saúde com ESF (Estratégia de Saúde da Família) que prestam serviços odontológicos, quatro equipes de NASF( Núcleo de apoio á saúde da Família</a:t>
            </a:r>
            <a:r>
              <a:rPr lang="pt-BR" dirty="0" smtClean="0"/>
              <a:t>)</a:t>
            </a:r>
            <a:endParaRPr lang="pt-BR" dirty="0"/>
          </a:p>
        </p:txBody>
      </p:sp>
    </p:spTree>
    <p:extLst>
      <p:ext uri="{BB962C8B-B14F-4D97-AF65-F5344CB8AC3E}">
        <p14:creationId xmlns:p14="http://schemas.microsoft.com/office/powerpoint/2010/main" xmlns="" val="1739486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368152"/>
          </a:xfrm>
        </p:spPr>
        <p:txBody>
          <a:bodyPr>
            <a:normAutofit fontScale="90000"/>
          </a:bodyPr>
          <a:lstStyle/>
          <a:p>
            <a:r>
              <a:rPr lang="pt-BR" dirty="0"/>
              <a:t>Metas do Objetivo de qualidade: Garantir a 100% dos hipertensos a realização de exames complementares em dia de acordo com o protocolo</a:t>
            </a:r>
          </a:p>
        </p:txBody>
      </p:sp>
      <p:sp>
        <p:nvSpPr>
          <p:cNvPr id="3" name="Espaço Reservado para Conteúdo 2"/>
          <p:cNvSpPr>
            <a:spLocks noGrp="1"/>
          </p:cNvSpPr>
          <p:nvPr>
            <p:ph sz="quarter" idx="1"/>
          </p:nvPr>
        </p:nvSpPr>
        <p:spPr>
          <a:xfrm>
            <a:off x="457200" y="1916832"/>
            <a:ext cx="8229600" cy="4240128"/>
          </a:xfrm>
        </p:spPr>
        <p:txBody>
          <a:bodyPr/>
          <a:lstStyle/>
          <a:p>
            <a:r>
              <a:rPr lang="pt-BR" dirty="0" smtClean="0"/>
              <a:t>1º mês </a:t>
            </a:r>
            <a:r>
              <a:rPr lang="pt-BR" dirty="0"/>
              <a:t>de </a:t>
            </a:r>
            <a:r>
              <a:rPr lang="pt-BR" dirty="0" smtClean="0"/>
              <a:t>intervenção= </a:t>
            </a:r>
            <a:r>
              <a:rPr lang="pt-BR" dirty="0"/>
              <a:t>94,2% (49 usuários) dos hipertensos consultados com exame complementar em </a:t>
            </a:r>
            <a:r>
              <a:rPr lang="pt-BR" dirty="0" smtClean="0"/>
              <a:t>dia</a:t>
            </a:r>
          </a:p>
          <a:p>
            <a:r>
              <a:rPr lang="pt-BR" dirty="0" smtClean="0"/>
              <a:t>2ºmês=</a:t>
            </a:r>
            <a:r>
              <a:rPr lang="pt-BR" dirty="0"/>
              <a:t>100% (91 usuários</a:t>
            </a:r>
            <a:r>
              <a:rPr lang="pt-BR" dirty="0" smtClean="0"/>
              <a:t>)</a:t>
            </a:r>
          </a:p>
          <a:p>
            <a:r>
              <a:rPr lang="pt-BR" dirty="0" smtClean="0"/>
              <a:t>3ºmês=</a:t>
            </a:r>
            <a:r>
              <a:rPr lang="pt-BR" dirty="0"/>
              <a:t>100% (121usuários</a:t>
            </a:r>
            <a:r>
              <a:rPr lang="pt-BR" dirty="0" smtClean="0"/>
              <a:t>)</a:t>
            </a:r>
            <a:endParaRPr lang="pt-BR" dirty="0"/>
          </a:p>
        </p:txBody>
      </p:sp>
    </p:spTree>
    <p:extLst>
      <p:ext uri="{BB962C8B-B14F-4D97-AF65-F5344CB8AC3E}">
        <p14:creationId xmlns:p14="http://schemas.microsoft.com/office/powerpoint/2010/main" xmlns="" val="3303052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ço Reservado para Conteúdo 4"/>
          <p:cNvGraphicFramePr>
            <a:graphicFrameLocks noGrp="1"/>
          </p:cNvGraphicFramePr>
          <p:nvPr>
            <p:ph sz="quarter" idx="1"/>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28522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32656"/>
            <a:ext cx="8229600" cy="1800200"/>
          </a:xfrm>
        </p:spPr>
        <p:txBody>
          <a:bodyPr>
            <a:normAutofit fontScale="90000"/>
          </a:bodyPr>
          <a:lstStyle/>
          <a:p>
            <a:r>
              <a:rPr lang="pt-BR" dirty="0"/>
              <a:t>Metas do Objetivo de qualidade :Garantir a 100% dos diabéticos a realização de exames complementares em dia de acordo com o protocolo.</a:t>
            </a:r>
          </a:p>
        </p:txBody>
      </p:sp>
      <p:sp>
        <p:nvSpPr>
          <p:cNvPr id="3" name="Espaço Reservado para Conteúdo 2"/>
          <p:cNvSpPr>
            <a:spLocks noGrp="1"/>
          </p:cNvSpPr>
          <p:nvPr>
            <p:ph sz="quarter" idx="1"/>
          </p:nvPr>
        </p:nvSpPr>
        <p:spPr>
          <a:xfrm>
            <a:off x="457200" y="2492896"/>
            <a:ext cx="8229600" cy="3664064"/>
          </a:xfrm>
        </p:spPr>
        <p:txBody>
          <a:bodyPr/>
          <a:lstStyle/>
          <a:p>
            <a:r>
              <a:rPr lang="pt-BR" dirty="0" smtClean="0"/>
              <a:t>1º mês </a:t>
            </a:r>
            <a:r>
              <a:rPr lang="pt-BR" dirty="0"/>
              <a:t>de </a:t>
            </a:r>
            <a:r>
              <a:rPr lang="pt-BR" dirty="0" smtClean="0"/>
              <a:t>intervenção=100</a:t>
            </a:r>
            <a:r>
              <a:rPr lang="pt-BR" dirty="0"/>
              <a:t>% (16 usuários) dos diabéticos consultados com exame complementar em </a:t>
            </a:r>
            <a:r>
              <a:rPr lang="pt-BR" dirty="0" smtClean="0"/>
              <a:t>dia</a:t>
            </a:r>
          </a:p>
          <a:p>
            <a:r>
              <a:rPr lang="pt-BR" dirty="0" smtClean="0"/>
              <a:t>2º mês= </a:t>
            </a:r>
            <a:r>
              <a:rPr lang="pt-BR" dirty="0"/>
              <a:t>100% (31 usuários</a:t>
            </a:r>
            <a:r>
              <a:rPr lang="pt-BR" dirty="0" smtClean="0"/>
              <a:t>)</a:t>
            </a:r>
          </a:p>
          <a:p>
            <a:r>
              <a:rPr lang="pt-BR" dirty="0" smtClean="0"/>
              <a:t>3º mês =100</a:t>
            </a:r>
            <a:r>
              <a:rPr lang="pt-BR" dirty="0"/>
              <a:t>% (43 usuários</a:t>
            </a:r>
            <a:r>
              <a:rPr lang="pt-BR" dirty="0" smtClean="0"/>
              <a:t>)</a:t>
            </a:r>
            <a:endParaRPr lang="pt-BR" dirty="0"/>
          </a:p>
        </p:txBody>
      </p:sp>
    </p:spTree>
    <p:extLst>
      <p:ext uri="{BB962C8B-B14F-4D97-AF65-F5344CB8AC3E}">
        <p14:creationId xmlns:p14="http://schemas.microsoft.com/office/powerpoint/2010/main" xmlns="" val="814305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765175"/>
          <a:ext cx="8229600"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43557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908448"/>
          </a:xfrm>
        </p:spPr>
        <p:txBody>
          <a:bodyPr>
            <a:normAutofit fontScale="90000"/>
          </a:bodyPr>
          <a:lstStyle/>
          <a:p>
            <a:r>
              <a:rPr lang="pt-BR" dirty="0"/>
              <a:t>Meta do objetivo de Qualidade</a:t>
            </a:r>
            <a:r>
              <a:rPr lang="pt-BR" b="1" dirty="0"/>
              <a:t>: </a:t>
            </a:r>
            <a:r>
              <a:rPr lang="pt-BR" dirty="0"/>
              <a:t>Priorizar a prescrição de medicamentos da farmácia popular para 100% dos hipertensos cadastrados na unidade de saúde</a:t>
            </a:r>
          </a:p>
        </p:txBody>
      </p:sp>
      <p:sp>
        <p:nvSpPr>
          <p:cNvPr id="3" name="Espaço Reservado para Conteúdo 2"/>
          <p:cNvSpPr>
            <a:spLocks noGrp="1"/>
          </p:cNvSpPr>
          <p:nvPr>
            <p:ph sz="quarter" idx="1"/>
          </p:nvPr>
        </p:nvSpPr>
        <p:spPr>
          <a:xfrm>
            <a:off x="457200" y="2348880"/>
            <a:ext cx="8229600" cy="3808080"/>
          </a:xfrm>
        </p:spPr>
        <p:txBody>
          <a:bodyPr/>
          <a:lstStyle/>
          <a:p>
            <a:r>
              <a:rPr lang="pt-BR" dirty="0" smtClean="0"/>
              <a:t>1ºmês </a:t>
            </a:r>
            <a:r>
              <a:rPr lang="pt-BR" dirty="0"/>
              <a:t>de intervenção 100% dos hipertensos com prescrição em </a:t>
            </a:r>
            <a:r>
              <a:rPr lang="pt-BR" dirty="0" smtClean="0"/>
              <a:t>dia</a:t>
            </a:r>
          </a:p>
          <a:p>
            <a:r>
              <a:rPr lang="pt-BR" dirty="0" smtClean="0"/>
              <a:t>2º mês= </a:t>
            </a:r>
            <a:r>
              <a:rPr lang="pt-BR" dirty="0"/>
              <a:t>97,8</a:t>
            </a:r>
            <a:r>
              <a:rPr lang="pt-BR" dirty="0" smtClean="0"/>
              <a:t>%</a:t>
            </a:r>
          </a:p>
          <a:p>
            <a:r>
              <a:rPr lang="pt-BR" dirty="0" smtClean="0"/>
              <a:t>3ºmês=</a:t>
            </a:r>
            <a:r>
              <a:rPr lang="pt-BR" dirty="0"/>
              <a:t>98,3</a:t>
            </a:r>
            <a:r>
              <a:rPr lang="pt-BR" dirty="0" smtClean="0"/>
              <a:t>%</a:t>
            </a:r>
            <a:endParaRPr lang="pt-BR" dirty="0"/>
          </a:p>
        </p:txBody>
      </p:sp>
    </p:spTree>
    <p:extLst>
      <p:ext uri="{BB962C8B-B14F-4D97-AF65-F5344CB8AC3E}">
        <p14:creationId xmlns:p14="http://schemas.microsoft.com/office/powerpoint/2010/main" xmlns="" val="3812290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611188" y="692150"/>
          <a:ext cx="8229600" cy="49387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908924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692424"/>
          </a:xfrm>
        </p:spPr>
        <p:txBody>
          <a:bodyPr>
            <a:normAutofit fontScale="90000"/>
          </a:bodyPr>
          <a:lstStyle/>
          <a:p>
            <a:r>
              <a:rPr lang="pt-BR" dirty="0"/>
              <a:t>Meta do Objetivo de Qualidade</a:t>
            </a:r>
            <a:r>
              <a:rPr lang="pt-BR" b="1" dirty="0"/>
              <a:t>:</a:t>
            </a:r>
            <a:r>
              <a:rPr lang="pt-BR" dirty="0"/>
              <a:t> Priorizar a prescrição de medicamentos da farmácia popular para 100% dos diabéticos cadastrados na unidade de saúde.</a:t>
            </a:r>
          </a:p>
        </p:txBody>
      </p:sp>
      <p:sp>
        <p:nvSpPr>
          <p:cNvPr id="3" name="Espaço Reservado para Conteúdo 2"/>
          <p:cNvSpPr>
            <a:spLocks noGrp="1"/>
          </p:cNvSpPr>
          <p:nvPr>
            <p:ph sz="quarter" idx="1"/>
          </p:nvPr>
        </p:nvSpPr>
        <p:spPr>
          <a:xfrm>
            <a:off x="457200" y="2348880"/>
            <a:ext cx="8229600" cy="3808080"/>
          </a:xfrm>
        </p:spPr>
        <p:txBody>
          <a:bodyPr/>
          <a:lstStyle/>
          <a:p>
            <a:r>
              <a:rPr lang="pt-BR" dirty="0" smtClean="0"/>
              <a:t>1ºmês </a:t>
            </a:r>
            <a:r>
              <a:rPr lang="pt-BR" dirty="0"/>
              <a:t>de intervenção </a:t>
            </a:r>
            <a:r>
              <a:rPr lang="pt-BR" dirty="0" smtClean="0"/>
              <a:t>=100</a:t>
            </a:r>
            <a:r>
              <a:rPr lang="pt-BR" dirty="0"/>
              <a:t>% (16 usuários) dos diabéticos consultados com prescrição do </a:t>
            </a:r>
            <a:r>
              <a:rPr lang="pt-BR" dirty="0" err="1" smtClean="0"/>
              <a:t>Hiperdia</a:t>
            </a:r>
            <a:endParaRPr lang="pt-BR" dirty="0" smtClean="0"/>
          </a:p>
          <a:p>
            <a:r>
              <a:rPr lang="pt-BR" dirty="0" smtClean="0"/>
              <a:t>2º mês </a:t>
            </a:r>
            <a:r>
              <a:rPr lang="pt-BR" dirty="0"/>
              <a:t>96,8% (30 usuários</a:t>
            </a:r>
            <a:r>
              <a:rPr lang="pt-BR" dirty="0" smtClean="0"/>
              <a:t>)</a:t>
            </a:r>
          </a:p>
          <a:p>
            <a:r>
              <a:rPr lang="pt-BR" dirty="0" smtClean="0"/>
              <a:t>3º mês =97,7</a:t>
            </a:r>
            <a:r>
              <a:rPr lang="pt-BR" dirty="0"/>
              <a:t>% (42 usuários</a:t>
            </a:r>
            <a:r>
              <a:rPr lang="pt-BR" dirty="0" smtClean="0"/>
              <a:t>)</a:t>
            </a:r>
            <a:endParaRPr lang="pt-BR" dirty="0"/>
          </a:p>
        </p:txBody>
      </p:sp>
    </p:spTree>
    <p:extLst>
      <p:ext uri="{BB962C8B-B14F-4D97-AF65-F5344CB8AC3E}">
        <p14:creationId xmlns:p14="http://schemas.microsoft.com/office/powerpoint/2010/main" xmlns="" val="3544501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549275"/>
          <a:ext cx="8229600" cy="560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24891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836440"/>
          </a:xfrm>
        </p:spPr>
        <p:txBody>
          <a:bodyPr>
            <a:normAutofit fontScale="90000"/>
          </a:bodyPr>
          <a:lstStyle/>
          <a:p>
            <a:r>
              <a:rPr lang="pt-BR" dirty="0"/>
              <a:t>Metas do objetivo de </a:t>
            </a:r>
            <a:r>
              <a:rPr lang="pt-BR" dirty="0" err="1" smtClean="0"/>
              <a:t>adesão</a:t>
            </a:r>
            <a:r>
              <a:rPr lang="pt-BR" dirty="0" err="1"/>
              <a:t>:</a:t>
            </a:r>
            <a:r>
              <a:rPr lang="pt-BR" dirty="0" err="1" smtClean="0"/>
              <a:t>buscar</a:t>
            </a:r>
            <a:r>
              <a:rPr lang="pt-BR" dirty="0" smtClean="0"/>
              <a:t> </a:t>
            </a:r>
            <a:r>
              <a:rPr lang="pt-BR" dirty="0"/>
              <a:t>100% dos hipertensos e faltosos às consultas na unidade de saúde conforme a periodicidade recomendada</a:t>
            </a:r>
          </a:p>
        </p:txBody>
      </p:sp>
      <p:sp>
        <p:nvSpPr>
          <p:cNvPr id="3" name="Espaço Reservado para Conteúdo 2"/>
          <p:cNvSpPr>
            <a:spLocks noGrp="1"/>
          </p:cNvSpPr>
          <p:nvPr>
            <p:ph sz="quarter" idx="1"/>
          </p:nvPr>
        </p:nvSpPr>
        <p:spPr>
          <a:xfrm>
            <a:off x="457200" y="2420888"/>
            <a:ext cx="8229600" cy="3736072"/>
          </a:xfrm>
        </p:spPr>
        <p:txBody>
          <a:bodyPr/>
          <a:lstStyle/>
          <a:p>
            <a:r>
              <a:rPr lang="pt-BR" dirty="0" smtClean="0"/>
              <a:t>1º mês </a:t>
            </a:r>
            <a:r>
              <a:rPr lang="pt-BR" dirty="0"/>
              <a:t>de </a:t>
            </a:r>
            <a:r>
              <a:rPr lang="pt-BR" dirty="0" smtClean="0"/>
              <a:t>intervenção= </a:t>
            </a:r>
            <a:r>
              <a:rPr lang="pt-BR" dirty="0"/>
              <a:t>100% (29 usuários</a:t>
            </a:r>
            <a:r>
              <a:rPr lang="pt-BR" dirty="0" smtClean="0"/>
              <a:t>)</a:t>
            </a:r>
          </a:p>
          <a:p>
            <a:r>
              <a:rPr lang="pt-BR" dirty="0" smtClean="0"/>
              <a:t>2ºmês=</a:t>
            </a:r>
            <a:r>
              <a:rPr lang="pt-BR" dirty="0"/>
              <a:t>86,5% (32 usuários</a:t>
            </a:r>
            <a:r>
              <a:rPr lang="pt-BR" dirty="0" smtClean="0"/>
              <a:t>)</a:t>
            </a:r>
          </a:p>
          <a:p>
            <a:r>
              <a:rPr lang="pt-BR" dirty="0" smtClean="0"/>
              <a:t>3º mês= 100</a:t>
            </a:r>
            <a:r>
              <a:rPr lang="pt-BR" dirty="0"/>
              <a:t>% (23 </a:t>
            </a:r>
            <a:r>
              <a:rPr lang="pt-BR" dirty="0" smtClean="0"/>
              <a:t>usuários)</a:t>
            </a:r>
            <a:endParaRPr lang="pt-BR" dirty="0"/>
          </a:p>
        </p:txBody>
      </p:sp>
    </p:spTree>
    <p:extLst>
      <p:ext uri="{BB962C8B-B14F-4D97-AF65-F5344CB8AC3E}">
        <p14:creationId xmlns:p14="http://schemas.microsoft.com/office/powerpoint/2010/main" xmlns="" val="3032121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549275"/>
          <a:ext cx="8229600" cy="560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53781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Introdução</a:t>
            </a:r>
          </a:p>
        </p:txBody>
      </p:sp>
      <p:sp>
        <p:nvSpPr>
          <p:cNvPr id="3" name="Espaço Reservado para Conteúdo 2"/>
          <p:cNvSpPr>
            <a:spLocks noGrp="1"/>
          </p:cNvSpPr>
          <p:nvPr>
            <p:ph sz="quarter" idx="1"/>
          </p:nvPr>
        </p:nvSpPr>
        <p:spPr/>
        <p:txBody>
          <a:bodyPr/>
          <a:lstStyle/>
          <a:p>
            <a:r>
              <a:rPr lang="pt-BR" dirty="0"/>
              <a:t>A UBSF- Unidade Básica de Saúde da família São Francisco está localizada na zona urbana de Manacapuru no bairro São </a:t>
            </a:r>
            <a:r>
              <a:rPr lang="pt-BR" dirty="0" smtClean="0"/>
              <a:t>Francisco.</a:t>
            </a:r>
          </a:p>
          <a:p>
            <a:endParaRPr lang="pt-BR" dirty="0"/>
          </a:p>
          <a:p>
            <a:r>
              <a:rPr lang="pt-BR" dirty="0" smtClean="0"/>
              <a:t> </a:t>
            </a:r>
            <a:r>
              <a:rPr lang="pt-BR" dirty="0"/>
              <a:t>A</a:t>
            </a:r>
            <a:r>
              <a:rPr lang="pt-BR" dirty="0" smtClean="0"/>
              <a:t>companha </a:t>
            </a:r>
            <a:r>
              <a:rPr lang="pt-BR" dirty="0"/>
              <a:t>1.187 famílias e 4.929 pessoas, demandas de outros bairros e zona rural. Atualmente, temos uma equipe de </a:t>
            </a:r>
            <a:r>
              <a:rPr lang="pt-BR" dirty="0" smtClean="0"/>
              <a:t>ESF, entretanto 12 ACS. </a:t>
            </a:r>
            <a:endParaRPr lang="pt-BR" dirty="0"/>
          </a:p>
        </p:txBody>
      </p:sp>
    </p:spTree>
    <p:extLst>
      <p:ext uri="{BB962C8B-B14F-4D97-AF65-F5344CB8AC3E}">
        <p14:creationId xmlns:p14="http://schemas.microsoft.com/office/powerpoint/2010/main" xmlns="" val="40091988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692424"/>
          </a:xfrm>
        </p:spPr>
        <p:txBody>
          <a:bodyPr>
            <a:normAutofit fontScale="90000"/>
          </a:bodyPr>
          <a:lstStyle/>
          <a:p>
            <a:r>
              <a:rPr lang="pt-BR" dirty="0"/>
              <a:t>Meta do objetivo de </a:t>
            </a:r>
            <a:r>
              <a:rPr lang="pt-BR" dirty="0" smtClean="0"/>
              <a:t>Adesão</a:t>
            </a:r>
            <a:r>
              <a:rPr lang="pt-BR" dirty="0"/>
              <a:t>:</a:t>
            </a:r>
            <a:r>
              <a:rPr lang="pt-BR" dirty="0" smtClean="0"/>
              <a:t> buscar </a:t>
            </a:r>
            <a:r>
              <a:rPr lang="pt-BR" dirty="0"/>
              <a:t>100% dos diabéticos faltosos às consultas na unidade de saúde conforme a periodicidade recomendada</a:t>
            </a:r>
          </a:p>
        </p:txBody>
      </p:sp>
      <p:sp>
        <p:nvSpPr>
          <p:cNvPr id="3" name="Espaço Reservado para Conteúdo 2"/>
          <p:cNvSpPr>
            <a:spLocks noGrp="1"/>
          </p:cNvSpPr>
          <p:nvPr>
            <p:ph sz="quarter" idx="1"/>
          </p:nvPr>
        </p:nvSpPr>
        <p:spPr>
          <a:xfrm>
            <a:off x="457200" y="2204864"/>
            <a:ext cx="8229600" cy="3952096"/>
          </a:xfrm>
        </p:spPr>
        <p:txBody>
          <a:bodyPr/>
          <a:lstStyle/>
          <a:p>
            <a:r>
              <a:rPr lang="pt-BR" dirty="0" smtClean="0"/>
              <a:t>1ºmês </a:t>
            </a:r>
            <a:r>
              <a:rPr lang="pt-BR" dirty="0"/>
              <a:t>de intervenção </a:t>
            </a:r>
            <a:r>
              <a:rPr lang="pt-BR" dirty="0" smtClean="0"/>
              <a:t>=77,8</a:t>
            </a:r>
            <a:r>
              <a:rPr lang="pt-BR" dirty="0"/>
              <a:t>% (07 usuários) dos 09 diabéticos faltosos as consultas com busca </a:t>
            </a:r>
            <a:r>
              <a:rPr lang="pt-BR" dirty="0" smtClean="0"/>
              <a:t>ativa</a:t>
            </a:r>
          </a:p>
          <a:p>
            <a:endParaRPr lang="pt-BR" dirty="0" smtClean="0"/>
          </a:p>
          <a:p>
            <a:r>
              <a:rPr lang="pt-BR" dirty="0" smtClean="0"/>
              <a:t>2º </a:t>
            </a:r>
            <a:r>
              <a:rPr lang="pt-BR" dirty="0" smtClean="0"/>
              <a:t>mês=</a:t>
            </a:r>
            <a:r>
              <a:rPr lang="pt-BR" dirty="0"/>
              <a:t>80% (8 usuários) dos 10 usuários </a:t>
            </a:r>
            <a:r>
              <a:rPr lang="pt-BR" dirty="0" smtClean="0"/>
              <a:t>faltosos</a:t>
            </a:r>
          </a:p>
          <a:p>
            <a:endParaRPr lang="pt-BR" dirty="0" smtClean="0"/>
          </a:p>
          <a:p>
            <a:r>
              <a:rPr lang="pt-BR" dirty="0" err="1" smtClean="0"/>
              <a:t>3ºmês</a:t>
            </a:r>
            <a:r>
              <a:rPr lang="pt-BR" dirty="0" smtClean="0"/>
              <a:t>= </a:t>
            </a:r>
            <a:r>
              <a:rPr lang="pt-BR" dirty="0"/>
              <a:t>100% (6 usuários) dos 06 usuários faltosos as consultas</a:t>
            </a:r>
          </a:p>
        </p:txBody>
      </p:sp>
    </p:spTree>
    <p:extLst>
      <p:ext uri="{BB962C8B-B14F-4D97-AF65-F5344CB8AC3E}">
        <p14:creationId xmlns:p14="http://schemas.microsoft.com/office/powerpoint/2010/main" xmlns="" val="4010068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692150"/>
          <a:ext cx="8229600" cy="5464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2254448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224136"/>
          </a:xfrm>
        </p:spPr>
        <p:txBody>
          <a:bodyPr>
            <a:normAutofit fontScale="90000"/>
          </a:bodyPr>
          <a:lstStyle/>
          <a:p>
            <a:r>
              <a:rPr lang="pt-BR" dirty="0"/>
              <a:t>Meta do Objetivo de Registro</a:t>
            </a:r>
            <a:r>
              <a:rPr lang="pt-BR" b="1" dirty="0"/>
              <a:t>:</a:t>
            </a:r>
            <a:r>
              <a:rPr lang="pt-BR" dirty="0"/>
              <a:t> Manter ficha de acompanhamento de 100% dos hipertensos cadastrados na unidade de saúde</a:t>
            </a:r>
          </a:p>
        </p:txBody>
      </p:sp>
      <p:sp>
        <p:nvSpPr>
          <p:cNvPr id="3" name="Espaço Reservado para Conteúdo 2"/>
          <p:cNvSpPr>
            <a:spLocks noGrp="1"/>
          </p:cNvSpPr>
          <p:nvPr>
            <p:ph sz="quarter" idx="1"/>
          </p:nvPr>
        </p:nvSpPr>
        <p:spPr>
          <a:xfrm>
            <a:off x="457200" y="2276872"/>
            <a:ext cx="8229600" cy="3880088"/>
          </a:xfrm>
        </p:spPr>
        <p:txBody>
          <a:bodyPr/>
          <a:lstStyle/>
          <a:p>
            <a:r>
              <a:rPr lang="pt-BR" dirty="0" smtClean="0"/>
              <a:t>1º mês </a:t>
            </a:r>
            <a:r>
              <a:rPr lang="pt-BR" dirty="0"/>
              <a:t>de </a:t>
            </a:r>
            <a:r>
              <a:rPr lang="pt-BR" dirty="0" smtClean="0"/>
              <a:t>intervenção= </a:t>
            </a:r>
            <a:r>
              <a:rPr lang="pt-BR" dirty="0"/>
              <a:t>90,4% (47 usuários) dos hipertensos com registro </a:t>
            </a:r>
            <a:r>
              <a:rPr lang="pt-BR" dirty="0" smtClean="0"/>
              <a:t>adequado</a:t>
            </a:r>
          </a:p>
          <a:p>
            <a:r>
              <a:rPr lang="pt-BR" dirty="0" smtClean="0"/>
              <a:t>2º mês=</a:t>
            </a:r>
            <a:r>
              <a:rPr lang="pt-BR" dirty="0"/>
              <a:t>92,3% (84 usuários</a:t>
            </a:r>
            <a:r>
              <a:rPr lang="pt-BR" dirty="0" smtClean="0"/>
              <a:t>)</a:t>
            </a:r>
          </a:p>
          <a:p>
            <a:r>
              <a:rPr lang="pt-BR" dirty="0" smtClean="0"/>
              <a:t>3º mês=</a:t>
            </a:r>
            <a:r>
              <a:rPr lang="pt-BR" dirty="0"/>
              <a:t>95,9% (116 dos 121 usuários acompanhados)</a:t>
            </a:r>
          </a:p>
        </p:txBody>
      </p:sp>
    </p:spTree>
    <p:extLst>
      <p:ext uri="{BB962C8B-B14F-4D97-AF65-F5344CB8AC3E}">
        <p14:creationId xmlns:p14="http://schemas.microsoft.com/office/powerpoint/2010/main" xmlns="" val="6581217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476250"/>
          <a:ext cx="8229600" cy="5680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010420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260376"/>
          </a:xfrm>
        </p:spPr>
        <p:txBody>
          <a:bodyPr>
            <a:normAutofit fontScale="90000"/>
          </a:bodyPr>
          <a:lstStyle/>
          <a:p>
            <a:r>
              <a:rPr lang="pt-BR" dirty="0"/>
              <a:t>Meta do objetivo de registro</a:t>
            </a:r>
            <a:r>
              <a:rPr lang="pt-BR" b="1" dirty="0"/>
              <a:t>: </a:t>
            </a:r>
            <a:r>
              <a:rPr lang="pt-BR" dirty="0"/>
              <a:t>Manter ficha de acompanhamento de 100% dos diabéticos cadastrados na unidade de saúde</a:t>
            </a:r>
          </a:p>
        </p:txBody>
      </p:sp>
      <p:sp>
        <p:nvSpPr>
          <p:cNvPr id="3" name="Espaço Reservado para Conteúdo 2"/>
          <p:cNvSpPr>
            <a:spLocks noGrp="1"/>
          </p:cNvSpPr>
          <p:nvPr>
            <p:ph sz="quarter" idx="1"/>
          </p:nvPr>
        </p:nvSpPr>
        <p:spPr>
          <a:xfrm>
            <a:off x="457200" y="1772816"/>
            <a:ext cx="8229600" cy="4384144"/>
          </a:xfrm>
        </p:spPr>
        <p:txBody>
          <a:bodyPr/>
          <a:lstStyle/>
          <a:p>
            <a:r>
              <a:rPr lang="pt-BR" dirty="0" smtClean="0"/>
              <a:t>1º mês </a:t>
            </a:r>
            <a:r>
              <a:rPr lang="pt-BR" dirty="0"/>
              <a:t>de intervenção </a:t>
            </a:r>
            <a:r>
              <a:rPr lang="pt-BR" dirty="0" smtClean="0"/>
              <a:t>=100</a:t>
            </a:r>
            <a:r>
              <a:rPr lang="pt-BR" dirty="0"/>
              <a:t>% (16 usuários) dos diabéticos consultados com registro </a:t>
            </a:r>
            <a:r>
              <a:rPr lang="pt-BR" dirty="0" smtClean="0"/>
              <a:t>adequado</a:t>
            </a:r>
          </a:p>
          <a:p>
            <a:r>
              <a:rPr lang="pt-BR" dirty="0" smtClean="0"/>
              <a:t>2ºmês=</a:t>
            </a:r>
            <a:r>
              <a:rPr lang="pt-BR" dirty="0"/>
              <a:t>90.03% (28 usuários</a:t>
            </a:r>
            <a:r>
              <a:rPr lang="pt-BR" dirty="0" smtClean="0"/>
              <a:t>)</a:t>
            </a:r>
          </a:p>
          <a:p>
            <a:r>
              <a:rPr lang="pt-BR" dirty="0" smtClean="0"/>
              <a:t>3º mês=</a:t>
            </a:r>
            <a:r>
              <a:rPr lang="pt-BR" dirty="0"/>
              <a:t>100% (43 usuários)</a:t>
            </a:r>
          </a:p>
        </p:txBody>
      </p:sp>
    </p:spTree>
    <p:extLst>
      <p:ext uri="{BB962C8B-B14F-4D97-AF65-F5344CB8AC3E}">
        <p14:creationId xmlns:p14="http://schemas.microsoft.com/office/powerpoint/2010/main" xmlns="" val="15752058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620713"/>
          <a:ext cx="8229600" cy="55356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784597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764432"/>
          </a:xfrm>
        </p:spPr>
        <p:txBody>
          <a:bodyPr>
            <a:normAutofit fontScale="90000"/>
          </a:bodyPr>
          <a:lstStyle/>
          <a:p>
            <a:r>
              <a:rPr lang="pt-BR" dirty="0"/>
              <a:t>Metas do objetivo</a:t>
            </a:r>
            <a:r>
              <a:rPr lang="pt-BR" b="1" dirty="0"/>
              <a:t>: </a:t>
            </a:r>
            <a:r>
              <a:rPr lang="pt-BR" dirty="0"/>
              <a:t>Realizar estratificação do risco cardiovascular em 100% dos hipertensos cadastrados na unidade de saúde</a:t>
            </a:r>
          </a:p>
        </p:txBody>
      </p:sp>
      <p:sp>
        <p:nvSpPr>
          <p:cNvPr id="3" name="Espaço Reservado para Conteúdo 2"/>
          <p:cNvSpPr>
            <a:spLocks noGrp="1"/>
          </p:cNvSpPr>
          <p:nvPr>
            <p:ph sz="quarter" idx="1"/>
          </p:nvPr>
        </p:nvSpPr>
        <p:spPr>
          <a:xfrm>
            <a:off x="457200" y="2276872"/>
            <a:ext cx="8229600" cy="3880088"/>
          </a:xfrm>
        </p:spPr>
        <p:txBody>
          <a:bodyPr/>
          <a:lstStyle/>
          <a:p>
            <a:r>
              <a:rPr lang="pt-BR" dirty="0" smtClean="0"/>
              <a:t>1ºmês = </a:t>
            </a:r>
            <a:r>
              <a:rPr lang="pt-BR" dirty="0"/>
              <a:t>76,9% (40 usuários</a:t>
            </a:r>
            <a:r>
              <a:rPr lang="pt-BR" dirty="0" smtClean="0"/>
              <a:t>)</a:t>
            </a:r>
          </a:p>
          <a:p>
            <a:r>
              <a:rPr lang="pt-BR" dirty="0" smtClean="0"/>
              <a:t>2º mês=</a:t>
            </a:r>
            <a:r>
              <a:rPr lang="pt-BR" dirty="0"/>
              <a:t>70,03% (64 usuários</a:t>
            </a:r>
            <a:r>
              <a:rPr lang="pt-BR" dirty="0" smtClean="0"/>
              <a:t>)</a:t>
            </a:r>
          </a:p>
          <a:p>
            <a:r>
              <a:rPr lang="pt-BR" dirty="0" smtClean="0"/>
              <a:t>3ºmês=</a:t>
            </a:r>
            <a:r>
              <a:rPr lang="pt-BR" dirty="0"/>
              <a:t>86,0%(104 usuários</a:t>
            </a:r>
            <a:r>
              <a:rPr lang="pt-BR" dirty="0" smtClean="0"/>
              <a:t>)</a:t>
            </a:r>
            <a:endParaRPr lang="pt-BR" dirty="0"/>
          </a:p>
        </p:txBody>
      </p:sp>
    </p:spTree>
    <p:extLst>
      <p:ext uri="{BB962C8B-B14F-4D97-AF65-F5344CB8AC3E}">
        <p14:creationId xmlns:p14="http://schemas.microsoft.com/office/powerpoint/2010/main" xmlns="" val="3567947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549275"/>
          <a:ext cx="8229600" cy="560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634186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20688"/>
            <a:ext cx="8229600" cy="1152128"/>
          </a:xfrm>
        </p:spPr>
        <p:txBody>
          <a:bodyPr>
            <a:normAutofit fontScale="90000"/>
          </a:bodyPr>
          <a:lstStyle/>
          <a:p>
            <a:r>
              <a:rPr lang="pt-BR" dirty="0"/>
              <a:t>Metas do objetivo de avaliação de risco</a:t>
            </a:r>
            <a:r>
              <a:rPr lang="pt-BR" b="1" dirty="0"/>
              <a:t>: </a:t>
            </a:r>
            <a:r>
              <a:rPr lang="pt-BR" dirty="0"/>
              <a:t>Realizar estratificação do risco cardiovascular em 100% dos diabéticos cadastrados na unidade de saúde</a:t>
            </a:r>
          </a:p>
        </p:txBody>
      </p:sp>
      <p:sp>
        <p:nvSpPr>
          <p:cNvPr id="3" name="Espaço Reservado para Conteúdo 2"/>
          <p:cNvSpPr>
            <a:spLocks noGrp="1"/>
          </p:cNvSpPr>
          <p:nvPr>
            <p:ph sz="quarter" idx="1"/>
          </p:nvPr>
        </p:nvSpPr>
        <p:spPr>
          <a:xfrm>
            <a:off x="457200" y="2132856"/>
            <a:ext cx="8229600" cy="4024104"/>
          </a:xfrm>
        </p:spPr>
        <p:txBody>
          <a:bodyPr/>
          <a:lstStyle/>
          <a:p>
            <a:r>
              <a:rPr lang="pt-BR" dirty="0" smtClean="0"/>
              <a:t>1ºmês = </a:t>
            </a:r>
            <a:r>
              <a:rPr lang="pt-BR" dirty="0"/>
              <a:t>75% (12 usuários</a:t>
            </a:r>
            <a:r>
              <a:rPr lang="pt-BR" dirty="0" smtClean="0"/>
              <a:t>)</a:t>
            </a:r>
          </a:p>
          <a:p>
            <a:r>
              <a:rPr lang="pt-BR" dirty="0" smtClean="0"/>
              <a:t>2ºmês=</a:t>
            </a:r>
            <a:r>
              <a:rPr lang="pt-BR" dirty="0"/>
              <a:t>67,7% (21 usuários)</a:t>
            </a:r>
            <a:endParaRPr lang="pt-BR" dirty="0" smtClean="0"/>
          </a:p>
          <a:p>
            <a:r>
              <a:rPr lang="pt-BR" dirty="0" smtClean="0"/>
              <a:t>3ºmês=</a:t>
            </a:r>
            <a:r>
              <a:rPr lang="pt-BR" dirty="0"/>
              <a:t>81,4% (35 usuários)</a:t>
            </a:r>
          </a:p>
        </p:txBody>
      </p:sp>
    </p:spTree>
    <p:extLst>
      <p:ext uri="{BB962C8B-B14F-4D97-AF65-F5344CB8AC3E}">
        <p14:creationId xmlns:p14="http://schemas.microsoft.com/office/powerpoint/2010/main" xmlns="" val="1543065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476250"/>
          <a:ext cx="8229600" cy="5680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7574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UBSF </a:t>
            </a:r>
            <a:r>
              <a:rPr lang="pt-BR" dirty="0" smtClean="0"/>
              <a:t>São Francisco, Manacapuru/AM</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280583" y="1219200"/>
            <a:ext cx="6582833" cy="4937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332384"/>
          </a:xfrm>
        </p:spPr>
        <p:txBody>
          <a:bodyPr>
            <a:normAutofit fontScale="90000"/>
          </a:bodyPr>
          <a:lstStyle/>
          <a:p>
            <a:r>
              <a:rPr lang="pt-BR" dirty="0"/>
              <a:t>Meta do Objetivo</a:t>
            </a:r>
            <a:r>
              <a:rPr lang="pt-BR" b="1" dirty="0"/>
              <a:t>: </a:t>
            </a:r>
            <a:r>
              <a:rPr lang="pt-BR" dirty="0"/>
              <a:t>Garantir orientação nutricional sobre alimentação saudável a 100% dos hipertensos e diabéticos</a:t>
            </a:r>
          </a:p>
        </p:txBody>
      </p:sp>
      <p:sp>
        <p:nvSpPr>
          <p:cNvPr id="3" name="Espaço Reservado para Conteúdo 2"/>
          <p:cNvSpPr>
            <a:spLocks noGrp="1"/>
          </p:cNvSpPr>
          <p:nvPr>
            <p:ph sz="quarter" idx="1"/>
          </p:nvPr>
        </p:nvSpPr>
        <p:spPr>
          <a:xfrm>
            <a:off x="457200" y="1916832"/>
            <a:ext cx="8229600" cy="4240128"/>
          </a:xfrm>
        </p:spPr>
        <p:txBody>
          <a:bodyPr/>
          <a:lstStyle/>
          <a:p>
            <a:r>
              <a:rPr lang="pt-BR" dirty="0" smtClean="0"/>
              <a:t>1ºmês=</a:t>
            </a:r>
            <a:r>
              <a:rPr lang="pt-BR" dirty="0"/>
              <a:t>88,5% (46 </a:t>
            </a:r>
            <a:r>
              <a:rPr lang="pt-BR" dirty="0" smtClean="0"/>
              <a:t>usuários)</a:t>
            </a:r>
          </a:p>
          <a:p>
            <a:r>
              <a:rPr lang="pt-BR" dirty="0" smtClean="0"/>
              <a:t>2ºmês=</a:t>
            </a:r>
            <a:r>
              <a:rPr lang="pt-BR" dirty="0"/>
              <a:t>96,7% (88 usuários</a:t>
            </a:r>
            <a:r>
              <a:rPr lang="pt-BR" dirty="0" smtClean="0"/>
              <a:t>)</a:t>
            </a:r>
          </a:p>
          <a:p>
            <a:r>
              <a:rPr lang="pt-BR" dirty="0" smtClean="0"/>
              <a:t>3ºmês=</a:t>
            </a:r>
            <a:r>
              <a:rPr lang="pt-BR" dirty="0"/>
              <a:t>100% (121 usuários</a:t>
            </a:r>
            <a:r>
              <a:rPr lang="pt-BR" dirty="0" smtClean="0"/>
              <a:t>)</a:t>
            </a:r>
            <a:endParaRPr lang="pt-BR" dirty="0"/>
          </a:p>
        </p:txBody>
      </p:sp>
    </p:spTree>
    <p:extLst>
      <p:ext uri="{BB962C8B-B14F-4D97-AF65-F5344CB8AC3E}">
        <p14:creationId xmlns:p14="http://schemas.microsoft.com/office/powerpoint/2010/main" xmlns="" val="1056449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404813"/>
          <a:ext cx="8229600" cy="5751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968196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620416"/>
          </a:xfrm>
        </p:spPr>
        <p:txBody>
          <a:bodyPr>
            <a:normAutofit fontScale="90000"/>
          </a:bodyPr>
          <a:lstStyle/>
          <a:p>
            <a:r>
              <a:rPr lang="pt-BR" dirty="0"/>
              <a:t>Meta do Objetivo de Promoção à saúde</a:t>
            </a:r>
            <a:r>
              <a:rPr lang="pt-BR" b="1" dirty="0"/>
              <a:t>: </a:t>
            </a:r>
            <a:r>
              <a:rPr lang="pt-BR" dirty="0"/>
              <a:t>Garantir orientação nutricional sobre alimentação saudável a 100% dos diabéticos</a:t>
            </a:r>
          </a:p>
        </p:txBody>
      </p:sp>
      <p:sp>
        <p:nvSpPr>
          <p:cNvPr id="3" name="Espaço Reservado para Conteúdo 2"/>
          <p:cNvSpPr>
            <a:spLocks noGrp="1"/>
          </p:cNvSpPr>
          <p:nvPr>
            <p:ph sz="quarter" idx="1"/>
          </p:nvPr>
        </p:nvSpPr>
        <p:spPr>
          <a:xfrm>
            <a:off x="457200" y="2132856"/>
            <a:ext cx="8229600" cy="4024104"/>
          </a:xfrm>
        </p:spPr>
        <p:txBody>
          <a:bodyPr/>
          <a:lstStyle/>
          <a:p>
            <a:r>
              <a:rPr lang="pt-BR" dirty="0" smtClean="0"/>
              <a:t>1ºmês=87,5</a:t>
            </a:r>
            <a:r>
              <a:rPr lang="pt-BR" dirty="0"/>
              <a:t>%(14 usuários)dos diabéticos </a:t>
            </a:r>
            <a:r>
              <a:rPr lang="pt-BR" dirty="0" smtClean="0"/>
              <a:t>consultados</a:t>
            </a:r>
          </a:p>
          <a:p>
            <a:r>
              <a:rPr lang="pt-BR" dirty="0" smtClean="0"/>
              <a:t>2ºmês=</a:t>
            </a:r>
            <a:r>
              <a:rPr lang="pt-BR" dirty="0"/>
              <a:t>100% (31 usuários</a:t>
            </a:r>
            <a:r>
              <a:rPr lang="pt-BR" dirty="0" smtClean="0"/>
              <a:t>)</a:t>
            </a:r>
          </a:p>
          <a:p>
            <a:r>
              <a:rPr lang="pt-BR" dirty="0" smtClean="0"/>
              <a:t>3ºmês=</a:t>
            </a:r>
            <a:r>
              <a:rPr lang="pt-BR" dirty="0"/>
              <a:t>100% (43 usuários)</a:t>
            </a:r>
          </a:p>
        </p:txBody>
      </p:sp>
    </p:spTree>
    <p:extLst>
      <p:ext uri="{BB962C8B-B14F-4D97-AF65-F5344CB8AC3E}">
        <p14:creationId xmlns:p14="http://schemas.microsoft.com/office/powerpoint/2010/main" xmlns="" val="32012290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836613"/>
          <a:ext cx="8229600" cy="5319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49615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764432"/>
          </a:xfrm>
        </p:spPr>
        <p:txBody>
          <a:bodyPr>
            <a:normAutofit fontScale="90000"/>
          </a:bodyPr>
          <a:lstStyle/>
          <a:p>
            <a:r>
              <a:rPr lang="pt-BR" dirty="0"/>
              <a:t>Meta do Objetivo de Promoção à saúde: Garantir orientação regular de </a:t>
            </a:r>
            <a:r>
              <a:rPr lang="pt-BR" dirty="0" smtClean="0"/>
              <a:t>prática </a:t>
            </a:r>
            <a:r>
              <a:rPr lang="pt-BR" dirty="0"/>
              <a:t>de atividade física a 100% dos hipertensos</a:t>
            </a:r>
          </a:p>
        </p:txBody>
      </p:sp>
      <p:sp>
        <p:nvSpPr>
          <p:cNvPr id="3" name="Espaço Reservado para Conteúdo 2"/>
          <p:cNvSpPr>
            <a:spLocks noGrp="1"/>
          </p:cNvSpPr>
          <p:nvPr>
            <p:ph sz="quarter" idx="1"/>
          </p:nvPr>
        </p:nvSpPr>
        <p:spPr>
          <a:xfrm>
            <a:off x="457200" y="2636912"/>
            <a:ext cx="8229600" cy="3520048"/>
          </a:xfrm>
        </p:spPr>
        <p:txBody>
          <a:bodyPr/>
          <a:lstStyle/>
          <a:p>
            <a:r>
              <a:rPr lang="pt-BR" dirty="0" smtClean="0"/>
              <a:t>1º mês=84,6</a:t>
            </a:r>
            <a:r>
              <a:rPr lang="pt-BR" dirty="0"/>
              <a:t>%(44 usuários</a:t>
            </a:r>
            <a:r>
              <a:rPr lang="pt-BR" dirty="0" smtClean="0"/>
              <a:t>)</a:t>
            </a:r>
          </a:p>
          <a:p>
            <a:r>
              <a:rPr lang="pt-BR" dirty="0" smtClean="0"/>
              <a:t>2ºmês=</a:t>
            </a:r>
            <a:r>
              <a:rPr lang="pt-BR" dirty="0"/>
              <a:t>95,6% (87 usuários)</a:t>
            </a:r>
            <a:endParaRPr lang="pt-BR" dirty="0" smtClean="0"/>
          </a:p>
          <a:p>
            <a:r>
              <a:rPr lang="pt-BR" dirty="0" smtClean="0"/>
              <a:t>3ºmês= </a:t>
            </a:r>
            <a:r>
              <a:rPr lang="pt-BR" dirty="0"/>
              <a:t>100%(121 usuários) </a:t>
            </a:r>
          </a:p>
        </p:txBody>
      </p:sp>
    </p:spTree>
    <p:extLst>
      <p:ext uri="{BB962C8B-B14F-4D97-AF65-F5344CB8AC3E}">
        <p14:creationId xmlns:p14="http://schemas.microsoft.com/office/powerpoint/2010/main" xmlns="" val="1764723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765175"/>
          <a:ext cx="8229600"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215296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548408"/>
          </a:xfrm>
        </p:spPr>
        <p:txBody>
          <a:bodyPr>
            <a:normAutofit fontScale="90000"/>
          </a:bodyPr>
          <a:lstStyle/>
          <a:p>
            <a:r>
              <a:rPr lang="pt-BR" dirty="0"/>
              <a:t>Meta do Objetivo de Promoção à saúde: Garantir orientação regular de pratica de atividade física a 100% dos diabéticos</a:t>
            </a:r>
          </a:p>
        </p:txBody>
      </p:sp>
      <p:sp>
        <p:nvSpPr>
          <p:cNvPr id="3" name="Espaço Reservado para Conteúdo 2"/>
          <p:cNvSpPr>
            <a:spLocks noGrp="1"/>
          </p:cNvSpPr>
          <p:nvPr>
            <p:ph sz="quarter" idx="1"/>
          </p:nvPr>
        </p:nvSpPr>
        <p:spPr>
          <a:xfrm>
            <a:off x="457200" y="1916832"/>
            <a:ext cx="8229600" cy="4240128"/>
          </a:xfrm>
        </p:spPr>
        <p:txBody>
          <a:bodyPr/>
          <a:lstStyle/>
          <a:p>
            <a:r>
              <a:rPr lang="pt-BR" dirty="0" smtClean="0"/>
              <a:t>1ºmês=87,5</a:t>
            </a:r>
            <a:r>
              <a:rPr lang="pt-BR" dirty="0"/>
              <a:t>% (14 usuários</a:t>
            </a:r>
            <a:r>
              <a:rPr lang="pt-BR" dirty="0" smtClean="0"/>
              <a:t>)</a:t>
            </a:r>
          </a:p>
          <a:p>
            <a:r>
              <a:rPr lang="pt-BR" dirty="0" smtClean="0"/>
              <a:t>2ºmês=</a:t>
            </a:r>
            <a:r>
              <a:rPr lang="pt-BR" dirty="0"/>
              <a:t>100% (31 usuários</a:t>
            </a:r>
            <a:r>
              <a:rPr lang="pt-BR" dirty="0" smtClean="0"/>
              <a:t>)</a:t>
            </a:r>
          </a:p>
          <a:p>
            <a:r>
              <a:rPr lang="pt-BR" dirty="0" smtClean="0"/>
              <a:t>3º mês=</a:t>
            </a:r>
            <a:r>
              <a:rPr lang="pt-BR" dirty="0"/>
              <a:t>100% (43 usuários)</a:t>
            </a:r>
          </a:p>
        </p:txBody>
      </p:sp>
    </p:spTree>
    <p:extLst>
      <p:ext uri="{BB962C8B-B14F-4D97-AF65-F5344CB8AC3E}">
        <p14:creationId xmlns:p14="http://schemas.microsoft.com/office/powerpoint/2010/main" xmlns="" val="28972327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549275"/>
          <a:ext cx="8229600" cy="5607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0024275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1620416"/>
          </a:xfrm>
        </p:spPr>
        <p:txBody>
          <a:bodyPr>
            <a:normAutofit fontScale="90000"/>
          </a:bodyPr>
          <a:lstStyle/>
          <a:p>
            <a:r>
              <a:rPr lang="pt-BR" dirty="0"/>
              <a:t>Meta do Objetivo de Promoção à saúde: Garantir orientação sobre os riscos de tabagismo a 100% dos hipertensos.</a:t>
            </a:r>
            <a:br>
              <a:rPr lang="pt-BR" dirty="0"/>
            </a:br>
            <a:endParaRPr lang="pt-BR" dirty="0"/>
          </a:p>
        </p:txBody>
      </p:sp>
      <p:sp>
        <p:nvSpPr>
          <p:cNvPr id="3" name="Espaço Reservado para Conteúdo 2"/>
          <p:cNvSpPr>
            <a:spLocks noGrp="1"/>
          </p:cNvSpPr>
          <p:nvPr>
            <p:ph sz="quarter" idx="1"/>
          </p:nvPr>
        </p:nvSpPr>
        <p:spPr>
          <a:xfrm>
            <a:off x="457200" y="2204864"/>
            <a:ext cx="8229600" cy="3952096"/>
          </a:xfrm>
        </p:spPr>
        <p:txBody>
          <a:bodyPr/>
          <a:lstStyle/>
          <a:p>
            <a:r>
              <a:rPr lang="pt-BR" dirty="0" smtClean="0"/>
              <a:t>1º mês=</a:t>
            </a:r>
            <a:r>
              <a:rPr lang="pt-BR" dirty="0"/>
              <a:t>96,2% (50 usuários)dos hipertensos </a:t>
            </a:r>
            <a:r>
              <a:rPr lang="pt-BR" dirty="0" smtClean="0"/>
              <a:t>avaliados</a:t>
            </a:r>
          </a:p>
          <a:p>
            <a:r>
              <a:rPr lang="pt-BR" dirty="0" smtClean="0"/>
              <a:t>2º mês=</a:t>
            </a:r>
            <a:r>
              <a:rPr lang="pt-BR" dirty="0"/>
              <a:t>100% (91 usuários</a:t>
            </a:r>
            <a:r>
              <a:rPr lang="pt-BR" dirty="0" smtClean="0"/>
              <a:t>)</a:t>
            </a:r>
          </a:p>
          <a:p>
            <a:r>
              <a:rPr lang="pt-BR" dirty="0" smtClean="0"/>
              <a:t>3º mês=</a:t>
            </a:r>
            <a:r>
              <a:rPr lang="pt-BR" dirty="0"/>
              <a:t>100% (121 usuários)</a:t>
            </a:r>
          </a:p>
        </p:txBody>
      </p:sp>
    </p:spTree>
    <p:extLst>
      <p:ext uri="{BB962C8B-B14F-4D97-AF65-F5344CB8AC3E}">
        <p14:creationId xmlns:p14="http://schemas.microsoft.com/office/powerpoint/2010/main" xmlns="" val="428734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692150"/>
          <a:ext cx="8229600" cy="5464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1705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sz="quarter" idx="1"/>
          </p:nvPr>
        </p:nvSpPr>
        <p:spPr/>
        <p:txBody>
          <a:bodyPr/>
          <a:lstStyle/>
          <a:p>
            <a:r>
              <a:rPr lang="pt-BR" dirty="0" smtClean="0"/>
              <a:t>O presente trabalho trata-se de  </a:t>
            </a:r>
            <a:r>
              <a:rPr lang="pt-BR" dirty="0"/>
              <a:t>um projeto de intervenção na Unidade Básica de Saúde da Família São Francisco, Manacapuru/AM</a:t>
            </a:r>
            <a:r>
              <a:rPr lang="pt-BR" dirty="0" smtClean="0"/>
              <a:t>, com </a:t>
            </a:r>
            <a:r>
              <a:rPr lang="pt-BR" dirty="0"/>
              <a:t>a participação de todos profissionais da unidade, objetivando a melhoria da Atenção a Saúde dos Hipertensos e Diabéticos</a:t>
            </a:r>
          </a:p>
        </p:txBody>
      </p:sp>
    </p:spTree>
    <p:extLst>
      <p:ext uri="{BB962C8B-B14F-4D97-AF65-F5344CB8AC3E}">
        <p14:creationId xmlns:p14="http://schemas.microsoft.com/office/powerpoint/2010/main" xmlns="" val="12429995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229600" cy="990600"/>
          </a:xfrm>
        </p:spPr>
        <p:txBody>
          <a:bodyPr>
            <a:normAutofit fontScale="90000"/>
          </a:bodyPr>
          <a:lstStyle/>
          <a:p>
            <a:r>
              <a:rPr lang="pt-BR" dirty="0"/>
              <a:t>Meta do Objetivo de Promoção à saúde</a:t>
            </a:r>
            <a:r>
              <a:rPr lang="pt-BR" dirty="0" smtClean="0"/>
              <a:t>: garantir </a:t>
            </a:r>
            <a:r>
              <a:rPr lang="pt-BR" dirty="0"/>
              <a:t>orientação sobre os riscos de tabagismo a 100% dos diabéticos</a:t>
            </a:r>
          </a:p>
        </p:txBody>
      </p:sp>
      <p:sp>
        <p:nvSpPr>
          <p:cNvPr id="3" name="Espaço Reservado para Conteúdo 2"/>
          <p:cNvSpPr>
            <a:spLocks noGrp="1"/>
          </p:cNvSpPr>
          <p:nvPr>
            <p:ph sz="quarter" idx="1"/>
          </p:nvPr>
        </p:nvSpPr>
        <p:spPr>
          <a:xfrm>
            <a:off x="457200" y="2060848"/>
            <a:ext cx="8229600" cy="4096112"/>
          </a:xfrm>
        </p:spPr>
        <p:txBody>
          <a:bodyPr/>
          <a:lstStyle/>
          <a:p>
            <a:r>
              <a:rPr lang="pt-BR" dirty="0" smtClean="0"/>
              <a:t>1º mês=</a:t>
            </a:r>
            <a:r>
              <a:rPr lang="pt-BR" dirty="0"/>
              <a:t>100% (16 usuários</a:t>
            </a:r>
            <a:r>
              <a:rPr lang="pt-BR" dirty="0" smtClean="0"/>
              <a:t>)</a:t>
            </a:r>
          </a:p>
          <a:p>
            <a:r>
              <a:rPr lang="pt-BR" dirty="0" smtClean="0"/>
              <a:t>2º mês=</a:t>
            </a:r>
            <a:r>
              <a:rPr lang="pt-BR" dirty="0"/>
              <a:t>100% (31 usuários)</a:t>
            </a:r>
            <a:endParaRPr lang="pt-BR" dirty="0" smtClean="0"/>
          </a:p>
          <a:p>
            <a:r>
              <a:rPr lang="pt-BR" dirty="0" smtClean="0"/>
              <a:t>3º mês=</a:t>
            </a:r>
            <a:r>
              <a:rPr lang="pt-BR" dirty="0"/>
              <a:t>100% (43 usuários)</a:t>
            </a:r>
          </a:p>
        </p:txBody>
      </p:sp>
    </p:spTree>
    <p:extLst>
      <p:ext uri="{BB962C8B-B14F-4D97-AF65-F5344CB8AC3E}">
        <p14:creationId xmlns:p14="http://schemas.microsoft.com/office/powerpoint/2010/main" xmlns="" val="24241221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p:cNvGraphicFramePr>
            <a:graphicFrameLocks noGrp="1"/>
          </p:cNvGraphicFramePr>
          <p:nvPr>
            <p:ph sz="quarter" idx="1"/>
          </p:nvPr>
        </p:nvGraphicFramePr>
        <p:xfrm>
          <a:off x="457200" y="692150"/>
          <a:ext cx="8229600" cy="5464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89122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2400"/>
            <a:ext cx="8229600" cy="3420616"/>
          </a:xfrm>
        </p:spPr>
        <p:txBody>
          <a:bodyPr>
            <a:normAutofit fontScale="90000"/>
          </a:bodyPr>
          <a:lstStyle/>
          <a:p>
            <a:r>
              <a:rPr lang="pt-BR" dirty="0"/>
              <a:t>Meta do objetivo de </a:t>
            </a:r>
            <a:r>
              <a:rPr lang="pt-BR" dirty="0" err="1" smtClean="0"/>
              <a:t>qualidade:realizar</a:t>
            </a:r>
            <a:r>
              <a:rPr lang="pt-BR" dirty="0" smtClean="0"/>
              <a:t> </a:t>
            </a:r>
            <a:r>
              <a:rPr lang="pt-BR" dirty="0"/>
              <a:t>avaliação da necessidade de atendimento odontológico em 100% dos hipertensos e diabéticos.</a:t>
            </a:r>
            <a:br>
              <a:rPr lang="pt-BR" dirty="0"/>
            </a:br>
            <a:r>
              <a:rPr lang="pt-BR" dirty="0"/>
              <a:t>Meta do Objetivo de Promoção à </a:t>
            </a:r>
            <a:r>
              <a:rPr lang="pt-BR" dirty="0" err="1" smtClean="0"/>
              <a:t>saúde:garantir</a:t>
            </a:r>
            <a:r>
              <a:rPr lang="pt-BR" dirty="0" smtClean="0"/>
              <a:t> </a:t>
            </a:r>
            <a:r>
              <a:rPr lang="pt-BR" dirty="0"/>
              <a:t>orientação sobre higiene bucal a 100% dos hipertensos e diabéticos.</a:t>
            </a:r>
            <a:br>
              <a:rPr lang="pt-BR" dirty="0"/>
            </a:br>
            <a:endParaRPr lang="pt-BR" dirty="0"/>
          </a:p>
        </p:txBody>
      </p:sp>
      <p:sp>
        <p:nvSpPr>
          <p:cNvPr id="3" name="Espaço Reservado para Conteúdo 2"/>
          <p:cNvSpPr>
            <a:spLocks noGrp="1"/>
          </p:cNvSpPr>
          <p:nvPr>
            <p:ph sz="quarter" idx="1"/>
          </p:nvPr>
        </p:nvSpPr>
        <p:spPr>
          <a:xfrm>
            <a:off x="457200" y="3717032"/>
            <a:ext cx="8229600" cy="2439928"/>
          </a:xfrm>
        </p:spPr>
        <p:txBody>
          <a:bodyPr/>
          <a:lstStyle/>
          <a:p>
            <a:r>
              <a:rPr lang="pt-BR" dirty="0" smtClean="0"/>
              <a:t>Metas não-atingidas</a:t>
            </a:r>
            <a:endParaRPr lang="pt-BR" dirty="0"/>
          </a:p>
        </p:txBody>
      </p:sp>
    </p:spTree>
    <p:extLst>
      <p:ext uri="{BB962C8B-B14F-4D97-AF65-F5344CB8AC3E}">
        <p14:creationId xmlns:p14="http://schemas.microsoft.com/office/powerpoint/2010/main" xmlns="" val="1521564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pt-BR" dirty="0"/>
          </a:p>
        </p:txBody>
      </p:sp>
      <p:sp>
        <p:nvSpPr>
          <p:cNvPr id="3" name="Espaço Reservado para Conteúdo 2"/>
          <p:cNvSpPr>
            <a:spLocks noGrp="1"/>
          </p:cNvSpPr>
          <p:nvPr>
            <p:ph sz="quarter" idx="1"/>
          </p:nvPr>
        </p:nvSpPr>
        <p:spPr/>
        <p:txBody>
          <a:bodyPr/>
          <a:lstStyle/>
          <a:p>
            <a:r>
              <a:rPr lang="pt-BR" dirty="0" smtClean="0"/>
              <a:t>Apesar dos </a:t>
            </a:r>
            <a:r>
              <a:rPr lang="pt-BR" dirty="0" smtClean="0"/>
              <a:t>déficits, alcançamos </a:t>
            </a:r>
            <a:r>
              <a:rPr lang="pt-BR" dirty="0" smtClean="0"/>
              <a:t>qualidade de atenção nas consultas clínicas de hipertenso e diabético e melhorou-se o registro das informações, avaliação de </a:t>
            </a:r>
            <a:r>
              <a:rPr lang="pt-BR" dirty="0" smtClean="0"/>
              <a:t>risco.</a:t>
            </a:r>
            <a:endParaRPr lang="pt-BR" dirty="0" smtClean="0"/>
          </a:p>
          <a:p>
            <a:endParaRPr lang="pt-BR" dirty="0" smtClean="0"/>
          </a:p>
          <a:p>
            <a:endParaRPr lang="pt-BR" dirty="0" smtClean="0"/>
          </a:p>
          <a:p>
            <a:r>
              <a:rPr lang="pt-BR" dirty="0" smtClean="0"/>
              <a:t>B</a:t>
            </a:r>
            <a:r>
              <a:rPr lang="pt-BR" dirty="0" smtClean="0"/>
              <a:t>usca </a:t>
            </a:r>
            <a:r>
              <a:rPr lang="pt-BR" dirty="0"/>
              <a:t>ativa de pacientes </a:t>
            </a:r>
            <a:r>
              <a:rPr lang="pt-BR" dirty="0" smtClean="0"/>
              <a:t>faltosos, </a:t>
            </a:r>
            <a:r>
              <a:rPr lang="pt-BR" dirty="0"/>
              <a:t>promovendo o trabalho integrado dos profissionais, a médica e enfermeira no atendimento clínico e visitas domiciliares</a:t>
            </a:r>
            <a:r>
              <a:rPr lang="pt-BR" dirty="0" smtClean="0"/>
              <a:t>, técnicos </a:t>
            </a:r>
            <a:r>
              <a:rPr lang="pt-BR" dirty="0"/>
              <a:t>de </a:t>
            </a:r>
            <a:r>
              <a:rPr lang="pt-BR" dirty="0" smtClean="0"/>
              <a:t>enfermagem.</a:t>
            </a:r>
            <a:endParaRPr lang="pt-BR" dirty="0"/>
          </a:p>
        </p:txBody>
      </p:sp>
    </p:spTree>
    <p:extLst>
      <p:ext uri="{BB962C8B-B14F-4D97-AF65-F5344CB8AC3E}">
        <p14:creationId xmlns:p14="http://schemas.microsoft.com/office/powerpoint/2010/main" xmlns="" val="15786612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457200" y="609600"/>
            <a:ext cx="8229600" cy="5547360"/>
          </a:xfrm>
        </p:spPr>
        <p:txBody>
          <a:bodyPr>
            <a:normAutofit/>
          </a:bodyPr>
          <a:lstStyle/>
          <a:p>
            <a:pPr>
              <a:buNone/>
            </a:pPr>
            <a:r>
              <a:rPr lang="pt-BR" sz="2900" dirty="0" smtClean="0">
                <a:solidFill>
                  <a:schemeClr val="tx1">
                    <a:lumMod val="50000"/>
                    <a:lumOff val="50000"/>
                  </a:schemeClr>
                </a:solidFill>
                <a:latin typeface="+mj-lt"/>
              </a:rPr>
              <a:t>Discussão</a:t>
            </a:r>
            <a:endParaRPr lang="pt-BR" sz="2900" dirty="0" smtClean="0">
              <a:solidFill>
                <a:schemeClr val="tx1">
                  <a:lumMod val="50000"/>
                  <a:lumOff val="50000"/>
                </a:schemeClr>
              </a:solidFill>
              <a:latin typeface="+mj-lt"/>
            </a:endParaRPr>
          </a:p>
          <a:p>
            <a:endParaRPr lang="pt-BR" dirty="0" smtClean="0"/>
          </a:p>
          <a:p>
            <a:r>
              <a:rPr lang="pt-BR" dirty="0" smtClean="0"/>
              <a:t>Atendimento </a:t>
            </a:r>
            <a:r>
              <a:rPr lang="pt-BR" dirty="0"/>
              <a:t>clinico de hipertensos e diabéticos também pela </a:t>
            </a:r>
            <a:r>
              <a:rPr lang="pt-BR" dirty="0" smtClean="0"/>
              <a:t>enfermeira</a:t>
            </a:r>
          </a:p>
          <a:p>
            <a:pPr>
              <a:buNone/>
            </a:pPr>
            <a:endParaRPr lang="pt-BR" dirty="0" smtClean="0"/>
          </a:p>
          <a:p>
            <a:pPr>
              <a:buNone/>
            </a:pPr>
            <a:endParaRPr lang="pt-BR" dirty="0" smtClean="0"/>
          </a:p>
          <a:p>
            <a:r>
              <a:rPr lang="pt-BR" dirty="0" smtClean="0"/>
              <a:t>A </a:t>
            </a:r>
            <a:r>
              <a:rPr lang="pt-BR" dirty="0"/>
              <a:t>comunidade foi beneficiada com a qualidade de atenção, enfatizando as visitas </a:t>
            </a:r>
            <a:r>
              <a:rPr lang="pt-BR" dirty="0" smtClean="0"/>
              <a:t>domiciliares.</a:t>
            </a:r>
            <a:r>
              <a:rPr lang="pt-BR" dirty="0" smtClean="0"/>
              <a:t> </a:t>
            </a:r>
          </a:p>
          <a:p>
            <a:endParaRPr lang="pt-BR" dirty="0"/>
          </a:p>
        </p:txBody>
      </p:sp>
    </p:spTree>
    <p:extLst>
      <p:ext uri="{BB962C8B-B14F-4D97-AF65-F5344CB8AC3E}">
        <p14:creationId xmlns:p14="http://schemas.microsoft.com/office/powerpoint/2010/main" xmlns="" val="238626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Discussão</a:t>
            </a:r>
            <a:endParaRPr lang="en-US" dirty="0"/>
          </a:p>
        </p:txBody>
      </p:sp>
      <p:sp>
        <p:nvSpPr>
          <p:cNvPr id="3" name="Espaço Reservado para Conteúdo 2"/>
          <p:cNvSpPr>
            <a:spLocks noGrp="1"/>
          </p:cNvSpPr>
          <p:nvPr>
            <p:ph sz="quarter" idx="1"/>
          </p:nvPr>
        </p:nvSpPr>
        <p:spPr/>
        <p:txBody>
          <a:bodyPr/>
          <a:lstStyle/>
          <a:p>
            <a:r>
              <a:rPr lang="pt-BR" dirty="0" smtClean="0"/>
              <a:t>Alcançamos </a:t>
            </a:r>
            <a:r>
              <a:rPr lang="pt-BR" dirty="0" smtClean="0"/>
              <a:t>100% dos usuários com orientação de alimentação, prática de atividade física e riscos de tabagismo. </a:t>
            </a:r>
            <a:endParaRPr lang="en-US" dirty="0" smtClean="0"/>
          </a:p>
          <a:p>
            <a:endParaRPr lang="pt-BR" dirty="0" smtClean="0"/>
          </a:p>
          <a:p>
            <a:r>
              <a:rPr lang="pt-BR" dirty="0" smtClean="0"/>
              <a:t>Em </a:t>
            </a:r>
            <a:r>
              <a:rPr lang="pt-BR" dirty="0" smtClean="0"/>
              <a:t>análise da incorporação das ações previstas no projeto à rotina do serviço, percebe-se que a ficha espelho está sendo preenchida, conforme o protocolo, a visita domiciliar de pacientes faltosos as consultas.</a:t>
            </a:r>
            <a:endParaRPr lang="en-US" dirty="0" smtClean="0"/>
          </a:p>
          <a:p>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Reflexão crítica sobre  o processo pessoal de aprendizagem</a:t>
            </a:r>
            <a:endParaRPr lang="pt-BR" dirty="0"/>
          </a:p>
        </p:txBody>
      </p:sp>
      <p:sp>
        <p:nvSpPr>
          <p:cNvPr id="3" name="Espaço Reservado para Conteúdo 2"/>
          <p:cNvSpPr>
            <a:spLocks noGrp="1"/>
          </p:cNvSpPr>
          <p:nvPr>
            <p:ph sz="quarter" idx="1"/>
          </p:nvPr>
        </p:nvSpPr>
        <p:spPr/>
        <p:txBody>
          <a:bodyPr>
            <a:normAutofit/>
          </a:bodyPr>
          <a:lstStyle/>
          <a:p>
            <a:pPr>
              <a:buNone/>
            </a:pPr>
            <a:endParaRPr lang="pt-BR" dirty="0" smtClean="0"/>
          </a:p>
          <a:p>
            <a:r>
              <a:rPr lang="pt-BR" dirty="0" smtClean="0"/>
              <a:t>O significado do curso para minha prática profissional é indescritível. </a:t>
            </a:r>
            <a:endParaRPr lang="pt-BR" dirty="0" smtClean="0"/>
          </a:p>
          <a:p>
            <a:endParaRPr lang="pt-BR" dirty="0" smtClean="0"/>
          </a:p>
          <a:p>
            <a:r>
              <a:rPr lang="pt-BR" dirty="0" smtClean="0"/>
              <a:t>Aprender </a:t>
            </a:r>
            <a:r>
              <a:rPr lang="pt-BR" dirty="0" smtClean="0"/>
              <a:t>na teoria e prática o processo de trabalho na Atenção </a:t>
            </a:r>
            <a:r>
              <a:rPr lang="pt-BR" dirty="0" smtClean="0"/>
              <a:t>Básica.</a:t>
            </a:r>
          </a:p>
          <a:p>
            <a:endParaRPr lang="pt-BR" dirty="0" smtClean="0"/>
          </a:p>
          <a:p>
            <a:endParaRPr lang="pt-BR" dirty="0" smtClean="0"/>
          </a:p>
          <a:p>
            <a:r>
              <a:rPr lang="pt-BR" dirty="0" smtClean="0"/>
              <a:t> Aprimorei </a:t>
            </a:r>
            <a:r>
              <a:rPr lang="pt-BR" dirty="0" smtClean="0"/>
              <a:t>os conhecimentos sobre Hipertensão (HAS) e Diabetes (DM</a:t>
            </a:r>
            <a:r>
              <a:rPr lang="pt-BR" dirty="0" smtClean="0"/>
              <a:t>), </a:t>
            </a:r>
            <a:r>
              <a:rPr lang="pt-BR" dirty="0" smtClean="0"/>
              <a:t>detectando as dificuldades decorrentes dos processos de trabalho e da gestão. </a:t>
            </a:r>
            <a:endParaRPr lang="en-US" dirty="0" smtClean="0"/>
          </a:p>
          <a:p>
            <a:endParaRPr lang="pt-BR" dirty="0"/>
          </a:p>
        </p:txBody>
      </p:sp>
    </p:spTree>
    <p:extLst>
      <p:ext uri="{BB962C8B-B14F-4D97-AF65-F5344CB8AC3E}">
        <p14:creationId xmlns:p14="http://schemas.microsoft.com/office/powerpoint/2010/main" xmlns="" val="22022191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BIBLIOGRAFIA</a:t>
            </a:r>
            <a:endParaRPr lang="pt-BR" dirty="0"/>
          </a:p>
        </p:txBody>
      </p:sp>
      <p:sp>
        <p:nvSpPr>
          <p:cNvPr id="3" name="Espaço Reservado para Conteúdo 2"/>
          <p:cNvSpPr>
            <a:spLocks noGrp="1"/>
          </p:cNvSpPr>
          <p:nvPr>
            <p:ph sz="quarter" idx="1"/>
          </p:nvPr>
        </p:nvSpPr>
        <p:spPr/>
        <p:txBody>
          <a:bodyPr>
            <a:normAutofit fontScale="77500" lnSpcReduction="20000"/>
          </a:bodyPr>
          <a:lstStyle/>
          <a:p>
            <a:r>
              <a:rPr lang="pt-BR" dirty="0"/>
              <a:t>BOUNDY, Janice, et al. Tradução: Carlos Henrique </a:t>
            </a:r>
            <a:r>
              <a:rPr lang="pt-BR" dirty="0" err="1"/>
              <a:t>Consedey</a:t>
            </a:r>
            <a:r>
              <a:rPr lang="pt-BR" dirty="0"/>
              <a:t>. </a:t>
            </a:r>
            <a:r>
              <a:rPr lang="pt-BR" b="1" dirty="0"/>
              <a:t>Enfermagem Médico-Cirúrgica</a:t>
            </a:r>
            <a:r>
              <a:rPr lang="pt-BR" dirty="0"/>
              <a:t>. Rio de Janeiro: </a:t>
            </a:r>
            <a:r>
              <a:rPr lang="pt-BR" dirty="0" err="1"/>
              <a:t>Reichmann</a:t>
            </a:r>
            <a:r>
              <a:rPr lang="pt-BR" dirty="0"/>
              <a:t>&amp; Affonso Editores, 2004.</a:t>
            </a:r>
          </a:p>
          <a:p>
            <a:r>
              <a:rPr lang="pt-BR" dirty="0"/>
              <a:t>BRASIL, Ministério da saúde. Secretaria de Atenção á Saúde. Departamento de Atenção Básica. </a:t>
            </a:r>
            <a:r>
              <a:rPr lang="pt-BR" b="1" dirty="0"/>
              <a:t>Estratégias para o cuidado da pessoa com doença </a:t>
            </a:r>
            <a:r>
              <a:rPr lang="pt-BR" b="1" dirty="0" err="1"/>
              <a:t>crônica:hipertensão</a:t>
            </a:r>
            <a:r>
              <a:rPr lang="pt-BR" b="1" dirty="0"/>
              <a:t> arterial sistêm</a:t>
            </a:r>
            <a:r>
              <a:rPr lang="pt-BR" dirty="0"/>
              <a:t>ica. Ministério da Saúde, Secretaria de Atenção á Saúde, Departamento de Atenção Básica. –Brasília: Ministério da Saúde, 2013.128p.:Il ( Caderno de Atenção Básica, n. 37).</a:t>
            </a:r>
          </a:p>
          <a:p>
            <a:r>
              <a:rPr lang="pt-BR" dirty="0"/>
              <a:t>________. Secretaria de Atenção à Saúde. Departamento de Atenção </a:t>
            </a:r>
            <a:r>
              <a:rPr lang="pt-BR" dirty="0" err="1"/>
              <a:t>Básica.Estratégias</a:t>
            </a:r>
            <a:r>
              <a:rPr lang="pt-BR" dirty="0"/>
              <a:t> para o cuidado da pessoa com doença crônica : diabetes mellitus / Ministério da Saúde, Secretaria de Atenção à Saúde, Departamento de Atenção Básica. – Brasília : Ministério da Saúde, 2013.160 p. : il. (Cadernos de Atenção Básica, n. 36).</a:t>
            </a:r>
          </a:p>
          <a:p>
            <a:r>
              <a:rPr lang="pt-BR" dirty="0"/>
              <a:t>FIGUEIREDO, N A &amp; VIANA, D L. </a:t>
            </a:r>
            <a:r>
              <a:rPr lang="pt-BR" b="1" dirty="0"/>
              <a:t>Tratado Prático de enfermagem</a:t>
            </a:r>
            <a:r>
              <a:rPr lang="pt-BR" dirty="0"/>
              <a:t>. São Paulo: </a:t>
            </a:r>
            <a:r>
              <a:rPr lang="pt-BR" dirty="0" err="1"/>
              <a:t>Yendis</a:t>
            </a:r>
            <a:r>
              <a:rPr lang="pt-BR" dirty="0"/>
              <a:t>, 2006.</a:t>
            </a:r>
          </a:p>
          <a:p>
            <a:r>
              <a:rPr lang="pt-BR" dirty="0"/>
              <a:t>FILGUEIRA, Norma Arteiro; et al. </a:t>
            </a:r>
            <a:r>
              <a:rPr lang="pt-BR" b="1" dirty="0"/>
              <a:t>Condutas em clinica médica</a:t>
            </a:r>
            <a:r>
              <a:rPr lang="pt-BR" dirty="0"/>
              <a:t>.3 ed. Rio de </a:t>
            </a:r>
            <a:r>
              <a:rPr lang="pt-BR" dirty="0" err="1"/>
              <a:t>JaneiroMedsi</a:t>
            </a:r>
            <a:r>
              <a:rPr lang="pt-BR" dirty="0"/>
              <a:t>, 2004.</a:t>
            </a:r>
          </a:p>
          <a:p>
            <a:pPr marL="0" indent="0">
              <a:buNone/>
            </a:pPr>
            <a:endParaRPr lang="pt-BR" dirty="0"/>
          </a:p>
        </p:txBody>
      </p:sp>
    </p:spTree>
    <p:extLst>
      <p:ext uri="{BB962C8B-B14F-4D97-AF65-F5344CB8AC3E}">
        <p14:creationId xmlns:p14="http://schemas.microsoft.com/office/powerpoint/2010/main" xmlns="" val="33007373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fontScale="92500" lnSpcReduction="20000"/>
          </a:bodyPr>
          <a:lstStyle/>
          <a:p>
            <a:r>
              <a:rPr lang="pt-BR" dirty="0"/>
              <a:t>NETTINA, Sandra M. </a:t>
            </a:r>
            <a:r>
              <a:rPr lang="pt-BR" b="1" dirty="0"/>
              <a:t>Prática de Enfermagem</a:t>
            </a:r>
            <a:r>
              <a:rPr lang="pt-BR" dirty="0"/>
              <a:t>,7ed. V 3. Rio de Janeiro: Guanabara Koogan, 2007.</a:t>
            </a:r>
          </a:p>
          <a:p>
            <a:r>
              <a:rPr lang="pt-BR" dirty="0"/>
              <a:t>SILVA, Gilberto Tadeu R. SILVA, Sandra Regina L. P. T. </a:t>
            </a:r>
            <a:r>
              <a:rPr lang="pt-BR" b="1" dirty="0"/>
              <a:t>Manual do Técnico em enfermagem</a:t>
            </a:r>
            <a:r>
              <a:rPr lang="pt-BR" dirty="0"/>
              <a:t>. São </a:t>
            </a:r>
            <a:r>
              <a:rPr lang="pt-BR" dirty="0" err="1"/>
              <a:t>Paulo:Martinari</a:t>
            </a:r>
            <a:r>
              <a:rPr lang="pt-BR" dirty="0"/>
              <a:t>, 2014.</a:t>
            </a:r>
          </a:p>
          <a:p>
            <a:r>
              <a:rPr lang="pt-BR" dirty="0"/>
              <a:t>SOCIEDADE BRASILEIRA DE CARDIOLOGIA. </a:t>
            </a:r>
            <a:r>
              <a:rPr lang="pt-BR" b="1" dirty="0"/>
              <a:t>VI Diretrizes Brasileiras de Hipertensão. Arquivos Brasileiros de Cardiologia</a:t>
            </a:r>
            <a:r>
              <a:rPr lang="pt-BR" dirty="0"/>
              <a:t>, São Paulo, v.95, n-1, p.1-51, 2010.</a:t>
            </a:r>
          </a:p>
          <a:p>
            <a:r>
              <a:rPr lang="pt-BR" dirty="0"/>
              <a:t>SMELTZER, S. C. BARE, B. G., </a:t>
            </a:r>
            <a:r>
              <a:rPr lang="pt-BR" b="1" dirty="0"/>
              <a:t>Tratado de Enfermagem Médico Cirúrgico</a:t>
            </a:r>
            <a:r>
              <a:rPr lang="pt-BR" dirty="0"/>
              <a:t>, 10ed, v. 3. Rio de </a:t>
            </a:r>
            <a:r>
              <a:rPr lang="pt-BR" dirty="0" err="1"/>
              <a:t>Janeiro:Guanabara</a:t>
            </a:r>
            <a:r>
              <a:rPr lang="pt-BR" dirty="0"/>
              <a:t> Koogan , 2005.</a:t>
            </a:r>
          </a:p>
          <a:p>
            <a:r>
              <a:rPr lang="pt-BR" dirty="0"/>
              <a:t>VITÓRIA, et al. </a:t>
            </a:r>
            <a:r>
              <a:rPr lang="pt-BR" b="1" dirty="0"/>
              <a:t>Diretrizes para Manuseio da hipertensão arterial sistêmica e diabetes mellitus na rede de saúde pública</a:t>
            </a:r>
            <a:r>
              <a:rPr lang="pt-BR" dirty="0"/>
              <a:t>. Disponível em &lt;</a:t>
            </a:r>
            <a:r>
              <a:rPr lang="pt-BR" dirty="0" err="1"/>
              <a:t>https</a:t>
            </a:r>
            <a:r>
              <a:rPr lang="pt-BR" dirty="0"/>
              <a:t>//www.saude.es.gov.br&gt;. Acesso em 01 de setembro 2014. </a:t>
            </a:r>
          </a:p>
          <a:p>
            <a:endParaRPr lang="pt-BR" dirty="0"/>
          </a:p>
        </p:txBody>
      </p:sp>
    </p:spTree>
    <p:extLst>
      <p:ext uri="{BB962C8B-B14F-4D97-AF65-F5344CB8AC3E}">
        <p14:creationId xmlns:p14="http://schemas.microsoft.com/office/powerpoint/2010/main" xmlns="" val="21656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Justificativa</a:t>
            </a:r>
            <a:endParaRPr lang="pt-BR" dirty="0"/>
          </a:p>
        </p:txBody>
      </p:sp>
      <p:sp>
        <p:nvSpPr>
          <p:cNvPr id="3" name="Espaço Reservado para Conteúdo 2"/>
          <p:cNvSpPr>
            <a:spLocks noGrp="1"/>
          </p:cNvSpPr>
          <p:nvPr>
            <p:ph sz="quarter" idx="1"/>
          </p:nvPr>
        </p:nvSpPr>
        <p:spPr/>
        <p:txBody>
          <a:bodyPr/>
          <a:lstStyle/>
          <a:p>
            <a:r>
              <a:rPr lang="pt-BR" dirty="0"/>
              <a:t>Na justificativa da escolha da ação programática, constatam que muitos usuários estão sem consulta médica/enfermagem há mais de um ano, acontecendo somente a renovação de receita. </a:t>
            </a:r>
            <a:endParaRPr lang="pt-BR" dirty="0" smtClean="0"/>
          </a:p>
          <a:p>
            <a:endParaRPr lang="pt-BR" dirty="0"/>
          </a:p>
          <a:p>
            <a:r>
              <a:rPr lang="pt-BR" dirty="0" smtClean="0"/>
              <a:t>Estima-se </a:t>
            </a:r>
            <a:r>
              <a:rPr lang="pt-BR" dirty="0"/>
              <a:t>que 50% das pessoas que são atendidas realizam estratificação risco cardiovasculares, exames complementares periódicos em dia e orientação para atividade física, 59% recebem orientação nutricional, sem dados para consultas em atrasos em mais de sete dias. </a:t>
            </a:r>
          </a:p>
          <a:p>
            <a:endParaRPr lang="pt-BR" dirty="0"/>
          </a:p>
        </p:txBody>
      </p:sp>
    </p:spTree>
    <p:extLst>
      <p:ext uri="{BB962C8B-B14F-4D97-AF65-F5344CB8AC3E}">
        <p14:creationId xmlns:p14="http://schemas.microsoft.com/office/powerpoint/2010/main" xmlns="" val="3905971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sz="quarter" idx="1"/>
          </p:nvPr>
        </p:nvSpPr>
        <p:spPr/>
        <p:txBody>
          <a:bodyPr/>
          <a:lstStyle/>
          <a:p>
            <a:r>
              <a:rPr lang="pt-BR" dirty="0"/>
              <a:t>Caderno de Atenção Básica de Saúde dos Hipertensos e Diabéticos do Ministério da Saúde, </a:t>
            </a:r>
            <a:r>
              <a:rPr lang="pt-BR" dirty="0" smtClean="0"/>
              <a:t>2013;disponibilizada </a:t>
            </a:r>
            <a:r>
              <a:rPr lang="pt-BR" dirty="0"/>
              <a:t>pelo </a:t>
            </a:r>
            <a:r>
              <a:rPr lang="pt-BR" dirty="0" smtClean="0"/>
              <a:t>curso;</a:t>
            </a:r>
          </a:p>
          <a:p>
            <a:endParaRPr lang="pt-BR" dirty="0" smtClean="0"/>
          </a:p>
          <a:p>
            <a:r>
              <a:rPr lang="pt-BR" dirty="0" smtClean="0"/>
              <a:t>Fichas </a:t>
            </a:r>
            <a:r>
              <a:rPr lang="pt-BR" dirty="0"/>
              <a:t>espelho/complementares </a:t>
            </a:r>
            <a:r>
              <a:rPr lang="pt-BR" dirty="0" smtClean="0"/>
              <a:t>disponibilizadas pelo gestor municipal;</a:t>
            </a:r>
          </a:p>
          <a:p>
            <a:endParaRPr lang="pt-BR" dirty="0" smtClean="0"/>
          </a:p>
          <a:p>
            <a:r>
              <a:rPr lang="pt-BR" dirty="0" smtClean="0"/>
              <a:t>Planilha </a:t>
            </a:r>
            <a:r>
              <a:rPr lang="pt-BR" dirty="0"/>
              <a:t>eletrônica de Coleta de dados oferecida pelo curso e o livro de registros do Programa </a:t>
            </a:r>
            <a:r>
              <a:rPr lang="pt-BR" dirty="0" err="1" smtClean="0"/>
              <a:t>Hiperdia</a:t>
            </a:r>
            <a:r>
              <a:rPr lang="pt-BR" dirty="0" smtClean="0"/>
              <a:t>.</a:t>
            </a:r>
          </a:p>
        </p:txBody>
      </p:sp>
    </p:spTree>
    <p:extLst>
      <p:ext uri="{BB962C8B-B14F-4D97-AF65-F5344CB8AC3E}">
        <p14:creationId xmlns:p14="http://schemas.microsoft.com/office/powerpoint/2010/main" xmlns="" val="863732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1"/>
          </p:nvPr>
        </p:nvSpPr>
        <p:spPr>
          <a:xfrm>
            <a:off x="539552" y="620688"/>
            <a:ext cx="8229600" cy="4937760"/>
          </a:xfrm>
        </p:spPr>
        <p:txBody>
          <a:bodyPr>
            <a:normAutofit fontScale="92500" lnSpcReduction="20000"/>
          </a:bodyPr>
          <a:lstStyle/>
          <a:p>
            <a:endParaRPr lang="pt-BR" dirty="0" smtClean="0"/>
          </a:p>
          <a:p>
            <a:pPr>
              <a:buFont typeface="Wingdings" panose="05000000000000000000" pitchFamily="2" charset="2"/>
              <a:buChar char="§"/>
            </a:pPr>
            <a:r>
              <a:rPr lang="pt-BR" dirty="0"/>
              <a:t>Ações:</a:t>
            </a:r>
          </a:p>
          <a:p>
            <a:r>
              <a:rPr lang="pt-BR" dirty="0"/>
              <a:t>Monitorar a cobertura de hipertensos e/ou diabéticos do programa de atenção aos hipertensos e diabéticos na unidade de </a:t>
            </a:r>
            <a:r>
              <a:rPr lang="pt-BR" dirty="0" smtClean="0"/>
              <a:t>saúde</a:t>
            </a:r>
          </a:p>
          <a:p>
            <a:pPr>
              <a:buNone/>
            </a:pPr>
            <a:endParaRPr lang="pt-BR" dirty="0"/>
          </a:p>
          <a:p>
            <a:r>
              <a:rPr lang="pt-BR" dirty="0" smtClean="0"/>
              <a:t> N</a:t>
            </a:r>
            <a:r>
              <a:rPr lang="pt-BR" dirty="0" smtClean="0"/>
              <a:t>a </a:t>
            </a:r>
            <a:r>
              <a:rPr lang="pt-BR" dirty="0" smtClean="0"/>
              <a:t>capacitação da equipe será enfatizado que é necessário melhorar o acolhimento para os pacientes portadores de HAS e DM.</a:t>
            </a:r>
            <a:endParaRPr lang="en-US" dirty="0" smtClean="0"/>
          </a:p>
          <a:p>
            <a:endParaRPr lang="pt-BR" dirty="0"/>
          </a:p>
          <a:p>
            <a:endParaRPr lang="pt-BR" dirty="0" smtClean="0"/>
          </a:p>
          <a:p>
            <a:endParaRPr lang="pt-BR" dirty="0" smtClean="0"/>
          </a:p>
          <a:p>
            <a:r>
              <a:rPr lang="pt-BR" dirty="0" smtClean="0"/>
              <a:t>Monitorar </a:t>
            </a:r>
            <a:r>
              <a:rPr lang="pt-BR" dirty="0"/>
              <a:t>a realização de exame clínico apropriado dos pacientes hipertenso e </a:t>
            </a:r>
            <a:r>
              <a:rPr lang="pt-BR" dirty="0" smtClean="0"/>
              <a:t>diabéticos</a:t>
            </a:r>
          </a:p>
          <a:p>
            <a:endParaRPr lang="pt-BR" dirty="0"/>
          </a:p>
        </p:txBody>
      </p:sp>
    </p:spTree>
    <p:extLst>
      <p:ext uri="{BB962C8B-B14F-4D97-AF65-F5344CB8AC3E}">
        <p14:creationId xmlns:p14="http://schemas.microsoft.com/office/powerpoint/2010/main" xmlns="" val="2515927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Espaço Reservado para Conteúdo 2"/>
          <p:cNvSpPr>
            <a:spLocks noGrp="1"/>
          </p:cNvSpPr>
          <p:nvPr>
            <p:ph sz="quarter" idx="1"/>
          </p:nvPr>
        </p:nvSpPr>
        <p:spPr/>
        <p:txBody>
          <a:bodyPr/>
          <a:lstStyle/>
          <a:p>
            <a:r>
              <a:rPr lang="pt-BR" dirty="0" smtClean="0"/>
              <a:t> Gestores </a:t>
            </a:r>
            <a:r>
              <a:rPr lang="pt-BR" dirty="0" smtClean="0"/>
              <a:t>municipais iremos garantir material adequado para a tomada da medida da pressão arterial (</a:t>
            </a:r>
            <a:r>
              <a:rPr lang="pt-BR" dirty="0" err="1" smtClean="0"/>
              <a:t>esfigmomanômetro</a:t>
            </a:r>
            <a:r>
              <a:rPr lang="pt-BR" dirty="0" smtClean="0"/>
              <a:t>, manguitos, fita métrica) na unidade de saúde</a:t>
            </a:r>
            <a:r>
              <a:rPr lang="pt-BR" dirty="0" smtClean="0"/>
              <a:t>.</a:t>
            </a:r>
          </a:p>
          <a:p>
            <a:endParaRPr lang="pt-BR" dirty="0" smtClean="0"/>
          </a:p>
          <a:p>
            <a:endParaRPr lang="pt-BR"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Origem">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1047</TotalTime>
  <Words>2188</Words>
  <Application>Microsoft Office PowerPoint</Application>
  <PresentationFormat>Apresentação na tela (4:3)</PresentationFormat>
  <Paragraphs>190</Paragraphs>
  <Slides>58</Slides>
  <Notes>0</Notes>
  <HiddenSlides>0</HiddenSlides>
  <MMClips>0</MMClips>
  <ScaleCrop>false</ScaleCrop>
  <HeadingPairs>
    <vt:vector size="4" baseType="variant">
      <vt:variant>
        <vt:lpstr>Tema</vt:lpstr>
      </vt:variant>
      <vt:variant>
        <vt:i4>1</vt:i4>
      </vt:variant>
      <vt:variant>
        <vt:lpstr>Títulos de slides</vt:lpstr>
      </vt:variant>
      <vt:variant>
        <vt:i4>58</vt:i4>
      </vt:variant>
    </vt:vector>
  </HeadingPairs>
  <TitlesOfParts>
    <vt:vector size="59" baseType="lpstr">
      <vt:lpstr>Origem</vt:lpstr>
      <vt:lpstr>MELHORIA DA ATENÇÃO A SAÚDE DOS HIPERTENSOS E DIABÉTICOS, NA UNIDADE BÁSICA DE SAÚDE DA FAMÍLIA SÃO FRANCISCO, MANACAPURU/AM </vt:lpstr>
      <vt:lpstr>Introdução</vt:lpstr>
      <vt:lpstr>Introdução</vt:lpstr>
      <vt:lpstr>UBSF São Francisco, Manacapuru/AM</vt:lpstr>
      <vt:lpstr>Introdução</vt:lpstr>
      <vt:lpstr>Justificativa</vt:lpstr>
      <vt:lpstr>Metodologia</vt:lpstr>
      <vt:lpstr>Slide 8</vt:lpstr>
      <vt:lpstr>Slide 9</vt:lpstr>
      <vt:lpstr>Slide 10</vt:lpstr>
      <vt:lpstr>Objetivo Geral</vt:lpstr>
      <vt:lpstr>Objetivos Específicos </vt:lpstr>
      <vt:lpstr>Resultados das metas</vt:lpstr>
      <vt:lpstr>Slide 14</vt:lpstr>
      <vt:lpstr>Slide 15</vt:lpstr>
      <vt:lpstr>    Metas do Objetivo de qualidade: realizar exame clínico apropriado em 100% dos hipertensos. </vt:lpstr>
      <vt:lpstr>Slide 17</vt:lpstr>
      <vt:lpstr>Metas dos objetivos de qualidade: realizar exame clínico apropriado em 100% dos diabéticos</vt:lpstr>
      <vt:lpstr>Slide 19</vt:lpstr>
      <vt:lpstr>Metas do Objetivo de qualidade: Garantir a 100% dos hipertensos a realização de exames complementares em dia de acordo com o protocolo</vt:lpstr>
      <vt:lpstr>Slide 21</vt:lpstr>
      <vt:lpstr>Metas do Objetivo de qualidade :Garantir a 100% dos diabéticos a realização de exames complementares em dia de acordo com o protocolo.</vt:lpstr>
      <vt:lpstr>Slide 23</vt:lpstr>
      <vt:lpstr>Meta do objetivo de Qualidade: Priorizar a prescrição de medicamentos da farmácia popular para 100% dos hipertensos cadastrados na unidade de saúde</vt:lpstr>
      <vt:lpstr>Slide 25</vt:lpstr>
      <vt:lpstr>Meta do Objetivo de Qualidade: Priorizar a prescrição de medicamentos da farmácia popular para 100% dos diabéticos cadastrados na unidade de saúde.</vt:lpstr>
      <vt:lpstr>Slide 27</vt:lpstr>
      <vt:lpstr>Metas do objetivo de adesão:buscar 100% dos hipertensos e faltosos às consultas na unidade de saúde conforme a periodicidade recomendada</vt:lpstr>
      <vt:lpstr>Slide 29</vt:lpstr>
      <vt:lpstr>Meta do objetivo de Adesão: buscar 100% dos diabéticos faltosos às consultas na unidade de saúde conforme a periodicidade recomendada</vt:lpstr>
      <vt:lpstr>Slide 31</vt:lpstr>
      <vt:lpstr>Meta do Objetivo de Registro: Manter ficha de acompanhamento de 100% dos hipertensos cadastrados na unidade de saúde</vt:lpstr>
      <vt:lpstr>Slide 33</vt:lpstr>
      <vt:lpstr>Meta do objetivo de registro: Manter ficha de acompanhamento de 100% dos diabéticos cadastrados na unidade de saúde</vt:lpstr>
      <vt:lpstr>Slide 35</vt:lpstr>
      <vt:lpstr>Metas do objetivo: Realizar estratificação do risco cardiovascular em 100% dos hipertensos cadastrados na unidade de saúde</vt:lpstr>
      <vt:lpstr>Slide 37</vt:lpstr>
      <vt:lpstr>Metas do objetivo de avaliação de risco: Realizar estratificação do risco cardiovascular em 100% dos diabéticos cadastrados na unidade de saúde</vt:lpstr>
      <vt:lpstr>Slide 39</vt:lpstr>
      <vt:lpstr>Meta do Objetivo: Garantir orientação nutricional sobre alimentação saudável a 100% dos hipertensos e diabéticos</vt:lpstr>
      <vt:lpstr>Slide 41</vt:lpstr>
      <vt:lpstr>Meta do Objetivo de Promoção à saúde: Garantir orientação nutricional sobre alimentação saudável a 100% dos diabéticos</vt:lpstr>
      <vt:lpstr>Slide 43</vt:lpstr>
      <vt:lpstr>Meta do Objetivo de Promoção à saúde: Garantir orientação regular de prática de atividade física a 100% dos hipertensos</vt:lpstr>
      <vt:lpstr>Slide 45</vt:lpstr>
      <vt:lpstr>Meta do Objetivo de Promoção à saúde: Garantir orientação regular de pratica de atividade física a 100% dos diabéticos</vt:lpstr>
      <vt:lpstr>Slide 47</vt:lpstr>
      <vt:lpstr>Meta do Objetivo de Promoção à saúde: Garantir orientação sobre os riscos de tabagismo a 100% dos hipertensos. </vt:lpstr>
      <vt:lpstr>Slide 49</vt:lpstr>
      <vt:lpstr>Meta do Objetivo de Promoção à saúde: garantir orientação sobre os riscos de tabagismo a 100% dos diabéticos</vt:lpstr>
      <vt:lpstr>Slide 51</vt:lpstr>
      <vt:lpstr>Meta do objetivo de qualidade:realizar avaliação da necessidade de atendimento odontológico em 100% dos hipertensos e diabéticos. Meta do Objetivo de Promoção à saúde:garantir orientação sobre higiene bucal a 100% dos hipertensos e diabéticos. </vt:lpstr>
      <vt:lpstr>Discussão</vt:lpstr>
      <vt:lpstr>Slide 54</vt:lpstr>
      <vt:lpstr>Discussão</vt:lpstr>
      <vt:lpstr>Reflexão crítica sobre  o processo pessoal de aprendizagem</vt:lpstr>
      <vt:lpstr>BIBLIOGRAFIA</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MELHORIA DA ATENÇÃO A SAÚDE DOS HIPERTENSOS E DIABÉTICOS, NA UNIDADE BÁSICA DE SAÚDE DA FAMÍLIA SÃO FRANCISCO, MANACAPURU/AM</dc:title>
  <dc:creator>User</dc:creator>
  <cp:lastModifiedBy>Usuario</cp:lastModifiedBy>
  <cp:revision>18</cp:revision>
  <dcterms:created xsi:type="dcterms:W3CDTF">2015-01-19T11:18:23Z</dcterms:created>
  <dcterms:modified xsi:type="dcterms:W3CDTF">2015-01-21T15:41:33Z</dcterms:modified>
</cp:coreProperties>
</file>