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5" r:id="rId28"/>
    <p:sldId id="286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A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0.625</c:v>
                </c:pt>
                <c:pt idx="1">
                  <c:v>0.875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609792"/>
        <c:axId val="135590272"/>
      </c:barChart>
      <c:catAx>
        <c:axId val="98609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5590272"/>
        <c:crosses val="autoZero"/>
        <c:auto val="1"/>
        <c:lblAlgn val="ctr"/>
        <c:lblOffset val="100"/>
        <c:noMultiLvlLbl val="0"/>
      </c:catAx>
      <c:valAx>
        <c:axId val="1355902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860979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spPr>
            <a:solidFill>
              <a:srgbClr val="0070C0"/>
            </a:solidFill>
            <a:ln w="25400">
              <a:solidFill>
                <a:schemeClr val="accent1"/>
              </a:solidFill>
            </a:ln>
          </c:spPr>
          <c:invertIfNegative val="0"/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1</c:v>
                </c:pt>
                <c:pt idx="1">
                  <c:v>0.8571428571428571</c:v>
                </c:pt>
                <c:pt idx="2">
                  <c:v>0.8125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505600"/>
        <c:axId val="48507136"/>
      </c:barChart>
      <c:catAx>
        <c:axId val="4850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507136"/>
        <c:crosses val="autoZero"/>
        <c:auto val="1"/>
        <c:lblAlgn val="ctr"/>
        <c:lblOffset val="100"/>
        <c:noMultiLvlLbl val="0"/>
      </c:catAx>
      <c:valAx>
        <c:axId val="485071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5056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Pre-Natal final greisy.xls]Indicadores'!$C$17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'[Coleta Pre-Natal final greisy.xls]Indicadores'!$D$16:$G$16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Pre-Natal final greisy.xls]Indicadores'!$D$17:$G$17</c:f>
              <c:numCache>
                <c:formatCode>0.0%</c:formatCode>
                <c:ptCount val="4"/>
                <c:pt idx="0">
                  <c:v>0.4</c:v>
                </c:pt>
                <c:pt idx="1">
                  <c:v>0.7857142857142857</c:v>
                </c:pt>
                <c:pt idx="2">
                  <c:v>0.875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347776"/>
        <c:axId val="48234880"/>
      </c:barChart>
      <c:catAx>
        <c:axId val="4834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234880"/>
        <c:crosses val="autoZero"/>
        <c:auto val="1"/>
        <c:lblAlgn val="ctr"/>
        <c:lblOffset val="100"/>
        <c:noMultiLvlLbl val="0"/>
      </c:catAx>
      <c:valAx>
        <c:axId val="4823488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3477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de d Puerpério greisy suarez gomez (2).xls]Indicadores'!$C$24</c:f>
              <c:strCache>
                <c:ptCount val="1"/>
                <c:pt idx="0">
                  <c:v>Proporção de puérperas que receberam exame ginecológico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invertIfNegative val="0"/>
          <c:cat>
            <c:strRef>
              <c:f>'[Coleta de d Puerpério greisy suarez gomez (2).xls]Indicadores'!$D$23:$G$23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 Puerpério greisy suarez gomez (2).xls]Indicadores'!$D$24:$G$24</c:f>
              <c:numCache>
                <c:formatCode>0.0%</c:formatCode>
                <c:ptCount val="4"/>
                <c:pt idx="0">
                  <c:v>0.5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288896"/>
        <c:axId val="48025984"/>
      </c:barChart>
      <c:catAx>
        <c:axId val="9428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025984"/>
        <c:crosses val="autoZero"/>
        <c:auto val="1"/>
        <c:lblAlgn val="ctr"/>
        <c:lblOffset val="100"/>
        <c:noMultiLvlLbl val="0"/>
      </c:catAx>
      <c:valAx>
        <c:axId val="480259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28889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E91C-CFE1-4AC3-9821-5BB17B6761FE}" type="datetimeFigureOut">
              <a:rPr lang="pt-BR" smtClean="0"/>
              <a:t>08/11/2015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2625-9D5A-4C9B-AEC8-8B8197DEB0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E91C-CFE1-4AC3-9821-5BB17B6761FE}" type="datetimeFigureOut">
              <a:rPr lang="pt-BR" smtClean="0"/>
              <a:t>08/11/2015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2625-9D5A-4C9B-AEC8-8B8197DEB0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E91C-CFE1-4AC3-9821-5BB17B6761FE}" type="datetimeFigureOut">
              <a:rPr lang="pt-BR" smtClean="0"/>
              <a:t>08/11/2015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2625-9D5A-4C9B-AEC8-8B8197DEB0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E91C-CFE1-4AC3-9821-5BB17B6761FE}" type="datetimeFigureOut">
              <a:rPr lang="pt-BR" smtClean="0"/>
              <a:t>08/11/2015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2625-9D5A-4C9B-AEC8-8B8197DEB0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E91C-CFE1-4AC3-9821-5BB17B6761FE}" type="datetimeFigureOut">
              <a:rPr lang="pt-BR" smtClean="0"/>
              <a:t>08/11/2015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2625-9D5A-4C9B-AEC8-8B8197DEB0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E91C-CFE1-4AC3-9821-5BB17B6761FE}" type="datetimeFigureOut">
              <a:rPr lang="pt-BR" smtClean="0"/>
              <a:t>08/11/2015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2625-9D5A-4C9B-AEC8-8B8197DEB0B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E91C-CFE1-4AC3-9821-5BB17B6761FE}" type="datetimeFigureOut">
              <a:rPr lang="pt-BR" smtClean="0"/>
              <a:t>08/11/2015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2625-9D5A-4C9B-AEC8-8B8197DEB0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E91C-CFE1-4AC3-9821-5BB17B6761FE}" type="datetimeFigureOut">
              <a:rPr lang="pt-BR" smtClean="0"/>
              <a:t>08/11/2015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2625-9D5A-4C9B-AEC8-8B8197DEB0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E91C-CFE1-4AC3-9821-5BB17B6761FE}" type="datetimeFigureOut">
              <a:rPr lang="pt-BR" smtClean="0"/>
              <a:t>08/11/2015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2625-9D5A-4C9B-AEC8-8B8197DEB0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E91C-CFE1-4AC3-9821-5BB17B6761FE}" type="datetimeFigureOut">
              <a:rPr lang="pt-BR" smtClean="0"/>
              <a:t>08/11/2015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A42625-9D5A-4C9B-AEC8-8B8197DEB0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E91C-CFE1-4AC3-9821-5BB17B6761FE}" type="datetimeFigureOut">
              <a:rPr lang="pt-BR" smtClean="0"/>
              <a:t>08/11/2015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2625-9D5A-4C9B-AEC8-8B8197DEB0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B76E91C-CFE1-4AC3-9821-5BB17B6761FE}" type="datetimeFigureOut">
              <a:rPr lang="pt-BR" smtClean="0"/>
              <a:t>08/11/2015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AA42625-9D5A-4C9B-AEC8-8B8197DEB0B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7405"/>
            <a:ext cx="129857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710454" y="751141"/>
            <a:ext cx="58138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UNIVERSIDADE ABERTA DO SUS </a:t>
            </a:r>
          </a:p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UNIVERSIDADE FEDERAL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PELOTAS </a:t>
            </a:r>
          </a:p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Especialização em Saúde da Família</a:t>
            </a:r>
          </a:p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Modalidade a distância</a:t>
            </a:r>
          </a:p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Turma n° 7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68310" y="3032084"/>
            <a:ext cx="74737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Melhoria da Atenção ao Pré-Natal e Puerpério na UBAS São João de Canabrava, São João de Canabrava-Piauí.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907703" y="4566319"/>
            <a:ext cx="4138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/>
              <a:t>Greisy Severina </a:t>
            </a:r>
            <a:r>
              <a:rPr lang="pt-BR" sz="2400" b="1" dirty="0" smtClean="0"/>
              <a:t>Suárez Gómez</a:t>
            </a: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 rot="10800000" flipV="1">
            <a:off x="1179545" y="5805264"/>
            <a:ext cx="54726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Orientador: Adauto Martins Suarez Filho.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47537"/>
            <a:ext cx="1235424" cy="1065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90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665968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Estabelecendo a função de cada membro da equipe na intervenção.</a:t>
            </a: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Monitoramento semanal.</a:t>
            </a: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Palestras continuas na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UBAS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outros espaços da comunidade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" name="Retângulo 2"/>
          <p:cNvSpPr/>
          <p:nvPr/>
        </p:nvSpPr>
        <p:spPr>
          <a:xfrm>
            <a:off x="467544" y="188640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Atendimento clinico a puérperas com avaliação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intercorrências,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preenchimento das fichas espelho e oferecer orientações de educação em saúde.</a:t>
            </a:r>
          </a:p>
        </p:txBody>
      </p:sp>
    </p:spTree>
    <p:extLst>
      <p:ext uri="{BB962C8B-B14F-4D97-AF65-F5344CB8AC3E}">
        <p14:creationId xmlns:p14="http://schemas.microsoft.com/office/powerpoint/2010/main" val="233494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01657" y="1628800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ctr">
              <a:buBlip>
                <a:blip r:embed="rId2"/>
              </a:buBlip>
            </a:pPr>
            <a:r>
              <a:rPr lang="pt-BR" sz="5400" b="1" dirty="0">
                <a:solidFill>
                  <a:srgbClr val="363636"/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Objetivos, Metas e Resultados </a:t>
            </a:r>
          </a:p>
        </p:txBody>
      </p:sp>
    </p:spTree>
    <p:extLst>
      <p:ext uri="{BB962C8B-B14F-4D97-AF65-F5344CB8AC3E}">
        <p14:creationId xmlns:p14="http://schemas.microsoft.com/office/powerpoint/2010/main" val="245836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404664"/>
            <a:ext cx="756084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latin typeface="Arial" pitchFamily="34" charset="0"/>
                <a:cs typeface="Arial" panose="020B0604020202020204" pitchFamily="34" charset="0"/>
              </a:rPr>
              <a:t>Objetivo1: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Ampliar 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cobertura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pré-natal .</a:t>
            </a: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Ampliar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cobertura do pré-natal para 70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%.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pt-B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10/16 (62,5%), 14/16 (87,5%), 16/16 (100%)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endParaRPr lang="pt-B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778209152"/>
              </p:ext>
            </p:extLst>
          </p:nvPr>
        </p:nvGraphicFramePr>
        <p:xfrm>
          <a:off x="1547664" y="1772816"/>
          <a:ext cx="54726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971600" y="4684494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Figura 1: Proporção de gestantes cadastradas no programa pré-natal.</a:t>
            </a:r>
          </a:p>
        </p:txBody>
      </p:sp>
    </p:spTree>
    <p:extLst>
      <p:ext uri="{BB962C8B-B14F-4D97-AF65-F5344CB8AC3E}">
        <p14:creationId xmlns:p14="http://schemas.microsoft.com/office/powerpoint/2010/main" val="226345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19080" y="25121"/>
            <a:ext cx="843718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Objetivo 2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- Melhorar a qualidade da atenção ao pré-natal  realizado na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Unidade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Meta: </a:t>
            </a:r>
            <a:r>
              <a:rPr lang="pt-BR" sz="20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Garantir a 100% das gestantes o ingresso no primeiro trimestre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gestação.</a:t>
            </a:r>
          </a:p>
          <a:p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Resultado:10/10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(100%),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12/14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(85,7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%), 13/16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(81,3%).</a:t>
            </a: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10657049"/>
              </p:ext>
            </p:extLst>
          </p:nvPr>
        </p:nvGraphicFramePr>
        <p:xfrm>
          <a:off x="1541909" y="1656337"/>
          <a:ext cx="5940660" cy="2915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221611" y="4581128"/>
            <a:ext cx="86654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Figura 2: proporção de gestantes com ingresso no primeiro trimestre de gestação.</a:t>
            </a:r>
          </a:p>
        </p:txBody>
      </p:sp>
    </p:spTree>
    <p:extLst>
      <p:ext uri="{BB962C8B-B14F-4D97-AF65-F5344CB8AC3E}">
        <p14:creationId xmlns:p14="http://schemas.microsoft.com/office/powerpoint/2010/main" val="184603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39552" y="332656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Meta: 3</a:t>
            </a:r>
            <a:r>
              <a:rPr lang="pt-BR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Realizar pelo menos um exame ginecológico por trimestre em 100% das gestantes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4/10 (40%), 11/14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(78,6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%),14/16 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(87,5%). 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603118872"/>
              </p:ext>
            </p:extLst>
          </p:nvPr>
        </p:nvGraphicFramePr>
        <p:xfrm>
          <a:off x="1475656" y="1541936"/>
          <a:ext cx="5400600" cy="2834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432520" y="4430431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Figura 3: Proporção de gestantes com pelo menos um exame ginecológico por trimestre.</a:t>
            </a:r>
          </a:p>
        </p:txBody>
      </p:sp>
    </p:spTree>
    <p:extLst>
      <p:ext uri="{BB962C8B-B14F-4D97-AF65-F5344CB8AC3E}">
        <p14:creationId xmlns:p14="http://schemas.microsoft.com/office/powerpoint/2010/main" val="360496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79459"/>
            <a:ext cx="864096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Meta: 4.</a:t>
            </a:r>
            <a:r>
              <a:rPr lang="pt-BR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Realizar pelo menos um exame de mamas em 100% das gestantes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Resultado: Nos três meses da intervenção  o 100% das gestantes tiveram pelo menos um exame de mamas realizado. 10/10(100%), 14/14(100%), 16/16(100%) . </a:t>
            </a:r>
          </a:p>
          <a:p>
            <a:endParaRPr lang="pt-B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</a:t>
            </a:r>
            <a:r>
              <a:rPr lang="pt-BR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: 5.</a:t>
            </a:r>
            <a:r>
              <a:rPr lang="pt-BR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Garantir a 100% das gestantes a solicitação de exames laboratoriais de acordo com protocolo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Resultado:  A equipe solicitou todos os exames laboratoriais para 100% das gestantes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acompanhas,10/10(100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%), 14/14(100%), 16/16(100%) . </a:t>
            </a:r>
          </a:p>
          <a:p>
            <a:endParaRPr lang="pt-B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</a:t>
            </a:r>
            <a:r>
              <a:rPr lang="pt-BR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: 6.</a:t>
            </a:r>
            <a:r>
              <a:rPr lang="pt-BR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Garantir a 100% das gestantes a prescrição de sulfato ferroso e ácido fólico conforme protocolo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Resultado:  A prescrição de sulfato ferroso e ácido fólico  foi cumprido no 100% das gestantes cadastradas nos três meses da intervenção. 10/10(100%), 14/14(100%), 16/16(100%) . </a:t>
            </a:r>
          </a:p>
          <a:p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50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76672" y="41564"/>
            <a:ext cx="86409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Meta: 7.</a:t>
            </a:r>
            <a:r>
              <a:rPr lang="pt-BR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Garantir que 100% das gestantes com vacina antitetânica em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dia.</a:t>
            </a:r>
          </a:p>
          <a:p>
            <a:pPr algn="just"/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Resultado: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esquema de vacinação antitetânica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 foi garantido para 100% das gestantes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acompanhadas, nos  três meses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 trabalho. 10/10(100%), 14/14(100%), 16/16(100%) . </a:t>
            </a:r>
          </a:p>
          <a:p>
            <a:pPr algn="just"/>
            <a:endParaRPr lang="pt-B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</a:t>
            </a:r>
            <a:r>
              <a:rPr lang="pt-BR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: 8.</a:t>
            </a:r>
            <a:r>
              <a:rPr lang="pt-BR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Garantir que 100% das gestantes com vacina contra hepatite B em dia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Resultado: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esquema de vacinação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contra hepatite B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 dia foi garantido para 100% das gestantes acompanhadas pela intervenção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10/10(100%), 14/14(100%), 16/16(100%) . </a:t>
            </a:r>
          </a:p>
          <a:p>
            <a:pPr algn="just"/>
            <a:endParaRPr lang="pt-BR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</a:t>
            </a:r>
            <a:r>
              <a:rPr lang="pt-BR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: 9.</a:t>
            </a:r>
            <a:r>
              <a:rPr lang="pt-BR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Realizar avaliação da necessidade de atendimento odontológico em 100% das gestantes durante o pré-natal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Resultado: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Durante os três meses da intervenção 100% das gestantes foram avaliadas quanto à necessidade de atendimento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odontológico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10/10(100%), 14/14(100%), 16/16(100%) . </a:t>
            </a:r>
          </a:p>
          <a:p>
            <a:pPr algn="just"/>
            <a:endParaRPr lang="pt-B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dirty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223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51520" y="404664"/>
            <a:ext cx="842493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Meta:</a:t>
            </a:r>
            <a:r>
              <a:rPr lang="pt-BR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10.</a:t>
            </a:r>
            <a:r>
              <a:rPr lang="pt-BR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Garantir a primeira consulta odontológica programática para 100% das gestantes cadastradas.</a:t>
            </a:r>
          </a:p>
          <a:p>
            <a:pPr algn="just"/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 :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Durante os três meses da intervenção 100% das gestantes foram avaliadas quanto à necessidade de atendimento odontológico, 10/10(100%), 14/14(100%), 16/16(100%) . </a:t>
            </a:r>
          </a:p>
          <a:p>
            <a:pPr algn="just"/>
            <a:endParaRPr lang="pt-B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sz="2000" b="1" dirty="0">
                <a:latin typeface="Arial" pitchFamily="34" charset="0"/>
                <a:cs typeface="Arial" pitchFamily="34" charset="0"/>
              </a:rPr>
              <a:t>Objetivo 3-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Melhorar a adesão ao pré-natal.</a:t>
            </a:r>
          </a:p>
          <a:p>
            <a:pPr algn="just"/>
            <a:r>
              <a:rPr lang="pt-BR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</a:t>
            </a:r>
            <a:r>
              <a:rPr lang="pt-BR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pt-BR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11.</a:t>
            </a:r>
            <a:r>
              <a:rPr lang="pt-BR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Realizar busca ativa de 100% das gestantes faltosas às consultas de pré-natal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Resultado: Realizou-se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busca ativa de 100% das gestantes faltosas durante os três meses da intervenção, alcançando a meta de 100% com a busca ativa de duas usuárias faltosas em cada mês. </a:t>
            </a:r>
            <a:endParaRPr lang="pt-B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41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6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latin typeface="Arial" pitchFamily="34" charset="0"/>
                <a:cs typeface="Arial" pitchFamily="34" charset="0"/>
              </a:rPr>
              <a:t>Objetivo: 4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- Melhorar o registro do programa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pré-natal.</a:t>
            </a:r>
          </a:p>
          <a:p>
            <a:pPr algn="just"/>
            <a:r>
              <a:rPr lang="pt-BR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Meta: 12.</a:t>
            </a:r>
            <a:r>
              <a:rPr lang="pt-BR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Manter registro na ficha espelho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pré-natal/vacinação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em 100% das gestantes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Resultado: O 100% das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gestantes tiveram o atendimento e procedimentos registrados na ficha-espelho e cartão de pré-natal, 10/10(100%), 14/14(100%), 16/16(100%) . </a:t>
            </a:r>
          </a:p>
          <a:p>
            <a:pPr algn="just"/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3528" y="2822256"/>
            <a:ext cx="84969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5-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Realizar avaliação de risco.</a:t>
            </a:r>
          </a:p>
          <a:p>
            <a:pPr algn="just"/>
            <a:r>
              <a:rPr lang="pt-BR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Meta: 13.</a:t>
            </a:r>
            <a:r>
              <a:rPr lang="pt-BR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Avaliar risco gestacional em 100% das gestantes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Resultado: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oi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realizada em 100% das gestantes,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10/10(100%), 14/14(100%), 16/16(100%) . 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3528" y="3717032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687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8531"/>
            <a:ext cx="87849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Objetivo 6 -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Promover a saúde no pré-natal.</a:t>
            </a:r>
          </a:p>
          <a:p>
            <a:pPr algn="just"/>
            <a:r>
              <a:rPr lang="pt-BR" sz="20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Meta: 14.</a:t>
            </a:r>
            <a:r>
              <a:rPr lang="pt-BR" sz="20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Garantir a 100% das gestantes, orientação nutricional durante a gestação.</a:t>
            </a:r>
          </a:p>
          <a:p>
            <a:pPr algn="just"/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Resultado: O 100% das gestantes receberam a orientação nutricional sobre alimentação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saudável 10/10(100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%), 14/14(100%, 16/16(100%). </a:t>
            </a:r>
          </a:p>
          <a:p>
            <a:pPr algn="just"/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Meta: 15</a:t>
            </a:r>
            <a:r>
              <a:rPr lang="pt-BR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Promover o aleitamento materno junto a 100% das gestantes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 100% das gestantes receberam orientação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sobre importância de aleitamento materno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).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10/10(100%), 14/14(100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%,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16/16(100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%). 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</a:t>
            </a:r>
            <a:r>
              <a:rPr lang="pt-BR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: 16.</a:t>
            </a:r>
            <a:r>
              <a:rPr lang="pt-BR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Orientar 100% das gestantes sobre os cuidados com 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recém-nascido</a:t>
            </a:r>
          </a:p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 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O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100% das gestantes receberam orientação sobre os cuidados com o recém-nascido (teste do pezinho, decúbito dorsal para dormir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).10(100%), 14(100%, 16(100%).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96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706" y="620688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 programa de pré-natal e puerpério é uma das ações programáticas de saúde com resultados impactantes, dos importantes que medem o desenvolvimento de um país. Apesar da importante redução da mortalidade materna e infantil no Brasil, ainda há um número expressivo de mortes por causas evitáveis, que faz parte da realidade social e sanitária do país. Após análise situacional da população do território adstrito à UBAS, a equipe decidiu por investir na organização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processo de trabalho do serviço, com o objetivo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atenção ao pré-natal e puerpério por meio do aumento de cobertura, qualificação do acompanhamento clínico e cuidados coletivos da gestante. </a:t>
            </a:r>
          </a:p>
        </p:txBody>
      </p:sp>
      <p:sp>
        <p:nvSpPr>
          <p:cNvPr id="4" name="Retângulo 3"/>
          <p:cNvSpPr/>
          <p:nvPr/>
        </p:nvSpPr>
        <p:spPr>
          <a:xfrm>
            <a:off x="2426506" y="-171400"/>
            <a:ext cx="35253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Blip>
                <a:blip r:embed="rId2"/>
              </a:buBlip>
            </a:pPr>
            <a:r>
              <a:rPr lang="pt-B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0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67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55084" y="0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79512" y="0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</a:t>
            </a:r>
            <a:r>
              <a:rPr lang="pt-BR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: 17.</a:t>
            </a:r>
            <a:r>
              <a:rPr lang="pt-BR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Orientar 100% das gestantes sobre anticoncepção após o parto.</a:t>
            </a:r>
          </a:p>
          <a:p>
            <a:pPr algn="just"/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Resultado: O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100% das gestantes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receberam orientação sobre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anticoncepção após o parto.</a:t>
            </a:r>
          </a:p>
          <a:p>
            <a:pPr algn="just"/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10/10(100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%), 14/14(100%, 16/16(100%). </a:t>
            </a:r>
          </a:p>
          <a:p>
            <a:pPr algn="just"/>
            <a:endParaRPr lang="pt-BR" sz="20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</a:t>
            </a:r>
            <a:r>
              <a:rPr lang="pt-BR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: 18.</a:t>
            </a:r>
            <a:r>
              <a:rPr lang="pt-BR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Orientar 100% das gestantes sobre os riscos do tabagismo e do uso de álcool e drogas na gestação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O 100% das gestantes receberam orientação sobre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riscos do tabagismo e do uso de álcool e drogas na gestação. </a:t>
            </a:r>
          </a:p>
          <a:p>
            <a:pPr algn="just"/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10/10(100%), 14/14(100%, 16/16(100%). </a:t>
            </a:r>
          </a:p>
          <a:p>
            <a:pPr algn="just"/>
            <a:endParaRPr lang="pt-BR" sz="20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</a:t>
            </a:r>
            <a:r>
              <a:rPr lang="pt-BR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: 19.</a:t>
            </a:r>
            <a:r>
              <a:rPr lang="pt-BR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Orientar 100% das gestantes sobre higiene bucal.</a:t>
            </a:r>
          </a:p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Resultados: Ao longo dos três meses da intervenção 100% das gestantes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receberam orientação sobre higiene bucal. 10/10(100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%), 14/14(100%, 16/16(100%). </a:t>
            </a:r>
          </a:p>
          <a:p>
            <a:pPr algn="just"/>
            <a:endParaRPr lang="pt-BR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14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09747" y="27856"/>
            <a:ext cx="813690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                             Puerpério: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1-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Ampliar a cobertura no puerpério.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Meta: 20.</a:t>
            </a:r>
            <a:r>
              <a:rPr lang="pt-BR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Ampliar a cobertura do puerpério para 100%.</a:t>
            </a:r>
          </a:p>
          <a:p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Resultado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O 100 das puérperas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receberam consulta até 42 dias pós-parto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2/2(100%),2/2(100%), 1/1(100%). </a:t>
            </a:r>
            <a:endParaRPr lang="pt-B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2-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Melhorar a qualidade da atenção ao puerpério realizado na Unidade.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Meta: 21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Realizar exame de mamas ao100% das puérperas.</a:t>
            </a:r>
          </a:p>
          <a:p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Resultado: O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 das puérperas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tiveram as mamas examinadas,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2/2(100%),2/2(100%), 1/1(100%). </a:t>
            </a:r>
          </a:p>
          <a:p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</a:t>
            </a:r>
            <a:r>
              <a:rPr lang="pt-BR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: 22.</a:t>
            </a:r>
            <a:r>
              <a:rPr lang="pt-BR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Examinar o abdome em 100% das puérperas cadastradas no Programa.</a:t>
            </a:r>
          </a:p>
          <a:p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Resultado: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100 das puérperas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tiveram o abdome examinado,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2/2(100%),2/2(100%), 1/1(100%). </a:t>
            </a:r>
          </a:p>
          <a:p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823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79512" y="260648"/>
            <a:ext cx="871296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Meta: 23.</a:t>
            </a:r>
            <a:r>
              <a:rPr lang="pt-BR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Realizar exame ginecológico ao100% das puérperas.</a:t>
            </a:r>
          </a:p>
          <a:p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Resultado: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primeiro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mês1/2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puérperas realizou o exame ginecológico (50%), e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nos outros dos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meses alcançamos 100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%, 2/2(100%), 2/2(100%).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Mesmo com a insistência da equipe a usuária que não aceitou fazer o exame estava bem. </a:t>
            </a:r>
            <a:endParaRPr lang="pt-B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endParaRPr lang="pt-BR" sz="20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endParaRPr lang="pt-BR" sz="20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endParaRPr lang="pt-BR" sz="20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endParaRPr lang="pt-BR" sz="20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749914409"/>
              </p:ext>
            </p:extLst>
          </p:nvPr>
        </p:nvGraphicFramePr>
        <p:xfrm>
          <a:off x="1259632" y="2059374"/>
          <a:ext cx="5760639" cy="2581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755576" y="4653136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Figura 4: Proporção de puérperas que receberam exame ginecológico.</a:t>
            </a:r>
          </a:p>
        </p:txBody>
      </p:sp>
    </p:spTree>
    <p:extLst>
      <p:ext uri="{BB962C8B-B14F-4D97-AF65-F5344CB8AC3E}">
        <p14:creationId xmlns:p14="http://schemas.microsoft.com/office/powerpoint/2010/main" val="297668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22385"/>
            <a:ext cx="8712968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Meta: 24.</a:t>
            </a:r>
            <a:r>
              <a:rPr lang="pt-BR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Avaliar o estado psíquico em 100% das puérperas cadastradas no Programa. </a:t>
            </a:r>
          </a:p>
          <a:p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Resultado: O 100 das puérperas receberam avaliação do estado psíquico, 2/2(100%),2/2(100%), 1/1(100%). </a:t>
            </a:r>
          </a:p>
          <a:p>
            <a:r>
              <a:rPr lang="pt-BR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</a:t>
            </a:r>
            <a:r>
              <a:rPr lang="pt-BR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: 25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 Avaliar intercorrências em 100% das puérperas cadastradas no Programa.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 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Resultado: O 100 das puérperas receberam avaliação de intercorrências, 2/2(100%),2/2(100%), 1/1(100%). </a:t>
            </a:r>
          </a:p>
          <a:p>
            <a:r>
              <a:rPr lang="pt-B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Meta</a:t>
            </a:r>
            <a:r>
              <a:rPr lang="pt-BR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26</a:t>
            </a:r>
            <a:r>
              <a:rPr lang="pt-B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Prescrever a 100% das puérperas um dos métodos de anticoncepção.</a:t>
            </a:r>
          </a:p>
          <a:p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Resultado: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 das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puérperas se prescreveu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um dos métodos de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anticoncepção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2/2(100%),2/2(100%), 1/1(100%). 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3-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Melhorar a adesão das mães ao puerpério.</a:t>
            </a:r>
          </a:p>
          <a:p>
            <a:r>
              <a:rPr lang="pt-BR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Meta: 27.</a:t>
            </a:r>
            <a:r>
              <a:rPr lang="pt-B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Realizar busca ativa em 100% das puérperas que não realizaram a consulta de puerpério até 30 dias após o parto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Resultado: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Neste período, não tivemos puérperas faltosas a consulta de puerpério ate 30 dias após do parto, pelo que este indicador não foi avaliado.</a:t>
            </a:r>
          </a:p>
          <a:p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2047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55576" y="1276396"/>
            <a:ext cx="7344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_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_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_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9512" y="1556792"/>
            <a:ext cx="87129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5 -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Promover a saúde no puerpério.</a:t>
            </a:r>
          </a:p>
          <a:p>
            <a:r>
              <a:rPr lang="pt-BR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Meta: 29.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Orientar 100% das puérperas cadastradas no Programa sobre os cuidado do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recém-nascidos.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</a:t>
            </a:r>
            <a:r>
              <a:rPr lang="pt-BR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: 30.</a:t>
            </a:r>
            <a:r>
              <a:rPr lang="pt-BR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Orientar 100% das puérperas cadastradas no Programa sobre aleitamento materno exclusivo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</a:t>
            </a:r>
            <a:r>
              <a:rPr lang="pt-BR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: 31.</a:t>
            </a:r>
            <a:r>
              <a:rPr lang="pt-BR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Orientar 100% das puérperas cadastradas no Programa sobre planejamento familiar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pt-BR" sz="2000" dirty="0">
                <a:solidFill>
                  <a:srgbClr val="FF0000"/>
                </a:solidFill>
              </a:rPr>
              <a:t>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 5 puérperas atendidas receberam orientações sobre os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cuidados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recém-nascido, importância de aleitamento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materno exclusivo e planejamento familiar, alcançando a meta de 100% em cada mês.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512" y="116632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Objetivo 4-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Melhorar o registro das informações do puerpério.</a:t>
            </a:r>
          </a:p>
          <a:p>
            <a:pPr algn="just"/>
            <a:r>
              <a:rPr lang="pt-BR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Meta: 28.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Manter registro na ficha de acompanhamento do Programa 100% das puérperas.</a:t>
            </a:r>
          </a:p>
          <a:p>
            <a:pPr algn="just"/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Resultado: O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 das puérperas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tiveram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registro na ficha de acompanhamento do Programa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,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2/2(100%),2/2(100%), 1/1(100%). </a:t>
            </a:r>
          </a:p>
          <a:p>
            <a:pPr algn="just"/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902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81955" y="116632"/>
            <a:ext cx="360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Blip>
                <a:blip r:embed="rId2"/>
              </a:buBlip>
            </a:pPr>
            <a:r>
              <a:rPr lang="pt-BR" sz="4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4000" b="1" dirty="0">
              <a:solidFill>
                <a:srgbClr val="363636"/>
              </a:solidFill>
              <a:effectLst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32384" y="1268760"/>
            <a:ext cx="71287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70C0"/>
              </a:buClr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Clr>
                <a:srgbClr val="0070C0"/>
              </a:buClr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53763" y="715759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_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e impacto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a equipe: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_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Capacitação seguindo 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protocolo,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_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Definição das tarefas,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_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Ampliação da cobertura,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_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Qualificação do acompanhamento clínico e cuidados coletivos da gestante e a puérpera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_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beneficio para o serviço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_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Importância para a comunidade.</a:t>
            </a:r>
          </a:p>
        </p:txBody>
      </p:sp>
    </p:spTree>
    <p:extLst>
      <p:ext uri="{BB962C8B-B14F-4D97-AF65-F5344CB8AC3E}">
        <p14:creationId xmlns:p14="http://schemas.microsoft.com/office/powerpoint/2010/main" val="1793238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116632"/>
            <a:ext cx="6624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lvl="1" indent="-685800">
              <a:buBlip>
                <a:blip r:embed="rId2"/>
              </a:buBlip>
            </a:pPr>
            <a:r>
              <a:rPr lang="pt-BR" sz="4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Reflexão crítica</a:t>
            </a:r>
            <a:endParaRPr lang="pt-BR" sz="4000" b="1" dirty="0">
              <a:solidFill>
                <a:srgbClr val="363636"/>
              </a:solidFill>
              <a:effectLst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97392" y="692696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0033CC"/>
              </a:buClr>
              <a:buFont typeface="Trebuchet MS" panose="020B0603020202020204" pitchFamily="34" charset="0"/>
              <a:buChar char="_"/>
            </a:pPr>
            <a:r>
              <a:rPr lang="en-US" sz="1200" dirty="0"/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Dificulidades de estar no outro país,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 língua, costumes, cultura, idiossincrasia diferentes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nossa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pt-BR" sz="2400" dirty="0"/>
              <a:t> </a:t>
            </a:r>
            <a:endParaRPr lang="pt-BR" sz="2400" dirty="0" smtClean="0"/>
          </a:p>
          <a:p>
            <a:pPr algn="just">
              <a:lnSpc>
                <a:spcPct val="150000"/>
              </a:lnSpc>
              <a:buClr>
                <a:srgbClr val="0033CC"/>
              </a:buClr>
              <a:buFont typeface="Trebuchet MS" panose="020B0603020202020204" pitchFamily="34" charset="0"/>
              <a:buChar char="_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experiência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nova,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possibilitou conhecer novos colegas, interatuar com eles e aclarar dúvidas,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rgbClr val="0033CC"/>
              </a:buClr>
              <a:buFont typeface="Trebuchet MS" panose="020B0603020202020204" pitchFamily="34" charset="0"/>
              <a:buChar char="_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Esclarecer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casos clínicos  frequentes na pratica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diária e entender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melhor os protocolos adotados no Brasil segundo o Ministério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Saúde.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rgbClr val="0033CC"/>
              </a:buClr>
              <a:buFont typeface="Trebuchet MS" panose="020B0603020202020204" pitchFamily="34" charset="0"/>
              <a:buChar char="_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Trabalho em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equipe, gestores e  comunidade.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58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899592" y="116632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lvl="1" indent="-685800">
              <a:buBlip>
                <a:blip r:embed="rId2"/>
              </a:buBlip>
            </a:pPr>
            <a:r>
              <a:rPr lang="pt-BR" sz="4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Reflexão crítica</a:t>
            </a:r>
            <a:endParaRPr lang="pt-BR" sz="4000" b="1" dirty="0">
              <a:solidFill>
                <a:srgbClr val="363636"/>
              </a:solidFill>
              <a:effectLst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23528" y="1073512"/>
            <a:ext cx="8424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Trebuchet MS" panose="020B0603020202020204" pitchFamily="34" charset="0"/>
              <a:buChar char="_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apoio de nossos orientadores facilitou o desempenho nesta nova experiência e conhecimentos em nossa vida profissional.</a:t>
            </a:r>
          </a:p>
          <a:p>
            <a:pPr>
              <a:buClr>
                <a:srgbClr val="0070C0"/>
              </a:buClr>
            </a:pPr>
            <a:r>
              <a:rPr lang="pt-BR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_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Também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me ajudou a melhorar com a língua e gramatica portuguesa, que dentro de todas foi a mais difícil de todas as metas. </a:t>
            </a:r>
          </a:p>
          <a:p>
            <a:pPr>
              <a:buClr>
                <a:srgbClr val="0070C0"/>
              </a:buClr>
              <a:buFont typeface="Trebuchet MS" panose="020B0603020202020204" pitchFamily="34" charset="0"/>
              <a:buChar char="_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Importância de ter ações nos 4 eixos: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Monitoramento e Avaliação, Qualificação da Prática Clínica, Organização e Gestão do Serviço e Engajamento Público.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18190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C:\Users\Severina\Desktop\fotos interv\DSC0015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319620" cy="2376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 descr="C:\Users\Severina\Desktop\fotos interv\DSC00146 (1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50298"/>
            <a:ext cx="2880320" cy="2242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 descr="C:\Users\Severina\Desktop\fotos interv\20150416_143617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2566" y="2159639"/>
            <a:ext cx="2365072" cy="331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C:\Users\Severina\Desktop\fotos interv\20150608_094520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81551" y="2379290"/>
            <a:ext cx="2365073" cy="288031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ângulo 5"/>
          <p:cNvSpPr/>
          <p:nvPr/>
        </p:nvSpPr>
        <p:spPr>
          <a:xfrm>
            <a:off x="5194207" y="5589240"/>
            <a:ext cx="3168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Obrigada</a:t>
            </a:r>
          </a:p>
        </p:txBody>
      </p:sp>
    </p:spTree>
    <p:extLst>
      <p:ext uri="{BB962C8B-B14F-4D97-AF65-F5344CB8AC3E}">
        <p14:creationId xmlns:p14="http://schemas.microsoft.com/office/powerpoint/2010/main" val="70104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368162" y="17510"/>
            <a:ext cx="35253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Blip>
                <a:blip r:embed="rId2"/>
              </a:buBlip>
            </a:pPr>
            <a:r>
              <a:rPr lang="pt-B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0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15616" y="725396"/>
            <a:ext cx="6174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Município: São Joao de Canabrava – PI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População de aproximadamente: 4445    habitantes (IBGE, 2010).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UBAS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UBS povoado conceição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NASF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CRAS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 ESF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20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411760" y="260648"/>
            <a:ext cx="35253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Blip>
                <a:blip r:embed="rId2"/>
              </a:buBlip>
            </a:pPr>
            <a:r>
              <a:rPr lang="pt-B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0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7544" y="1124744"/>
            <a:ext cx="82089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UBAS São João de Canabrava</a:t>
            </a:r>
          </a:p>
          <a:p>
            <a:pPr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População adstrita 2200 usuários </a:t>
            </a:r>
          </a:p>
          <a:p>
            <a:pPr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Uma Equipe de Saúde da Família: uma médica, um dentista, uma enfermeira, um técnico de enfermagem, cinco  Agentes Comunitários de Saúde (ACS), um auxiliar de serviços gerais ou de limpeza e um motorista. </a:t>
            </a:r>
          </a:p>
          <a:p>
            <a:pPr>
              <a:buClr>
                <a:srgbClr val="0070C0"/>
              </a:buClr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10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 rot="10800000" flipV="1">
            <a:off x="323528" y="95957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_O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acompanhamento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gestantes, pré-intervenção, possui uma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cobertura de 100% (acompanhando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gestantes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),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_Consulta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em dia de acordo com calendário do ministério de saúde com 73%,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_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cadastramento no primeiro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trimestre, pré-intervenção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55%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gestantes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_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exame ginecológico  só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36%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usuárias, 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_Puérperas avaliadas antes 42 dias, pre-intervenção,45% ,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_ Dificuldades com o registro de consultas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puerperais.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00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1988840"/>
            <a:ext cx="85723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Melhorar  a Atenção ao Pré-Natal e Puerpério na UBAS São João de Canabrava, São João de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Canabrava/PI.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63688" y="692696"/>
            <a:ext cx="43845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Blip>
                <a:blip r:embed="rId2"/>
              </a:buBlip>
            </a:pPr>
            <a:r>
              <a:rPr lang="pt-B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86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82190" y="874851"/>
            <a:ext cx="837950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Pré-natal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1- Ampliar a cobertura do pré-natal.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2-Melhorar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qualidade da atenção ao pré-natal  realizado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na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Unidade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3- Melhorar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adesão ao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pré-natal.</a:t>
            </a:r>
            <a:endParaRPr lang="pt-BR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4-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Melhorar o registro do programa de pré-natal.</a:t>
            </a:r>
          </a:p>
          <a:p>
            <a:pPr lvl="0" algn="just">
              <a:lnSpc>
                <a:spcPct val="150000"/>
              </a:lnSpc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5- Realizar 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avaliação de risco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Promover a saúde no pré-natal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475656" y="3505154"/>
            <a:ext cx="2916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827584" y="142201"/>
            <a:ext cx="62071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Blip>
                <a:blip r:embed="rId2"/>
              </a:buBlip>
            </a:pPr>
            <a:r>
              <a:rPr lang="pt-BR" sz="4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</a:p>
        </p:txBody>
      </p:sp>
    </p:spTree>
    <p:extLst>
      <p:ext uri="{BB962C8B-B14F-4D97-AF65-F5344CB8AC3E}">
        <p14:creationId xmlns:p14="http://schemas.microsoft.com/office/powerpoint/2010/main" val="380708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32656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Blip>
                <a:blip r:embed="rId2"/>
              </a:buBlip>
            </a:pPr>
            <a:r>
              <a:rPr lang="pt-BR" sz="4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79512" y="1062393"/>
            <a:ext cx="87129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Puerpério</a:t>
            </a:r>
          </a:p>
          <a:p>
            <a:pPr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1- Ampliar a cobertura no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puerpério.</a:t>
            </a:r>
          </a:p>
          <a:p>
            <a:pPr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2- Melhorar a qualidade da atenção ao puerpério realizado na Unidade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3-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Melhorar a adesão ao puerpério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4-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Melhorar o registro do programa de puerpério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- Promover a saúde no puerpério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767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871046" y="0"/>
            <a:ext cx="40382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Blip>
                <a:blip r:embed="rId2"/>
              </a:buBlip>
            </a:pPr>
            <a:r>
              <a:rPr lang="pt-BR" sz="4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pt-BR" sz="4000" b="1" dirty="0">
                <a:solidFill>
                  <a:srgbClr val="363636"/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tângulo 4"/>
          <p:cNvSpPr/>
          <p:nvPr/>
        </p:nvSpPr>
        <p:spPr>
          <a:xfrm>
            <a:off x="179512" y="548680"/>
            <a:ext cx="878497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Fichas espelhos, planilhas e prontuários eletrônicos.</a:t>
            </a: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Arquivo especifico para as fichas espelhos.</a:t>
            </a: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Treinamento  da equipe.</a:t>
            </a: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Caderno de Atenção Básica n°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Saúde Sexual e Saúde Reprodutiva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 32,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Atenção Ao Pré-Natal de Baixo Risco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 Ministério de saúde, Brasília DF, 2013. </a:t>
            </a: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Atendimento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clinico a gestantes com avaliação do risco e preenchimento das fichas espelhos,  oferecendo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orientações de educação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saúde.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Clr>
                <a:srgbClr val="0070C0"/>
              </a:buClr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10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546</TotalTime>
  <Words>2093</Words>
  <Application>Microsoft Office PowerPoint</Application>
  <PresentationFormat>Apresentação na tela (4:3)</PresentationFormat>
  <Paragraphs>188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Ângulos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Severina</dc:creator>
  <cp:lastModifiedBy>Severina</cp:lastModifiedBy>
  <cp:revision>56</cp:revision>
  <dcterms:created xsi:type="dcterms:W3CDTF">2015-10-31T16:30:07Z</dcterms:created>
  <dcterms:modified xsi:type="dcterms:W3CDTF">2015-11-08T18:35:27Z</dcterms:modified>
</cp:coreProperties>
</file>