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97" r:id="rId7"/>
    <p:sldId id="299" r:id="rId8"/>
    <p:sldId id="298" r:id="rId9"/>
    <p:sldId id="257" r:id="rId10"/>
    <p:sldId id="269" r:id="rId11"/>
    <p:sldId id="300" r:id="rId12"/>
    <p:sldId id="258" r:id="rId13"/>
    <p:sldId id="259" r:id="rId14"/>
    <p:sldId id="304" r:id="rId15"/>
    <p:sldId id="270" r:id="rId16"/>
    <p:sldId id="271" r:id="rId17"/>
    <p:sldId id="272" r:id="rId18"/>
    <p:sldId id="273" r:id="rId19"/>
    <p:sldId id="274" r:id="rId20"/>
    <p:sldId id="277" r:id="rId21"/>
    <p:sldId id="301" r:id="rId22"/>
    <p:sldId id="265" r:id="rId23"/>
    <p:sldId id="275" r:id="rId24"/>
    <p:sldId id="278" r:id="rId25"/>
    <p:sldId id="266" r:id="rId26"/>
    <p:sldId id="316" r:id="rId27"/>
    <p:sldId id="315" r:id="rId28"/>
    <p:sldId id="279" r:id="rId29"/>
    <p:sldId id="280" r:id="rId30"/>
    <p:sldId id="281" r:id="rId31"/>
    <p:sldId id="282" r:id="rId32"/>
    <p:sldId id="305" r:id="rId33"/>
    <p:sldId id="306" r:id="rId34"/>
    <p:sldId id="283" r:id="rId35"/>
    <p:sldId id="287" r:id="rId36"/>
    <p:sldId id="288" r:id="rId37"/>
    <p:sldId id="307" r:id="rId38"/>
    <p:sldId id="313" r:id="rId39"/>
    <p:sldId id="308" r:id="rId40"/>
    <p:sldId id="309" r:id="rId41"/>
    <p:sldId id="310" r:id="rId42"/>
    <p:sldId id="311" r:id="rId43"/>
    <p:sldId id="314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ilherme\Desktop\PROVAB\UNIDADE%204\PLANILHA%20DE%20COLETA%20DE%20DADOS%20FINAL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ilherme\Desktop\PROVAB\UNIDADE%204\PLANILHA%20DE%20COLETA%20DE%20DADOS%20FINAL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ilherme\Desktop\PROVAB\UNIDADE%204\PLANILHA%20DE%20COLETA%20DE%20DADOS%20FINAL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ilherme\Desktop\g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Cobertura do programa de atenção ao  hipertenso na Unidade de Saúde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FINAL.xls]Indicadores'!$C$4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DE COLETA DE DADOS FINAL.xls]Indicadores'!$D$3:$F$3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FINAL.xls]Indicadores'!$D$4:$F$4</c:f>
              <c:numCache>
                <c:formatCode>0.0%</c:formatCode>
                <c:ptCount val="3"/>
                <c:pt idx="0">
                  <c:v>8.8636363636363638E-2</c:v>
                </c:pt>
                <c:pt idx="1">
                  <c:v>0.21136363636363636</c:v>
                </c:pt>
                <c:pt idx="2">
                  <c:v>0.35227272727272729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962734176"/>
        <c:axId val="-1962734720"/>
      </c:barChart>
      <c:catAx>
        <c:axId val="-19627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1962734720"/>
        <c:crosses val="autoZero"/>
        <c:auto val="1"/>
        <c:lblAlgn val="ctr"/>
        <c:lblOffset val="100"/>
        <c:noMultiLvlLbl val="0"/>
      </c:catAx>
      <c:valAx>
        <c:axId val="-19627347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1962734176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/>
              <a:t>Cobertura do programa de atenção ao diabético na Unidade de Saúde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0.22222222222222221</c:v>
                </c:pt>
                <c:pt idx="1">
                  <c:v>0.48888888888888887</c:v>
                </c:pt>
                <c:pt idx="2">
                  <c:v>0.8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962728736"/>
        <c:axId val="-1962725472"/>
      </c:barChart>
      <c:catAx>
        <c:axId val="-196272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1962725472"/>
        <c:crosses val="autoZero"/>
        <c:auto val="1"/>
        <c:lblAlgn val="ctr"/>
        <c:lblOffset val="100"/>
        <c:noMultiLvlLbl val="0"/>
      </c:catAx>
      <c:valAx>
        <c:axId val="-19627254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196272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dirty="0" smtClean="0"/>
              <a:t>Manutenção</a:t>
            </a:r>
            <a:r>
              <a:rPr lang="pt-BR" baseline="0" dirty="0" smtClean="0"/>
              <a:t> dos indicadores de qualidade durante os 3 meses da intervenção</a:t>
            </a:r>
          </a:p>
          <a:p>
            <a:pPr>
              <a:defRPr/>
            </a:pP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64214838057781"/>
          <c:y val="0.29173772419876509"/>
          <c:w val="0.84807929804011895"/>
          <c:h val="0.5805837560513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27077008"/>
        <c:axId val="-1678587856"/>
      </c:barChart>
      <c:catAx>
        <c:axId val="-172707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1678587856"/>
        <c:crosses val="autoZero"/>
        <c:auto val="1"/>
        <c:lblAlgn val="ctr"/>
        <c:lblOffset val="100"/>
        <c:noMultiLvlLbl val="0"/>
      </c:catAx>
      <c:valAx>
        <c:axId val="-16785878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172707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ln>
            <a:noFill/>
          </a:ln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/>
              <a:t>Comparativo entre cobertura esperada (meta) e obtida após intervenção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Cobertura Esperada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HAS</c:v>
                </c:pt>
                <c:pt idx="1">
                  <c:v>DM</c:v>
                </c:pt>
              </c:strCache>
            </c:strRef>
          </c:cat>
          <c:val>
            <c:numRef>
              <c:f>Plan1!$B$2:$B$3</c:f>
              <c:numCache>
                <c:formatCode>0.00%</c:formatCode>
                <c:ptCount val="2"/>
                <c:pt idx="0" formatCode="0%">
                  <c:v>0.3</c:v>
                </c:pt>
                <c:pt idx="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Cobertura obtida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HAS</c:v>
                </c:pt>
                <c:pt idx="1">
                  <c:v>DM</c:v>
                </c:pt>
              </c:strCache>
            </c:strRef>
          </c:cat>
          <c:val>
            <c:numRef>
              <c:f>Plan1!$C$2:$C$3</c:f>
              <c:numCache>
                <c:formatCode>0%</c:formatCode>
                <c:ptCount val="2"/>
                <c:pt idx="0">
                  <c:v>0.35199999999999998</c:v>
                </c:pt>
                <c:pt idx="1">
                  <c:v>0.8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730905504"/>
        <c:axId val="-1730920192"/>
      </c:barChart>
      <c:catAx>
        <c:axId val="-17309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1730920192"/>
        <c:crosses val="autoZero"/>
        <c:auto val="1"/>
        <c:lblAlgn val="ctr"/>
        <c:lblOffset val="100"/>
        <c:noMultiLvlLbl val="0"/>
      </c:catAx>
      <c:valAx>
        <c:axId val="-17309201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17309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E589E-F9C0-4DFE-828B-6CACBBADE516}" type="doc">
      <dgm:prSet loTypeId="urn:microsoft.com/office/officeart/2005/8/layout/cycle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C8BFA07E-8A7A-4109-A292-4EE03212A05A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Saúde da mulher</a:t>
          </a:r>
          <a:endParaRPr lang="pt-BR" dirty="0"/>
        </a:p>
      </dgm:t>
    </dgm:pt>
    <dgm:pt modelId="{E16B6D55-F41F-45A4-B4BE-C3414CE1786E}" type="parTrans" cxnId="{115F09FD-62E4-4A5A-A1E9-4A1366B9578C}">
      <dgm:prSet/>
      <dgm:spPr/>
      <dgm:t>
        <a:bodyPr/>
        <a:lstStyle/>
        <a:p>
          <a:endParaRPr lang="pt-BR"/>
        </a:p>
      </dgm:t>
    </dgm:pt>
    <dgm:pt modelId="{CCA66065-F03A-4072-815C-5FE92A814F36}" type="sibTrans" cxnId="{115F09FD-62E4-4A5A-A1E9-4A1366B9578C}">
      <dgm:prSet/>
      <dgm:spPr/>
      <dgm:t>
        <a:bodyPr/>
        <a:lstStyle/>
        <a:p>
          <a:endParaRPr lang="pt-BR"/>
        </a:p>
      </dgm:t>
    </dgm:pt>
    <dgm:pt modelId="{19D94663-510B-4879-8580-68AF13698419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Pré-natal e puerpério</a:t>
          </a:r>
          <a:endParaRPr lang="pt-BR" dirty="0"/>
        </a:p>
      </dgm:t>
    </dgm:pt>
    <dgm:pt modelId="{612F8D3B-F071-4895-A883-553681A7C57B}" type="parTrans" cxnId="{C9F992B1-352A-42EA-83B3-8F0BFE87C2DB}">
      <dgm:prSet/>
      <dgm:spPr/>
      <dgm:t>
        <a:bodyPr/>
        <a:lstStyle/>
        <a:p>
          <a:endParaRPr lang="pt-BR"/>
        </a:p>
      </dgm:t>
    </dgm:pt>
    <dgm:pt modelId="{B7A36F92-1015-408F-A730-11FBBDE4A0E9}" type="sibTrans" cxnId="{C9F992B1-352A-42EA-83B3-8F0BFE87C2DB}">
      <dgm:prSet/>
      <dgm:spPr/>
      <dgm:t>
        <a:bodyPr/>
        <a:lstStyle/>
        <a:p>
          <a:endParaRPr lang="pt-BR"/>
        </a:p>
      </dgm:t>
    </dgm:pt>
    <dgm:pt modelId="{836AC080-1540-4209-A912-892A511AF041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Saúde da criança</a:t>
          </a:r>
          <a:endParaRPr lang="pt-BR" dirty="0"/>
        </a:p>
      </dgm:t>
    </dgm:pt>
    <dgm:pt modelId="{AFCA11CD-AF40-43FE-8360-077D617EE67C}" type="parTrans" cxnId="{E7195AC0-8527-4C33-94F8-96835CBC86EE}">
      <dgm:prSet/>
      <dgm:spPr/>
      <dgm:t>
        <a:bodyPr/>
        <a:lstStyle/>
        <a:p>
          <a:endParaRPr lang="pt-BR"/>
        </a:p>
      </dgm:t>
    </dgm:pt>
    <dgm:pt modelId="{BF7323E5-42D9-4BE2-AC24-85B1A6D1562A}" type="sibTrans" cxnId="{E7195AC0-8527-4C33-94F8-96835CBC86EE}">
      <dgm:prSet/>
      <dgm:spPr/>
      <dgm:t>
        <a:bodyPr/>
        <a:lstStyle/>
        <a:p>
          <a:endParaRPr lang="pt-BR"/>
        </a:p>
      </dgm:t>
    </dgm:pt>
    <dgm:pt modelId="{7E8DBFB8-4E14-42EA-B273-637B0B0184DF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Saúde do idoso</a:t>
          </a:r>
          <a:endParaRPr lang="pt-BR" dirty="0"/>
        </a:p>
      </dgm:t>
    </dgm:pt>
    <dgm:pt modelId="{DA261FB4-D02D-4098-B0A7-8F9458113545}" type="parTrans" cxnId="{C50F6517-289B-46E3-B759-9B818CECA64B}">
      <dgm:prSet/>
      <dgm:spPr/>
      <dgm:t>
        <a:bodyPr/>
        <a:lstStyle/>
        <a:p>
          <a:endParaRPr lang="pt-BR"/>
        </a:p>
      </dgm:t>
    </dgm:pt>
    <dgm:pt modelId="{E3F5F8E7-C530-4917-A247-1E1D31F5FBBB}" type="sibTrans" cxnId="{C50F6517-289B-46E3-B759-9B818CECA64B}">
      <dgm:prSet/>
      <dgm:spPr/>
      <dgm:t>
        <a:bodyPr/>
        <a:lstStyle/>
        <a:p>
          <a:endParaRPr lang="pt-BR"/>
        </a:p>
      </dgm:t>
    </dgm:pt>
    <dgm:pt modelId="{F5AEE746-AE48-4D2E-9E19-21AC6A972568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HAS / DM</a:t>
          </a:r>
          <a:endParaRPr lang="pt-BR" dirty="0"/>
        </a:p>
      </dgm:t>
    </dgm:pt>
    <dgm:pt modelId="{BD529D6F-0BED-4FDD-8DB8-BC55EE29D9B1}" type="parTrans" cxnId="{4B9B4EB5-9E12-45AA-87CD-149AF527AAD8}">
      <dgm:prSet/>
      <dgm:spPr/>
      <dgm:t>
        <a:bodyPr/>
        <a:lstStyle/>
        <a:p>
          <a:endParaRPr lang="pt-BR"/>
        </a:p>
      </dgm:t>
    </dgm:pt>
    <dgm:pt modelId="{63B3A0DA-0D90-4500-BFBE-448210DEE610}" type="sibTrans" cxnId="{4B9B4EB5-9E12-45AA-87CD-149AF527AAD8}">
      <dgm:prSet/>
      <dgm:spPr/>
      <dgm:t>
        <a:bodyPr/>
        <a:lstStyle/>
        <a:p>
          <a:endParaRPr lang="pt-BR"/>
        </a:p>
      </dgm:t>
    </dgm:pt>
    <dgm:pt modelId="{B8AE4F12-110A-4962-B51D-EDE68D9A3061}" type="pres">
      <dgm:prSet presAssocID="{5E2E589E-F9C0-4DFE-828B-6CACBBADE5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406FB1D-7723-4276-B9E0-D3F1F541ED9A}" type="pres">
      <dgm:prSet presAssocID="{C8BFA07E-8A7A-4109-A292-4EE03212A05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ED3535-3427-4316-BECC-3F8AE025636A}" type="pres">
      <dgm:prSet presAssocID="{C8BFA07E-8A7A-4109-A292-4EE03212A05A}" presName="spNode" presStyleCnt="0"/>
      <dgm:spPr/>
      <dgm:t>
        <a:bodyPr/>
        <a:lstStyle/>
        <a:p>
          <a:endParaRPr lang="pt-BR"/>
        </a:p>
      </dgm:t>
    </dgm:pt>
    <dgm:pt modelId="{03ABC087-973B-412A-A017-6EEB57D8708D}" type="pres">
      <dgm:prSet presAssocID="{CCA66065-F03A-4072-815C-5FE92A814F36}" presName="sibTrans" presStyleLbl="sibTrans1D1" presStyleIdx="0" presStyleCnt="5"/>
      <dgm:spPr/>
      <dgm:t>
        <a:bodyPr/>
        <a:lstStyle/>
        <a:p>
          <a:endParaRPr lang="pt-BR"/>
        </a:p>
      </dgm:t>
    </dgm:pt>
    <dgm:pt modelId="{4435DA5F-D293-485F-98A4-9E5AFB5D288B}" type="pres">
      <dgm:prSet presAssocID="{19D94663-510B-4879-8580-68AF136984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4700F9-2989-4A82-B14D-2E2B733708B0}" type="pres">
      <dgm:prSet presAssocID="{19D94663-510B-4879-8580-68AF13698419}" presName="spNode" presStyleCnt="0"/>
      <dgm:spPr/>
      <dgm:t>
        <a:bodyPr/>
        <a:lstStyle/>
        <a:p>
          <a:endParaRPr lang="pt-BR"/>
        </a:p>
      </dgm:t>
    </dgm:pt>
    <dgm:pt modelId="{CD7E7466-D163-4747-B998-52EF0C2458CA}" type="pres">
      <dgm:prSet presAssocID="{B7A36F92-1015-408F-A730-11FBBDE4A0E9}" presName="sibTrans" presStyleLbl="sibTrans1D1" presStyleIdx="1" presStyleCnt="5"/>
      <dgm:spPr/>
      <dgm:t>
        <a:bodyPr/>
        <a:lstStyle/>
        <a:p>
          <a:endParaRPr lang="pt-BR"/>
        </a:p>
      </dgm:t>
    </dgm:pt>
    <dgm:pt modelId="{C799BF7B-9587-4A29-AC01-2AAA2DDEF3C6}" type="pres">
      <dgm:prSet presAssocID="{836AC080-1540-4209-A912-892A511AF0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36CC09-6DAA-416B-9C7F-849166EE3744}" type="pres">
      <dgm:prSet presAssocID="{836AC080-1540-4209-A912-892A511AF041}" presName="spNode" presStyleCnt="0"/>
      <dgm:spPr/>
      <dgm:t>
        <a:bodyPr/>
        <a:lstStyle/>
        <a:p>
          <a:endParaRPr lang="pt-BR"/>
        </a:p>
      </dgm:t>
    </dgm:pt>
    <dgm:pt modelId="{DA5EA0DB-328B-4483-9C82-A47AF7B5B722}" type="pres">
      <dgm:prSet presAssocID="{BF7323E5-42D9-4BE2-AC24-85B1A6D1562A}" presName="sibTrans" presStyleLbl="sibTrans1D1" presStyleIdx="2" presStyleCnt="5"/>
      <dgm:spPr/>
      <dgm:t>
        <a:bodyPr/>
        <a:lstStyle/>
        <a:p>
          <a:endParaRPr lang="pt-BR"/>
        </a:p>
      </dgm:t>
    </dgm:pt>
    <dgm:pt modelId="{82E2CFA6-5282-427B-9DA4-E7A899B7F045}" type="pres">
      <dgm:prSet presAssocID="{7E8DBFB8-4E14-42EA-B273-637B0B0184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4D119E-886B-4C0E-B778-97634D2FB3FD}" type="pres">
      <dgm:prSet presAssocID="{7E8DBFB8-4E14-42EA-B273-637B0B0184DF}" presName="spNode" presStyleCnt="0"/>
      <dgm:spPr/>
      <dgm:t>
        <a:bodyPr/>
        <a:lstStyle/>
        <a:p>
          <a:endParaRPr lang="pt-BR"/>
        </a:p>
      </dgm:t>
    </dgm:pt>
    <dgm:pt modelId="{BD6C8226-306D-4F7D-B4ED-1972CAD508DA}" type="pres">
      <dgm:prSet presAssocID="{E3F5F8E7-C530-4917-A247-1E1D31F5FBBB}" presName="sibTrans" presStyleLbl="sibTrans1D1" presStyleIdx="3" presStyleCnt="5"/>
      <dgm:spPr/>
      <dgm:t>
        <a:bodyPr/>
        <a:lstStyle/>
        <a:p>
          <a:endParaRPr lang="pt-BR"/>
        </a:p>
      </dgm:t>
    </dgm:pt>
    <dgm:pt modelId="{E94F443B-A192-4902-863F-92A796A7102F}" type="pres">
      <dgm:prSet presAssocID="{F5AEE746-AE48-4D2E-9E19-21AC6A9725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6C06E5-2F53-4DB9-AA65-699F8FFB6A07}" type="pres">
      <dgm:prSet presAssocID="{F5AEE746-AE48-4D2E-9E19-21AC6A972568}" presName="spNode" presStyleCnt="0"/>
      <dgm:spPr/>
      <dgm:t>
        <a:bodyPr/>
        <a:lstStyle/>
        <a:p>
          <a:endParaRPr lang="pt-BR"/>
        </a:p>
      </dgm:t>
    </dgm:pt>
    <dgm:pt modelId="{8F0DB8DC-2A7F-4743-A612-463FF623362B}" type="pres">
      <dgm:prSet presAssocID="{63B3A0DA-0D90-4500-BFBE-448210DEE610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4B9B4EB5-9E12-45AA-87CD-149AF527AAD8}" srcId="{5E2E589E-F9C0-4DFE-828B-6CACBBADE516}" destId="{F5AEE746-AE48-4D2E-9E19-21AC6A972568}" srcOrd="4" destOrd="0" parTransId="{BD529D6F-0BED-4FDD-8DB8-BC55EE29D9B1}" sibTransId="{63B3A0DA-0D90-4500-BFBE-448210DEE610}"/>
    <dgm:cxn modelId="{B360AC69-C514-483C-8756-436A491B35E0}" type="presOf" srcId="{63B3A0DA-0D90-4500-BFBE-448210DEE610}" destId="{8F0DB8DC-2A7F-4743-A612-463FF623362B}" srcOrd="0" destOrd="0" presId="urn:microsoft.com/office/officeart/2005/8/layout/cycle6"/>
    <dgm:cxn modelId="{C9F992B1-352A-42EA-83B3-8F0BFE87C2DB}" srcId="{5E2E589E-F9C0-4DFE-828B-6CACBBADE516}" destId="{19D94663-510B-4879-8580-68AF13698419}" srcOrd="1" destOrd="0" parTransId="{612F8D3B-F071-4895-A883-553681A7C57B}" sibTransId="{B7A36F92-1015-408F-A730-11FBBDE4A0E9}"/>
    <dgm:cxn modelId="{C59234C7-185E-49EA-B49E-03EA23EFED17}" type="presOf" srcId="{C8BFA07E-8A7A-4109-A292-4EE03212A05A}" destId="{3406FB1D-7723-4276-B9E0-D3F1F541ED9A}" srcOrd="0" destOrd="0" presId="urn:microsoft.com/office/officeart/2005/8/layout/cycle6"/>
    <dgm:cxn modelId="{115F09FD-62E4-4A5A-A1E9-4A1366B9578C}" srcId="{5E2E589E-F9C0-4DFE-828B-6CACBBADE516}" destId="{C8BFA07E-8A7A-4109-A292-4EE03212A05A}" srcOrd="0" destOrd="0" parTransId="{E16B6D55-F41F-45A4-B4BE-C3414CE1786E}" sibTransId="{CCA66065-F03A-4072-815C-5FE92A814F36}"/>
    <dgm:cxn modelId="{C279211B-8FDD-4673-8198-0A6A104CD98F}" type="presOf" srcId="{5E2E589E-F9C0-4DFE-828B-6CACBBADE516}" destId="{B8AE4F12-110A-4962-B51D-EDE68D9A3061}" srcOrd="0" destOrd="0" presId="urn:microsoft.com/office/officeart/2005/8/layout/cycle6"/>
    <dgm:cxn modelId="{E04B5F3C-CD24-4475-986B-B691BD952168}" type="presOf" srcId="{19D94663-510B-4879-8580-68AF13698419}" destId="{4435DA5F-D293-485F-98A4-9E5AFB5D288B}" srcOrd="0" destOrd="0" presId="urn:microsoft.com/office/officeart/2005/8/layout/cycle6"/>
    <dgm:cxn modelId="{1BE8C24F-E796-43E9-B513-B12B418603D5}" type="presOf" srcId="{BF7323E5-42D9-4BE2-AC24-85B1A6D1562A}" destId="{DA5EA0DB-328B-4483-9C82-A47AF7B5B722}" srcOrd="0" destOrd="0" presId="urn:microsoft.com/office/officeart/2005/8/layout/cycle6"/>
    <dgm:cxn modelId="{C50F6517-289B-46E3-B759-9B818CECA64B}" srcId="{5E2E589E-F9C0-4DFE-828B-6CACBBADE516}" destId="{7E8DBFB8-4E14-42EA-B273-637B0B0184DF}" srcOrd="3" destOrd="0" parTransId="{DA261FB4-D02D-4098-B0A7-8F9458113545}" sibTransId="{E3F5F8E7-C530-4917-A247-1E1D31F5FBBB}"/>
    <dgm:cxn modelId="{3FF0478E-8134-46C2-A51D-83BDDE798CED}" type="presOf" srcId="{7E8DBFB8-4E14-42EA-B273-637B0B0184DF}" destId="{82E2CFA6-5282-427B-9DA4-E7A899B7F045}" srcOrd="0" destOrd="0" presId="urn:microsoft.com/office/officeart/2005/8/layout/cycle6"/>
    <dgm:cxn modelId="{E7195AC0-8527-4C33-94F8-96835CBC86EE}" srcId="{5E2E589E-F9C0-4DFE-828B-6CACBBADE516}" destId="{836AC080-1540-4209-A912-892A511AF041}" srcOrd="2" destOrd="0" parTransId="{AFCA11CD-AF40-43FE-8360-077D617EE67C}" sibTransId="{BF7323E5-42D9-4BE2-AC24-85B1A6D1562A}"/>
    <dgm:cxn modelId="{1D42E71D-021B-4831-940F-6480DF96DD21}" type="presOf" srcId="{B7A36F92-1015-408F-A730-11FBBDE4A0E9}" destId="{CD7E7466-D163-4747-B998-52EF0C2458CA}" srcOrd="0" destOrd="0" presId="urn:microsoft.com/office/officeart/2005/8/layout/cycle6"/>
    <dgm:cxn modelId="{1ACD7C8D-29FA-4D26-8000-DBB166232398}" type="presOf" srcId="{CCA66065-F03A-4072-815C-5FE92A814F36}" destId="{03ABC087-973B-412A-A017-6EEB57D8708D}" srcOrd="0" destOrd="0" presId="urn:microsoft.com/office/officeart/2005/8/layout/cycle6"/>
    <dgm:cxn modelId="{01B0365C-8807-4621-9B0D-BF9A5113F043}" type="presOf" srcId="{E3F5F8E7-C530-4917-A247-1E1D31F5FBBB}" destId="{BD6C8226-306D-4F7D-B4ED-1972CAD508DA}" srcOrd="0" destOrd="0" presId="urn:microsoft.com/office/officeart/2005/8/layout/cycle6"/>
    <dgm:cxn modelId="{010D3336-E93E-4CA6-9C53-D0C2CA778B31}" type="presOf" srcId="{836AC080-1540-4209-A912-892A511AF041}" destId="{C799BF7B-9587-4A29-AC01-2AAA2DDEF3C6}" srcOrd="0" destOrd="0" presId="urn:microsoft.com/office/officeart/2005/8/layout/cycle6"/>
    <dgm:cxn modelId="{31328C28-B5E7-42DC-9B20-DE272C4F8383}" type="presOf" srcId="{F5AEE746-AE48-4D2E-9E19-21AC6A972568}" destId="{E94F443B-A192-4902-863F-92A796A7102F}" srcOrd="0" destOrd="0" presId="urn:microsoft.com/office/officeart/2005/8/layout/cycle6"/>
    <dgm:cxn modelId="{64030EA6-9A69-4F94-807A-C2288251950F}" type="presParOf" srcId="{B8AE4F12-110A-4962-B51D-EDE68D9A3061}" destId="{3406FB1D-7723-4276-B9E0-D3F1F541ED9A}" srcOrd="0" destOrd="0" presId="urn:microsoft.com/office/officeart/2005/8/layout/cycle6"/>
    <dgm:cxn modelId="{8AE77F85-8188-41D5-88EA-3AA54E10D8BA}" type="presParOf" srcId="{B8AE4F12-110A-4962-B51D-EDE68D9A3061}" destId="{1FED3535-3427-4316-BECC-3F8AE025636A}" srcOrd="1" destOrd="0" presId="urn:microsoft.com/office/officeart/2005/8/layout/cycle6"/>
    <dgm:cxn modelId="{D81DDC27-9D44-419D-BDC9-A3B9CCD155F3}" type="presParOf" srcId="{B8AE4F12-110A-4962-B51D-EDE68D9A3061}" destId="{03ABC087-973B-412A-A017-6EEB57D8708D}" srcOrd="2" destOrd="0" presId="urn:microsoft.com/office/officeart/2005/8/layout/cycle6"/>
    <dgm:cxn modelId="{50DC2059-8545-4617-BBBB-7347826F78BD}" type="presParOf" srcId="{B8AE4F12-110A-4962-B51D-EDE68D9A3061}" destId="{4435DA5F-D293-485F-98A4-9E5AFB5D288B}" srcOrd="3" destOrd="0" presId="urn:microsoft.com/office/officeart/2005/8/layout/cycle6"/>
    <dgm:cxn modelId="{21F5F598-8A2C-4114-9485-F183395D7EA9}" type="presParOf" srcId="{B8AE4F12-110A-4962-B51D-EDE68D9A3061}" destId="{3A4700F9-2989-4A82-B14D-2E2B733708B0}" srcOrd="4" destOrd="0" presId="urn:microsoft.com/office/officeart/2005/8/layout/cycle6"/>
    <dgm:cxn modelId="{A74FC82C-296D-4688-A8A1-FE6FAA6E41BF}" type="presParOf" srcId="{B8AE4F12-110A-4962-B51D-EDE68D9A3061}" destId="{CD7E7466-D163-4747-B998-52EF0C2458CA}" srcOrd="5" destOrd="0" presId="urn:microsoft.com/office/officeart/2005/8/layout/cycle6"/>
    <dgm:cxn modelId="{D1F23DA7-5106-48DD-9086-ADC8A563B483}" type="presParOf" srcId="{B8AE4F12-110A-4962-B51D-EDE68D9A3061}" destId="{C799BF7B-9587-4A29-AC01-2AAA2DDEF3C6}" srcOrd="6" destOrd="0" presId="urn:microsoft.com/office/officeart/2005/8/layout/cycle6"/>
    <dgm:cxn modelId="{B8664DA8-B961-4600-AFB6-D48767DBE903}" type="presParOf" srcId="{B8AE4F12-110A-4962-B51D-EDE68D9A3061}" destId="{0A36CC09-6DAA-416B-9C7F-849166EE3744}" srcOrd="7" destOrd="0" presId="urn:microsoft.com/office/officeart/2005/8/layout/cycle6"/>
    <dgm:cxn modelId="{CBFBAC4A-6D55-43B8-AFDE-A4544BCB48B1}" type="presParOf" srcId="{B8AE4F12-110A-4962-B51D-EDE68D9A3061}" destId="{DA5EA0DB-328B-4483-9C82-A47AF7B5B722}" srcOrd="8" destOrd="0" presId="urn:microsoft.com/office/officeart/2005/8/layout/cycle6"/>
    <dgm:cxn modelId="{62D2D602-D328-4C98-97F8-D0E6A2A8E87B}" type="presParOf" srcId="{B8AE4F12-110A-4962-B51D-EDE68D9A3061}" destId="{82E2CFA6-5282-427B-9DA4-E7A899B7F045}" srcOrd="9" destOrd="0" presId="urn:microsoft.com/office/officeart/2005/8/layout/cycle6"/>
    <dgm:cxn modelId="{E0E861A3-A7D5-4B46-9C98-970DD6966D76}" type="presParOf" srcId="{B8AE4F12-110A-4962-B51D-EDE68D9A3061}" destId="{334D119E-886B-4C0E-B778-97634D2FB3FD}" srcOrd="10" destOrd="0" presId="urn:microsoft.com/office/officeart/2005/8/layout/cycle6"/>
    <dgm:cxn modelId="{631859BD-8A49-4622-959C-F2487A1579B2}" type="presParOf" srcId="{B8AE4F12-110A-4962-B51D-EDE68D9A3061}" destId="{BD6C8226-306D-4F7D-B4ED-1972CAD508DA}" srcOrd="11" destOrd="0" presId="urn:microsoft.com/office/officeart/2005/8/layout/cycle6"/>
    <dgm:cxn modelId="{03897B9A-F1B7-4188-9859-5C59EED30286}" type="presParOf" srcId="{B8AE4F12-110A-4962-B51D-EDE68D9A3061}" destId="{E94F443B-A192-4902-863F-92A796A7102F}" srcOrd="12" destOrd="0" presId="urn:microsoft.com/office/officeart/2005/8/layout/cycle6"/>
    <dgm:cxn modelId="{3442A186-5CEE-4271-8AF5-09CAD001D4F4}" type="presParOf" srcId="{B8AE4F12-110A-4962-B51D-EDE68D9A3061}" destId="{AA6C06E5-2F53-4DB9-AA65-699F8FFB6A07}" srcOrd="13" destOrd="0" presId="urn:microsoft.com/office/officeart/2005/8/layout/cycle6"/>
    <dgm:cxn modelId="{72CE8AA0-9D21-44D3-B581-B6656534A0CA}" type="presParOf" srcId="{B8AE4F12-110A-4962-B51D-EDE68D9A3061}" destId="{8F0DB8DC-2A7F-4743-A612-463FF623362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73B0B-D757-4844-8F0F-6A65B3AEFB0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6D473F7-D90B-4717-ABBF-13816716F8A6}">
      <dgm:prSet phldrT="[Texto]"/>
      <dgm:spPr/>
      <dgm:t>
        <a:bodyPr/>
        <a:lstStyle/>
        <a:p>
          <a:r>
            <a:rPr lang="pt-BR" smtClean="0">
              <a:latin typeface="Arial" panose="020B0604020202020204" pitchFamily="34" charset="0"/>
              <a:cs typeface="Arial" panose="020B0604020202020204" pitchFamily="34" charset="0"/>
            </a:rPr>
            <a:t>Monitoramento e avaliação</a:t>
          </a:r>
          <a:endParaRPr lang="pt-BR"/>
        </a:p>
      </dgm:t>
    </dgm:pt>
    <dgm:pt modelId="{BFF48C7A-C2EA-47FC-9A33-30590833D77E}" type="parTrans" cxnId="{7B22EA2A-CB59-4D9B-B298-952691410DC2}">
      <dgm:prSet/>
      <dgm:spPr/>
      <dgm:t>
        <a:bodyPr/>
        <a:lstStyle/>
        <a:p>
          <a:endParaRPr lang="pt-BR"/>
        </a:p>
      </dgm:t>
    </dgm:pt>
    <dgm:pt modelId="{6B93168B-5D60-491F-9A82-387767C6E8FE}" type="sibTrans" cxnId="{7B22EA2A-CB59-4D9B-B298-952691410DC2}">
      <dgm:prSet/>
      <dgm:spPr/>
      <dgm:t>
        <a:bodyPr/>
        <a:lstStyle/>
        <a:p>
          <a:endParaRPr lang="pt-BR"/>
        </a:p>
      </dgm:t>
    </dgm:pt>
    <dgm:pt modelId="{7BF49A2D-AEB3-4E14-A68C-F69B2109E59F}">
      <dgm:prSet/>
      <dgm:spPr>
        <a:solidFill>
          <a:srgbClr val="C00000"/>
        </a:solidFill>
      </dgm:spPr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Organização e gestão do serviço</a:t>
          </a:r>
        </a:p>
      </dgm:t>
    </dgm:pt>
    <dgm:pt modelId="{E9072E46-9838-4518-B3FF-0EB82988C0CB}" type="parTrans" cxnId="{606512B3-B784-4CA3-A185-B5D657686547}">
      <dgm:prSet/>
      <dgm:spPr/>
      <dgm:t>
        <a:bodyPr/>
        <a:lstStyle/>
        <a:p>
          <a:endParaRPr lang="pt-BR"/>
        </a:p>
      </dgm:t>
    </dgm:pt>
    <dgm:pt modelId="{530EA280-FDD9-4C28-A088-EFD6B76C1F8F}" type="sibTrans" cxnId="{606512B3-B784-4CA3-A185-B5D657686547}">
      <dgm:prSet/>
      <dgm:spPr/>
      <dgm:t>
        <a:bodyPr/>
        <a:lstStyle/>
        <a:p>
          <a:endParaRPr lang="pt-BR"/>
        </a:p>
      </dgm:t>
    </dgm:pt>
    <dgm:pt modelId="{1B06C294-29DC-43C5-9108-DA28B90EA2C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mtClean="0">
              <a:latin typeface="Arial" panose="020B0604020202020204" pitchFamily="34" charset="0"/>
              <a:cs typeface="Arial" panose="020B0604020202020204" pitchFamily="34" charset="0"/>
            </a:rPr>
            <a:t>Engajamento público</a:t>
          </a:r>
          <a:endParaRPr lang="pt-BR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8FAAF-B7C2-4DB7-9479-F083CCB93533}" type="parTrans" cxnId="{5A0C824A-CE06-4AC9-B7F5-202950C7D669}">
      <dgm:prSet/>
      <dgm:spPr/>
      <dgm:t>
        <a:bodyPr/>
        <a:lstStyle/>
        <a:p>
          <a:endParaRPr lang="pt-BR"/>
        </a:p>
      </dgm:t>
    </dgm:pt>
    <dgm:pt modelId="{EA11BC5F-17F6-46C0-8372-D54E7F483F79}" type="sibTrans" cxnId="{5A0C824A-CE06-4AC9-B7F5-202950C7D669}">
      <dgm:prSet/>
      <dgm:spPr/>
      <dgm:t>
        <a:bodyPr/>
        <a:lstStyle/>
        <a:p>
          <a:endParaRPr lang="pt-BR"/>
        </a:p>
      </dgm:t>
    </dgm:pt>
    <dgm:pt modelId="{45BDC22A-5988-4A95-96B7-E100149B3C6D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Qualificação da prática clínica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A7241A-7D03-47C9-B183-35B91B30D809}" type="parTrans" cxnId="{75B8A1E1-F370-426E-8590-A00A33AAC42B}">
      <dgm:prSet/>
      <dgm:spPr/>
      <dgm:t>
        <a:bodyPr/>
        <a:lstStyle/>
        <a:p>
          <a:endParaRPr lang="pt-BR"/>
        </a:p>
      </dgm:t>
    </dgm:pt>
    <dgm:pt modelId="{18DD5C0D-8E74-4D3F-857C-9EA27D698833}" type="sibTrans" cxnId="{75B8A1E1-F370-426E-8590-A00A33AAC42B}">
      <dgm:prSet/>
      <dgm:spPr/>
      <dgm:t>
        <a:bodyPr/>
        <a:lstStyle/>
        <a:p>
          <a:endParaRPr lang="pt-BR"/>
        </a:p>
      </dgm:t>
    </dgm:pt>
    <dgm:pt modelId="{6471F553-EAA6-4EF6-89A6-3BBDCAEF7F15}" type="pres">
      <dgm:prSet presAssocID="{C4973B0B-D757-4844-8F0F-6A65B3AEFB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D26C067-1E40-4213-A0D4-70B6E84A7007}" type="pres">
      <dgm:prSet presAssocID="{E6D473F7-D90B-4717-ABBF-13816716F8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AEB005-91AB-48DE-8C23-CAB74B070597}" type="pres">
      <dgm:prSet presAssocID="{6B93168B-5D60-491F-9A82-387767C6E8FE}" presName="sibTrans" presStyleCnt="0"/>
      <dgm:spPr/>
    </dgm:pt>
    <dgm:pt modelId="{9F4C6EA5-1101-4254-A2D4-FC8B20B5A285}" type="pres">
      <dgm:prSet presAssocID="{7BF49A2D-AEB3-4E14-A68C-F69B2109E5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AD16B8-D1F6-4F42-96AC-F76226AD8BA9}" type="pres">
      <dgm:prSet presAssocID="{530EA280-FDD9-4C28-A088-EFD6B76C1F8F}" presName="sibTrans" presStyleCnt="0"/>
      <dgm:spPr/>
    </dgm:pt>
    <dgm:pt modelId="{F159F47D-FD08-4310-9D90-3A646FE35B40}" type="pres">
      <dgm:prSet presAssocID="{1B06C294-29DC-43C5-9108-DA28B90EA2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946E11-E174-4119-9158-47ED0C9C53A5}" type="pres">
      <dgm:prSet presAssocID="{EA11BC5F-17F6-46C0-8372-D54E7F483F79}" presName="sibTrans" presStyleCnt="0"/>
      <dgm:spPr/>
    </dgm:pt>
    <dgm:pt modelId="{4A89AE5F-327A-4602-A77C-B91BF3CA4C77}" type="pres">
      <dgm:prSet presAssocID="{45BDC22A-5988-4A95-96B7-E100149B3C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A0C824A-CE06-4AC9-B7F5-202950C7D669}" srcId="{C4973B0B-D757-4844-8F0F-6A65B3AEFB02}" destId="{1B06C294-29DC-43C5-9108-DA28B90EA2CC}" srcOrd="2" destOrd="0" parTransId="{1328FAAF-B7C2-4DB7-9479-F083CCB93533}" sibTransId="{EA11BC5F-17F6-46C0-8372-D54E7F483F79}"/>
    <dgm:cxn modelId="{75B8A1E1-F370-426E-8590-A00A33AAC42B}" srcId="{C4973B0B-D757-4844-8F0F-6A65B3AEFB02}" destId="{45BDC22A-5988-4A95-96B7-E100149B3C6D}" srcOrd="3" destOrd="0" parTransId="{87A7241A-7D03-47C9-B183-35B91B30D809}" sibTransId="{18DD5C0D-8E74-4D3F-857C-9EA27D698833}"/>
    <dgm:cxn modelId="{47AE6F11-A457-41BC-8914-C074DF2D3A09}" type="presOf" srcId="{45BDC22A-5988-4A95-96B7-E100149B3C6D}" destId="{4A89AE5F-327A-4602-A77C-B91BF3CA4C77}" srcOrd="0" destOrd="0" presId="urn:microsoft.com/office/officeart/2005/8/layout/default"/>
    <dgm:cxn modelId="{7B22EA2A-CB59-4D9B-B298-952691410DC2}" srcId="{C4973B0B-D757-4844-8F0F-6A65B3AEFB02}" destId="{E6D473F7-D90B-4717-ABBF-13816716F8A6}" srcOrd="0" destOrd="0" parTransId="{BFF48C7A-C2EA-47FC-9A33-30590833D77E}" sibTransId="{6B93168B-5D60-491F-9A82-387767C6E8FE}"/>
    <dgm:cxn modelId="{2411454D-5C1D-42B7-A4AE-DA4591684A47}" type="presOf" srcId="{1B06C294-29DC-43C5-9108-DA28B90EA2CC}" destId="{F159F47D-FD08-4310-9D90-3A646FE35B40}" srcOrd="0" destOrd="0" presId="urn:microsoft.com/office/officeart/2005/8/layout/default"/>
    <dgm:cxn modelId="{EF599FDE-F988-47CC-BF82-0EA4D5F06394}" type="presOf" srcId="{E6D473F7-D90B-4717-ABBF-13816716F8A6}" destId="{6D26C067-1E40-4213-A0D4-70B6E84A7007}" srcOrd="0" destOrd="0" presId="urn:microsoft.com/office/officeart/2005/8/layout/default"/>
    <dgm:cxn modelId="{90D019BA-2C1E-4B5C-963C-3643234557F6}" type="presOf" srcId="{7BF49A2D-AEB3-4E14-A68C-F69B2109E59F}" destId="{9F4C6EA5-1101-4254-A2D4-FC8B20B5A285}" srcOrd="0" destOrd="0" presId="urn:microsoft.com/office/officeart/2005/8/layout/default"/>
    <dgm:cxn modelId="{606512B3-B784-4CA3-A185-B5D657686547}" srcId="{C4973B0B-D757-4844-8F0F-6A65B3AEFB02}" destId="{7BF49A2D-AEB3-4E14-A68C-F69B2109E59F}" srcOrd="1" destOrd="0" parTransId="{E9072E46-9838-4518-B3FF-0EB82988C0CB}" sibTransId="{530EA280-FDD9-4C28-A088-EFD6B76C1F8F}"/>
    <dgm:cxn modelId="{AFCCFBE0-56D5-498B-8617-CB257E9A0A74}" type="presOf" srcId="{C4973B0B-D757-4844-8F0F-6A65B3AEFB02}" destId="{6471F553-EAA6-4EF6-89A6-3BBDCAEF7F15}" srcOrd="0" destOrd="0" presId="urn:microsoft.com/office/officeart/2005/8/layout/default"/>
    <dgm:cxn modelId="{3C160A1B-2298-41FF-8507-0EB2A7877402}" type="presParOf" srcId="{6471F553-EAA6-4EF6-89A6-3BBDCAEF7F15}" destId="{6D26C067-1E40-4213-A0D4-70B6E84A7007}" srcOrd="0" destOrd="0" presId="urn:microsoft.com/office/officeart/2005/8/layout/default"/>
    <dgm:cxn modelId="{10DAE39B-E388-434A-8FA0-C85F77917594}" type="presParOf" srcId="{6471F553-EAA6-4EF6-89A6-3BBDCAEF7F15}" destId="{8EAEB005-91AB-48DE-8C23-CAB74B070597}" srcOrd="1" destOrd="0" presId="urn:microsoft.com/office/officeart/2005/8/layout/default"/>
    <dgm:cxn modelId="{A8EFBB7B-95FF-469D-A28D-BC8D05B087E4}" type="presParOf" srcId="{6471F553-EAA6-4EF6-89A6-3BBDCAEF7F15}" destId="{9F4C6EA5-1101-4254-A2D4-FC8B20B5A285}" srcOrd="2" destOrd="0" presId="urn:microsoft.com/office/officeart/2005/8/layout/default"/>
    <dgm:cxn modelId="{A1333CE1-05DC-4598-8DC5-B0E5365A9CEA}" type="presParOf" srcId="{6471F553-EAA6-4EF6-89A6-3BBDCAEF7F15}" destId="{0CAD16B8-D1F6-4F42-96AC-F76226AD8BA9}" srcOrd="3" destOrd="0" presId="urn:microsoft.com/office/officeart/2005/8/layout/default"/>
    <dgm:cxn modelId="{1FAB457B-6905-4EF3-BCF8-097CDE200844}" type="presParOf" srcId="{6471F553-EAA6-4EF6-89A6-3BBDCAEF7F15}" destId="{F159F47D-FD08-4310-9D90-3A646FE35B40}" srcOrd="4" destOrd="0" presId="urn:microsoft.com/office/officeart/2005/8/layout/default"/>
    <dgm:cxn modelId="{1B0BD858-DA87-4EE0-B863-B9D891D462A5}" type="presParOf" srcId="{6471F553-EAA6-4EF6-89A6-3BBDCAEF7F15}" destId="{28946E11-E174-4119-9158-47ED0C9C53A5}" srcOrd="5" destOrd="0" presId="urn:microsoft.com/office/officeart/2005/8/layout/default"/>
    <dgm:cxn modelId="{F3EBA2E5-F6B5-4867-A038-06734362D08E}" type="presParOf" srcId="{6471F553-EAA6-4EF6-89A6-3BBDCAEF7F15}" destId="{4A89AE5F-327A-4602-A77C-B91BF3CA4C7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973B0B-D757-4844-8F0F-6A65B3AEFB0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6D473F7-D90B-4717-ABBF-13816716F8A6}">
      <dgm:prSet phldrT="[Texto]"/>
      <dgm:spPr/>
      <dgm:t>
        <a:bodyPr/>
        <a:lstStyle/>
        <a:p>
          <a:r>
            <a:rPr lang="pt-BR" smtClean="0">
              <a:latin typeface="Arial" panose="020B0604020202020204" pitchFamily="34" charset="0"/>
              <a:cs typeface="Arial" panose="020B0604020202020204" pitchFamily="34" charset="0"/>
            </a:rPr>
            <a:t>Monitoramento e avaliação</a:t>
          </a:r>
          <a:endParaRPr lang="pt-BR"/>
        </a:p>
      </dgm:t>
    </dgm:pt>
    <dgm:pt modelId="{BFF48C7A-C2EA-47FC-9A33-30590833D77E}" type="parTrans" cxnId="{7B22EA2A-CB59-4D9B-B298-952691410DC2}">
      <dgm:prSet/>
      <dgm:spPr/>
      <dgm:t>
        <a:bodyPr/>
        <a:lstStyle/>
        <a:p>
          <a:endParaRPr lang="pt-BR"/>
        </a:p>
      </dgm:t>
    </dgm:pt>
    <dgm:pt modelId="{6B93168B-5D60-491F-9A82-387767C6E8FE}" type="sibTrans" cxnId="{7B22EA2A-CB59-4D9B-B298-952691410DC2}">
      <dgm:prSet/>
      <dgm:spPr/>
      <dgm:t>
        <a:bodyPr/>
        <a:lstStyle/>
        <a:p>
          <a:endParaRPr lang="pt-BR"/>
        </a:p>
      </dgm:t>
    </dgm:pt>
    <dgm:pt modelId="{7BF49A2D-AEB3-4E14-A68C-F69B2109E59F}">
      <dgm:prSet/>
      <dgm:spPr>
        <a:solidFill>
          <a:srgbClr val="C00000"/>
        </a:solidFill>
      </dgm:spPr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Organização e gestão do serviço</a:t>
          </a:r>
        </a:p>
      </dgm:t>
    </dgm:pt>
    <dgm:pt modelId="{E9072E46-9838-4518-B3FF-0EB82988C0CB}" type="parTrans" cxnId="{606512B3-B784-4CA3-A185-B5D657686547}">
      <dgm:prSet/>
      <dgm:spPr/>
      <dgm:t>
        <a:bodyPr/>
        <a:lstStyle/>
        <a:p>
          <a:endParaRPr lang="pt-BR"/>
        </a:p>
      </dgm:t>
    </dgm:pt>
    <dgm:pt modelId="{530EA280-FDD9-4C28-A088-EFD6B76C1F8F}" type="sibTrans" cxnId="{606512B3-B784-4CA3-A185-B5D657686547}">
      <dgm:prSet/>
      <dgm:spPr/>
      <dgm:t>
        <a:bodyPr/>
        <a:lstStyle/>
        <a:p>
          <a:endParaRPr lang="pt-BR"/>
        </a:p>
      </dgm:t>
    </dgm:pt>
    <dgm:pt modelId="{1B06C294-29DC-43C5-9108-DA28B90EA2C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mtClean="0">
              <a:latin typeface="Arial" panose="020B0604020202020204" pitchFamily="34" charset="0"/>
              <a:cs typeface="Arial" panose="020B0604020202020204" pitchFamily="34" charset="0"/>
            </a:rPr>
            <a:t>Engajamento público</a:t>
          </a:r>
          <a:endParaRPr lang="pt-BR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8FAAF-B7C2-4DB7-9479-F083CCB93533}" type="parTrans" cxnId="{5A0C824A-CE06-4AC9-B7F5-202950C7D669}">
      <dgm:prSet/>
      <dgm:spPr/>
      <dgm:t>
        <a:bodyPr/>
        <a:lstStyle/>
        <a:p>
          <a:endParaRPr lang="pt-BR"/>
        </a:p>
      </dgm:t>
    </dgm:pt>
    <dgm:pt modelId="{EA11BC5F-17F6-46C0-8372-D54E7F483F79}" type="sibTrans" cxnId="{5A0C824A-CE06-4AC9-B7F5-202950C7D669}">
      <dgm:prSet/>
      <dgm:spPr/>
      <dgm:t>
        <a:bodyPr/>
        <a:lstStyle/>
        <a:p>
          <a:endParaRPr lang="pt-BR"/>
        </a:p>
      </dgm:t>
    </dgm:pt>
    <dgm:pt modelId="{45BDC22A-5988-4A95-96B7-E100149B3C6D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Qualificação da prática clínica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A7241A-7D03-47C9-B183-35B91B30D809}" type="parTrans" cxnId="{75B8A1E1-F370-426E-8590-A00A33AAC42B}">
      <dgm:prSet/>
      <dgm:spPr/>
      <dgm:t>
        <a:bodyPr/>
        <a:lstStyle/>
        <a:p>
          <a:endParaRPr lang="pt-BR"/>
        </a:p>
      </dgm:t>
    </dgm:pt>
    <dgm:pt modelId="{18DD5C0D-8E74-4D3F-857C-9EA27D698833}" type="sibTrans" cxnId="{75B8A1E1-F370-426E-8590-A00A33AAC42B}">
      <dgm:prSet/>
      <dgm:spPr/>
      <dgm:t>
        <a:bodyPr/>
        <a:lstStyle/>
        <a:p>
          <a:endParaRPr lang="pt-BR"/>
        </a:p>
      </dgm:t>
    </dgm:pt>
    <dgm:pt modelId="{6471F553-EAA6-4EF6-89A6-3BBDCAEF7F15}" type="pres">
      <dgm:prSet presAssocID="{C4973B0B-D757-4844-8F0F-6A65B3AEFB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D26C067-1E40-4213-A0D4-70B6E84A7007}" type="pres">
      <dgm:prSet presAssocID="{E6D473F7-D90B-4717-ABBF-13816716F8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AEB005-91AB-48DE-8C23-CAB74B070597}" type="pres">
      <dgm:prSet presAssocID="{6B93168B-5D60-491F-9A82-387767C6E8FE}" presName="sibTrans" presStyleCnt="0"/>
      <dgm:spPr/>
    </dgm:pt>
    <dgm:pt modelId="{9F4C6EA5-1101-4254-A2D4-FC8B20B5A285}" type="pres">
      <dgm:prSet presAssocID="{7BF49A2D-AEB3-4E14-A68C-F69B2109E5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AD16B8-D1F6-4F42-96AC-F76226AD8BA9}" type="pres">
      <dgm:prSet presAssocID="{530EA280-FDD9-4C28-A088-EFD6B76C1F8F}" presName="sibTrans" presStyleCnt="0"/>
      <dgm:spPr/>
    </dgm:pt>
    <dgm:pt modelId="{F159F47D-FD08-4310-9D90-3A646FE35B40}" type="pres">
      <dgm:prSet presAssocID="{1B06C294-29DC-43C5-9108-DA28B90EA2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946E11-E174-4119-9158-47ED0C9C53A5}" type="pres">
      <dgm:prSet presAssocID="{EA11BC5F-17F6-46C0-8372-D54E7F483F79}" presName="sibTrans" presStyleCnt="0"/>
      <dgm:spPr/>
    </dgm:pt>
    <dgm:pt modelId="{4A89AE5F-327A-4602-A77C-B91BF3CA4C77}" type="pres">
      <dgm:prSet presAssocID="{45BDC22A-5988-4A95-96B7-E100149B3C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05EAACC-27DC-4CDB-BB98-373CE60970BE}" type="presOf" srcId="{E6D473F7-D90B-4717-ABBF-13816716F8A6}" destId="{6D26C067-1E40-4213-A0D4-70B6E84A7007}" srcOrd="0" destOrd="0" presId="urn:microsoft.com/office/officeart/2005/8/layout/default"/>
    <dgm:cxn modelId="{7B22EA2A-CB59-4D9B-B298-952691410DC2}" srcId="{C4973B0B-D757-4844-8F0F-6A65B3AEFB02}" destId="{E6D473F7-D90B-4717-ABBF-13816716F8A6}" srcOrd="0" destOrd="0" parTransId="{BFF48C7A-C2EA-47FC-9A33-30590833D77E}" sibTransId="{6B93168B-5D60-491F-9A82-387767C6E8FE}"/>
    <dgm:cxn modelId="{75B8A1E1-F370-426E-8590-A00A33AAC42B}" srcId="{C4973B0B-D757-4844-8F0F-6A65B3AEFB02}" destId="{45BDC22A-5988-4A95-96B7-E100149B3C6D}" srcOrd="3" destOrd="0" parTransId="{87A7241A-7D03-47C9-B183-35B91B30D809}" sibTransId="{18DD5C0D-8E74-4D3F-857C-9EA27D698833}"/>
    <dgm:cxn modelId="{606512B3-B784-4CA3-A185-B5D657686547}" srcId="{C4973B0B-D757-4844-8F0F-6A65B3AEFB02}" destId="{7BF49A2D-AEB3-4E14-A68C-F69B2109E59F}" srcOrd="1" destOrd="0" parTransId="{E9072E46-9838-4518-B3FF-0EB82988C0CB}" sibTransId="{530EA280-FDD9-4C28-A088-EFD6B76C1F8F}"/>
    <dgm:cxn modelId="{7FF6F82C-B4E0-49AF-9D66-9F385245E021}" type="presOf" srcId="{7BF49A2D-AEB3-4E14-A68C-F69B2109E59F}" destId="{9F4C6EA5-1101-4254-A2D4-FC8B20B5A285}" srcOrd="0" destOrd="0" presId="urn:microsoft.com/office/officeart/2005/8/layout/default"/>
    <dgm:cxn modelId="{5A0C824A-CE06-4AC9-B7F5-202950C7D669}" srcId="{C4973B0B-D757-4844-8F0F-6A65B3AEFB02}" destId="{1B06C294-29DC-43C5-9108-DA28B90EA2CC}" srcOrd="2" destOrd="0" parTransId="{1328FAAF-B7C2-4DB7-9479-F083CCB93533}" sibTransId="{EA11BC5F-17F6-46C0-8372-D54E7F483F79}"/>
    <dgm:cxn modelId="{5876B93B-F8B1-48A7-A7D0-82E85145B56E}" type="presOf" srcId="{45BDC22A-5988-4A95-96B7-E100149B3C6D}" destId="{4A89AE5F-327A-4602-A77C-B91BF3CA4C77}" srcOrd="0" destOrd="0" presId="urn:microsoft.com/office/officeart/2005/8/layout/default"/>
    <dgm:cxn modelId="{2DA19B67-EC57-4B34-9D6D-288DD6DA43C4}" type="presOf" srcId="{1B06C294-29DC-43C5-9108-DA28B90EA2CC}" destId="{F159F47D-FD08-4310-9D90-3A646FE35B40}" srcOrd="0" destOrd="0" presId="urn:microsoft.com/office/officeart/2005/8/layout/default"/>
    <dgm:cxn modelId="{82B18CDE-8B03-40FB-BEBB-BCCE862D6F31}" type="presOf" srcId="{C4973B0B-D757-4844-8F0F-6A65B3AEFB02}" destId="{6471F553-EAA6-4EF6-89A6-3BBDCAEF7F15}" srcOrd="0" destOrd="0" presId="urn:microsoft.com/office/officeart/2005/8/layout/default"/>
    <dgm:cxn modelId="{D4C34185-77EA-4FC7-BE16-DF45C1970456}" type="presParOf" srcId="{6471F553-EAA6-4EF6-89A6-3BBDCAEF7F15}" destId="{6D26C067-1E40-4213-A0D4-70B6E84A7007}" srcOrd="0" destOrd="0" presId="urn:microsoft.com/office/officeart/2005/8/layout/default"/>
    <dgm:cxn modelId="{C5BE1BA9-6693-48E6-8E6C-64E907BD4D10}" type="presParOf" srcId="{6471F553-EAA6-4EF6-89A6-3BBDCAEF7F15}" destId="{8EAEB005-91AB-48DE-8C23-CAB74B070597}" srcOrd="1" destOrd="0" presId="urn:microsoft.com/office/officeart/2005/8/layout/default"/>
    <dgm:cxn modelId="{F1BC3860-97C9-436C-82B5-272CB0F92B50}" type="presParOf" srcId="{6471F553-EAA6-4EF6-89A6-3BBDCAEF7F15}" destId="{9F4C6EA5-1101-4254-A2D4-FC8B20B5A285}" srcOrd="2" destOrd="0" presId="urn:microsoft.com/office/officeart/2005/8/layout/default"/>
    <dgm:cxn modelId="{14AB08EF-25FC-4509-9E6A-309A9189B4DC}" type="presParOf" srcId="{6471F553-EAA6-4EF6-89A6-3BBDCAEF7F15}" destId="{0CAD16B8-D1F6-4F42-96AC-F76226AD8BA9}" srcOrd="3" destOrd="0" presId="urn:microsoft.com/office/officeart/2005/8/layout/default"/>
    <dgm:cxn modelId="{64F217ED-D5F5-4EA3-9BE9-FB7012E606B2}" type="presParOf" srcId="{6471F553-EAA6-4EF6-89A6-3BBDCAEF7F15}" destId="{F159F47D-FD08-4310-9D90-3A646FE35B40}" srcOrd="4" destOrd="0" presId="urn:microsoft.com/office/officeart/2005/8/layout/default"/>
    <dgm:cxn modelId="{C57FDC74-B0DC-49C1-A5F9-8FE6F6F96636}" type="presParOf" srcId="{6471F553-EAA6-4EF6-89A6-3BBDCAEF7F15}" destId="{28946E11-E174-4119-9158-47ED0C9C53A5}" srcOrd="5" destOrd="0" presId="urn:microsoft.com/office/officeart/2005/8/layout/default"/>
    <dgm:cxn modelId="{A45621C8-2520-4EAF-8DA2-12443B4A347E}" type="presParOf" srcId="{6471F553-EAA6-4EF6-89A6-3BBDCAEF7F15}" destId="{4A89AE5F-327A-4602-A77C-B91BF3CA4C7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6FB1D-7723-4276-B9E0-D3F1F541ED9A}">
      <dsp:nvSpPr>
        <dsp:cNvPr id="0" name=""/>
        <dsp:cNvSpPr/>
      </dsp:nvSpPr>
      <dsp:spPr>
        <a:xfrm>
          <a:off x="4544094" y="1266"/>
          <a:ext cx="1427410" cy="92781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Saúde da mulher</a:t>
          </a:r>
          <a:endParaRPr lang="pt-BR" sz="2100" kern="1200" dirty="0"/>
        </a:p>
      </dsp:txBody>
      <dsp:txXfrm>
        <a:off x="4589386" y="46558"/>
        <a:ext cx="1336826" cy="837232"/>
      </dsp:txXfrm>
    </dsp:sp>
    <dsp:sp modelId="{03ABC087-973B-412A-A017-6EEB57D8708D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2580354" y="146775"/>
              </a:moveTo>
              <a:arcTo wR="1856803" hR="1856803" stAng="17576057" swAng="1965558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5DA5F-D293-485F-98A4-9E5AFB5D288B}">
      <dsp:nvSpPr>
        <dsp:cNvPr id="0" name=""/>
        <dsp:cNvSpPr/>
      </dsp:nvSpPr>
      <dsp:spPr>
        <a:xfrm>
          <a:off x="6310020" y="1284286"/>
          <a:ext cx="1427410" cy="92781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Pré-natal e puerpério</a:t>
          </a:r>
          <a:endParaRPr lang="pt-BR" sz="2100" kern="1200" dirty="0"/>
        </a:p>
      </dsp:txBody>
      <dsp:txXfrm>
        <a:off x="6355312" y="1329578"/>
        <a:ext cx="1336826" cy="837232"/>
      </dsp:txXfrm>
    </dsp:sp>
    <dsp:sp modelId="{CD7E7466-D163-4747-B998-52EF0C2458CA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3711020" y="1758813"/>
              </a:moveTo>
              <a:arcTo wR="1856803" hR="1856803" stAng="21418493" swAng="219939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9BF7B-9587-4A29-AC01-2AAA2DDEF3C6}">
      <dsp:nvSpPr>
        <dsp:cNvPr id="0" name=""/>
        <dsp:cNvSpPr/>
      </dsp:nvSpPr>
      <dsp:spPr>
        <a:xfrm>
          <a:off x="5635496" y="3360256"/>
          <a:ext cx="1427410" cy="92781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Saúde da criança</a:t>
          </a:r>
          <a:endParaRPr lang="pt-BR" sz="2100" kern="1200" dirty="0"/>
        </a:p>
      </dsp:txBody>
      <dsp:txXfrm>
        <a:off x="5680788" y="3405548"/>
        <a:ext cx="1336826" cy="837232"/>
      </dsp:txXfrm>
    </dsp:sp>
    <dsp:sp modelId="{DA5EA0DB-328B-4483-9C82-A47AF7B5B722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2227101" y="3676309"/>
              </a:moveTo>
              <a:arcTo wR="1856803" hR="1856803" stAng="4709791" swAng="1380417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2CFA6-5282-427B-9DA4-E7A899B7F045}">
      <dsp:nvSpPr>
        <dsp:cNvPr id="0" name=""/>
        <dsp:cNvSpPr/>
      </dsp:nvSpPr>
      <dsp:spPr>
        <a:xfrm>
          <a:off x="3452692" y="3360256"/>
          <a:ext cx="1427410" cy="92781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Saúde do idoso</a:t>
          </a:r>
          <a:endParaRPr lang="pt-BR" sz="2100" kern="1200" dirty="0"/>
        </a:p>
      </dsp:txBody>
      <dsp:txXfrm>
        <a:off x="3497984" y="3405548"/>
        <a:ext cx="1336826" cy="837232"/>
      </dsp:txXfrm>
    </dsp:sp>
    <dsp:sp modelId="{BD6C8226-306D-4F7D-B4ED-1972CAD508DA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310796" y="2885191"/>
              </a:moveTo>
              <a:arcTo wR="1856803" hR="1856803" stAng="8782115" swAng="219939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F443B-A192-4902-863F-92A796A7102F}">
      <dsp:nvSpPr>
        <dsp:cNvPr id="0" name=""/>
        <dsp:cNvSpPr/>
      </dsp:nvSpPr>
      <dsp:spPr>
        <a:xfrm>
          <a:off x="2778169" y="1284286"/>
          <a:ext cx="1427410" cy="92781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HAS / DM</a:t>
          </a:r>
          <a:endParaRPr lang="pt-BR" sz="2100" kern="1200" dirty="0"/>
        </a:p>
      </dsp:txBody>
      <dsp:txXfrm>
        <a:off x="2823461" y="1329578"/>
        <a:ext cx="1336826" cy="837232"/>
      </dsp:txXfrm>
    </dsp:sp>
    <dsp:sp modelId="{8F0DB8DC-2A7F-4743-A612-463FF623362B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323018" y="810274"/>
              </a:moveTo>
              <a:arcTo wR="1856803" hR="1856803" stAng="12858385" swAng="1965558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6C067-1E40-4213-A0D4-70B6E84A7007}">
      <dsp:nvSpPr>
        <dsp:cNvPr id="0" name=""/>
        <dsp:cNvSpPr/>
      </dsp:nvSpPr>
      <dsp:spPr>
        <a:xfrm>
          <a:off x="1363502" y="956"/>
          <a:ext cx="2656042" cy="1593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>
              <a:latin typeface="Arial" panose="020B0604020202020204" pitchFamily="34" charset="0"/>
              <a:cs typeface="Arial" panose="020B0604020202020204" pitchFamily="34" charset="0"/>
            </a:rPr>
            <a:t>Monitoramento e avaliação</a:t>
          </a:r>
          <a:endParaRPr lang="pt-BR" sz="2800" kern="1200"/>
        </a:p>
      </dsp:txBody>
      <dsp:txXfrm>
        <a:off x="1363502" y="956"/>
        <a:ext cx="2656042" cy="1593625"/>
      </dsp:txXfrm>
    </dsp:sp>
    <dsp:sp modelId="{9F4C6EA5-1101-4254-A2D4-FC8B20B5A285}">
      <dsp:nvSpPr>
        <dsp:cNvPr id="0" name=""/>
        <dsp:cNvSpPr/>
      </dsp:nvSpPr>
      <dsp:spPr>
        <a:xfrm>
          <a:off x="4285150" y="956"/>
          <a:ext cx="2656042" cy="159362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Organização e gestão do serviço</a:t>
          </a:r>
        </a:p>
      </dsp:txBody>
      <dsp:txXfrm>
        <a:off x="4285150" y="956"/>
        <a:ext cx="2656042" cy="1593625"/>
      </dsp:txXfrm>
    </dsp:sp>
    <dsp:sp modelId="{F159F47D-FD08-4310-9D90-3A646FE35B40}">
      <dsp:nvSpPr>
        <dsp:cNvPr id="0" name=""/>
        <dsp:cNvSpPr/>
      </dsp:nvSpPr>
      <dsp:spPr>
        <a:xfrm>
          <a:off x="1363502" y="1860186"/>
          <a:ext cx="2656042" cy="1593625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>
              <a:latin typeface="Arial" panose="020B0604020202020204" pitchFamily="34" charset="0"/>
              <a:cs typeface="Arial" panose="020B0604020202020204" pitchFamily="34" charset="0"/>
            </a:rPr>
            <a:t>Engajamento público</a:t>
          </a:r>
          <a:endParaRPr lang="pt-BR" sz="2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3502" y="1860186"/>
        <a:ext cx="2656042" cy="1593625"/>
      </dsp:txXfrm>
    </dsp:sp>
    <dsp:sp modelId="{4A89AE5F-327A-4602-A77C-B91BF3CA4C77}">
      <dsp:nvSpPr>
        <dsp:cNvPr id="0" name=""/>
        <dsp:cNvSpPr/>
      </dsp:nvSpPr>
      <dsp:spPr>
        <a:xfrm>
          <a:off x="4285150" y="1860186"/>
          <a:ext cx="2656042" cy="15936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Qualificação da prática clínica</a:t>
          </a:r>
          <a:endParaRPr lang="pt-B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5150" y="1860186"/>
        <a:ext cx="2656042" cy="1593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9CF0-FAAF-419D-9D5C-06DFF214591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F3C1-CFE5-44F4-AC97-246042F57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70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9CF0-FAAF-419D-9D5C-06DFF214591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F3C1-CFE5-44F4-AC97-246042F57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58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9CF0-FAAF-419D-9D5C-06DFF214591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F3C1-CFE5-44F4-AC97-246042F57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49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9CF0-FAAF-419D-9D5C-06DFF214591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F3C1-CFE5-44F4-AC97-246042F57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98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9CF0-FAAF-419D-9D5C-06DFF214591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F3C1-CFE5-44F4-AC97-246042F57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76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9CF0-FAAF-419D-9D5C-06DFF214591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F3C1-CFE5-44F4-AC97-246042F57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53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9CF0-FAAF-419D-9D5C-06DFF214591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F3C1-CFE5-44F4-AC97-246042F57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8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9CF0-FAAF-419D-9D5C-06DFF214591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F3C1-CFE5-44F4-AC97-246042F57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63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9CF0-FAAF-419D-9D5C-06DFF214591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F3C1-CFE5-44F4-AC97-246042F57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57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9CF0-FAAF-419D-9D5C-06DFF214591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F3C1-CFE5-44F4-AC97-246042F57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78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9CF0-FAAF-419D-9D5C-06DFF214591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F3C1-CFE5-44F4-AC97-246042F57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96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B9CF0-FAAF-419D-9D5C-06DFF2145913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2F3C1-CFE5-44F4-AC97-246042F57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96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62050" y="1972755"/>
            <a:ext cx="9867900" cy="140068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Melhorias no atendimento a pacientes hipertensos e diabéticos da Unidade Básica de Saúde de Estação - RS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93064" y="3912934"/>
            <a:ext cx="9144000" cy="1655762"/>
          </a:xfrm>
        </p:spPr>
        <p:txBody>
          <a:bodyPr/>
          <a:lstStyle/>
          <a:p>
            <a:endParaRPr lang="pt-BR" dirty="0"/>
          </a:p>
          <a:p>
            <a:pPr algn="l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Guilherme Pucci Stangler</a:t>
            </a:r>
          </a:p>
          <a:p>
            <a:pPr algn="l"/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Ana Luíza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Parcianello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Cerdótes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69095" y="418521"/>
            <a:ext cx="706831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Medicina Social</a:t>
            </a:r>
            <a:endParaRPr kumimoji="0" lang="pt-BR" alt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Especialização em Sa</a:t>
            </a: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da Fam</a:t>
            </a: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lia</a:t>
            </a:r>
            <a:endParaRPr kumimoji="0" lang="pt-BR" alt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m 1" descr="http://cgfufpel.org/aveia/Imagens/Logo_UFP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4" y="321247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462016" y="6108193"/>
            <a:ext cx="129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002601" y="3703097"/>
            <a:ext cx="10401300" cy="11004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5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9591" y="3379303"/>
            <a:ext cx="9654208" cy="2797659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Quem se responsabiliza pelos hipertensos e diabéticos?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4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Atenção </a:t>
            </a:r>
            <a:r>
              <a:rPr lang="pt-BR" sz="2400" dirty="0"/>
              <a:t>Primária em </a:t>
            </a:r>
            <a:r>
              <a:rPr lang="pt-BR" sz="2400" dirty="0" smtClean="0"/>
              <a:t>Saúde </a:t>
            </a:r>
            <a:r>
              <a:rPr lang="pt-BR" sz="2400" dirty="0" smtClean="0">
                <a:sym typeface="Wingdings" panose="05000000000000000000" pitchFamily="2" charset="2"/>
              </a:rPr>
              <a:t> Transformação da Atenção em Saúde;</a:t>
            </a:r>
          </a:p>
          <a:p>
            <a:endParaRPr lang="pt-BR" sz="2400" dirty="0" smtClean="0">
              <a:sym typeface="Wingdings" panose="05000000000000000000" pitchFamily="2" charset="2"/>
            </a:endParaRPr>
          </a:p>
          <a:p>
            <a:r>
              <a:rPr lang="pt-BR" sz="2400" dirty="0" smtClean="0"/>
              <a:t>Entre os </a:t>
            </a:r>
            <a:r>
              <a:rPr lang="pt-BR" sz="2400" dirty="0"/>
              <a:t>desafios </a:t>
            </a:r>
            <a:r>
              <a:rPr lang="pt-BR" sz="2400" dirty="0" smtClean="0"/>
              <a:t>da APS </a:t>
            </a:r>
            <a:r>
              <a:rPr lang="pt-BR" sz="2400" dirty="0" smtClean="0">
                <a:sym typeface="Wingdings" panose="05000000000000000000" pitchFamily="2" charset="2"/>
              </a:rPr>
              <a:t> D</a:t>
            </a:r>
            <a:r>
              <a:rPr lang="pt-BR" sz="2400" dirty="0" smtClean="0"/>
              <a:t>iminuição </a:t>
            </a:r>
            <a:r>
              <a:rPr lang="pt-BR" sz="2400" dirty="0"/>
              <a:t>das mortes por doença cardiovascular decorrentes de fatores de risco controláveis, como </a:t>
            </a:r>
            <a:r>
              <a:rPr lang="pt-BR" sz="2400" dirty="0" smtClean="0"/>
              <a:t>HAS e DM;</a:t>
            </a:r>
          </a:p>
          <a:p>
            <a:endParaRPr lang="pt-BR" sz="2400" dirty="0" smtClean="0"/>
          </a:p>
          <a:p>
            <a:r>
              <a:rPr lang="pt-BR" sz="2400" dirty="0" smtClean="0"/>
              <a:t>Somados</a:t>
            </a:r>
            <a:r>
              <a:rPr lang="pt-BR" sz="2400" dirty="0"/>
              <a:t>, representam mais da metade dos usuários que são vitimados por eventos cardiovasculares </a:t>
            </a:r>
            <a:r>
              <a:rPr lang="pt-BR" sz="2400" dirty="0" smtClean="0"/>
              <a:t>maiores</a:t>
            </a:r>
            <a:r>
              <a:rPr lang="pt-BR" sz="2400" dirty="0"/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4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da intervenção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cobertura de saúde aos pacientes hipertensos e diabéticos residentes na área de atuação da equipe I da unidade de saúde de Estação – RS.</a:t>
            </a:r>
          </a:p>
          <a:p>
            <a:pPr marL="0" indent="0">
              <a:lnSpc>
                <a:spcPct val="170000"/>
              </a:lnSpc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8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Objetivos da intervenção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  <a:p>
            <a:pPr lvl="1">
              <a:lnSpc>
                <a:spcPct val="17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Ampliar a cobertura dos hipertensos e/ou diabéticos;</a:t>
            </a:r>
          </a:p>
          <a:p>
            <a:pPr lvl="1">
              <a:lnSpc>
                <a:spcPct val="17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 hipertensos e/ou diabéticos;</a:t>
            </a:r>
          </a:p>
          <a:p>
            <a:pPr lvl="1">
              <a:lnSpc>
                <a:spcPct val="17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Melhorar a adesão de hipertensos e/ou diabéticos ao programa;</a:t>
            </a:r>
          </a:p>
          <a:p>
            <a:pPr lvl="1">
              <a:lnSpc>
                <a:spcPct val="17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informações;</a:t>
            </a:r>
          </a:p>
          <a:p>
            <a:pPr lvl="1">
              <a:lnSpc>
                <a:spcPct val="17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Mapear hipertensos e diabéticos de risco para doença cardiovascular;</a:t>
            </a:r>
          </a:p>
          <a:p>
            <a:pPr lvl="1">
              <a:lnSpc>
                <a:spcPct val="17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Promover a saúde de hipertensos e diabéticos.</a:t>
            </a:r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7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3990975" y="2955926"/>
            <a:ext cx="400050" cy="4000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9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Para cada objetivo, foram delimitadas ações nos quatro eixos: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224605"/>
              </p:ext>
            </p:extLst>
          </p:nvPr>
        </p:nvGraphicFramePr>
        <p:xfrm>
          <a:off x="1803400" y="2722195"/>
          <a:ext cx="8304696" cy="345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1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Primeira atividade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Reunião semanal da equipe: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Apresentação do Projeto de Intervenção à equipe;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Pactuar responsabilidades;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em assistência ao paciente hipertenso e diabético;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Treinamento no monitoramento dos registros e prontuários;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Treinamento no preenchimento das fichas-espelho;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do fluxo de atendimento.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7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Segunda atividade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Reunião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 a gestão: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Apresentação do Projeto de Intervenção à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gestão;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Pactuar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assistência ao Projeto de Intervenção;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Garantia de materiais para execução do projeto;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Garantia de exames complementares para execução do projeto;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Garantia de medicamentos para tratamento dos pacientes HAS/DM.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2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Rotina do Projeto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Dois turnos semanais para atendimento exclusivo dos pacientes hipertensos e diabéticos, com horário marcado previamente pela Agente de Saúde;</a:t>
            </a:r>
          </a:p>
          <a:p>
            <a:pPr lvl="1">
              <a:lnSpc>
                <a:spcPct val="150000"/>
              </a:lnSpc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 consulta, realização do cadastramento, ações pertinentes às consultas médicas (exame físico e exames complementares), orientações em saúde, estratificação de risco e avaliação da necessidade de avaliação do odontólogo da equipe.</a:t>
            </a: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2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Realização dos registros em prontuário e na ficha-espelho;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Busca semanal dos pacientes faltosos às consultas médicas e odontológicas;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Prescrição preferencial de remédios disponíveis na rede pública;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Manutenção do SIAB atualizado;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Monitorar os prontuários para identificar ações em falta.</a:t>
            </a:r>
          </a:p>
          <a:p>
            <a:pPr lvl="1">
              <a:lnSpc>
                <a:spcPct val="150000"/>
              </a:lnSpc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4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Estação - RS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96" y="1690688"/>
            <a:ext cx="7281808" cy="4621894"/>
          </a:xfrm>
          <a:ln w="25400">
            <a:solidFill>
              <a:schemeClr val="tx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4442791" y="1798983"/>
            <a:ext cx="2961861" cy="180892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8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Extensão comunitária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Elaboração de material informativo a ser distribuído nas consultas e palestras;</a:t>
            </a:r>
          </a:p>
          <a:p>
            <a:pPr lvl="1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Realização de palestras na comunidade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Ouvir a comunidade através do CMS;</a:t>
            </a:r>
          </a:p>
          <a:p>
            <a:pPr lvl="1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Organização de um grupo de hipertensos e diabéticos,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 ênfase na educação e prevenção de agravos.</a:t>
            </a:r>
            <a:endParaRPr lang="pt-BR" sz="2200" dirty="0"/>
          </a:p>
          <a:p>
            <a:pPr lvl="1">
              <a:lnSpc>
                <a:spcPct val="150000"/>
              </a:lnSpc>
            </a:pPr>
            <a:endParaRPr lang="pt-BR" dirty="0"/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1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 Resultados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3102665" y="2955926"/>
            <a:ext cx="400050" cy="4000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5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Metas de cobertura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30% dos hipertensos da área de abrangência no Programa de Atenção à Hipertensão Arterial e à Diabetes Mellitus da unidade de saúde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50% dos diabéticos da área de abrangência no Programa de Atenção à Hipertensão Arterial e à Diabetes Mellitus da unidade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saúde;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2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95350" y="1649413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7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9277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5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4394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3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Metas de qualidade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86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a 100% dos hipertensos e diabéticos: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Exame clínica apropriado;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Exames complementares em dia;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Prescrição preferencial de medicamentos da farmácia popular;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da necessidade de avaliação odontológica;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domiciliar em caso de falta às ações.</a:t>
            </a:r>
          </a:p>
          <a:p>
            <a:pPr lvl="1">
              <a:lnSpc>
                <a:spcPct val="150000"/>
              </a:lnSpc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895350" y="1649413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6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Metas de qualidade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8694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Manutenção de sua ficha de acompanhamento na UBS;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de sua estratificação de risco CV;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 sobre:</a:t>
            </a:r>
          </a:p>
          <a:p>
            <a:pPr lvl="2"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Alimentação saudável;</a:t>
            </a:r>
          </a:p>
          <a:p>
            <a:pPr lvl="2"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físico;</a:t>
            </a:r>
          </a:p>
          <a:p>
            <a:pPr lvl="2"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Riscos do tabagismo;</a:t>
            </a:r>
          </a:p>
          <a:p>
            <a:pPr lvl="2"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bucal.</a:t>
            </a:r>
          </a:p>
          <a:p>
            <a:pPr lvl="1">
              <a:lnSpc>
                <a:spcPct val="150000"/>
              </a:lnSpc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895350" y="1649413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9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729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 de qualidade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Dados comparativos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8880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3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Extensão comunitária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65" y="1908313"/>
            <a:ext cx="5740269" cy="3742243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98" y="1888435"/>
            <a:ext cx="6959004" cy="4417004"/>
          </a:xfrm>
          <a:ln w="25400">
            <a:solidFill>
              <a:schemeClr val="tx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4953002" y="3140767"/>
            <a:ext cx="1142998" cy="7255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5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Materiais elaborados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5432" y="581572"/>
            <a:ext cx="4601136" cy="6589646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7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Materiais adquiridos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01" y="1756823"/>
            <a:ext cx="3670099" cy="4656659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2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4200525" y="2955926"/>
            <a:ext cx="400050" cy="4000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5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do PI para a Equipe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600" dirty="0"/>
              <a:t>Percepção </a:t>
            </a:r>
            <a:r>
              <a:rPr lang="pt-BR" sz="2600" dirty="0" smtClean="0"/>
              <a:t>da equipe sobre o projeto:</a:t>
            </a:r>
            <a:endParaRPr lang="pt-BR" sz="2600" dirty="0"/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Investimento na qualificação dos profissionais;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Investimento em materiais para exame e registro;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da agenda para atender a demanda;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Credibilidade da equipe perante os pacientes;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Melhorias no controle da HAS e DM dos pacientes cobertos;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Segurança para transmitir informações à população.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4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do PI para o Serviço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600" dirty="0"/>
              <a:t>Percepção </a:t>
            </a:r>
            <a:r>
              <a:rPr lang="pt-BR" sz="2600" dirty="0" smtClean="0"/>
              <a:t>do serviço sobre o projeto: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de investir em materiais e em capacitação;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de investir em exames complementares;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Menos queixas sobre atendimentos por parte da população;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Menos internações e referência ao PS após início do PI;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Valorização dos profissionais envolvidos.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3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do PI para a Comunidade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600" dirty="0" smtClean="0"/>
              <a:t>Percepção dos pacientes sobre o projeto: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Seriedade na abordagem;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 educacionais de promoção de saúde;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Exame físico completo e exames complementares garantidos;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ao ouvir as queixas dos pacientes;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de estratificação de risco.</a:t>
            </a:r>
          </a:p>
          <a:p>
            <a:pPr lvl="1">
              <a:lnSpc>
                <a:spcPct val="150000"/>
              </a:lnSpc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4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Incorporação do PI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0871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para cima 4"/>
          <p:cNvSpPr/>
          <p:nvPr/>
        </p:nvSpPr>
        <p:spPr>
          <a:xfrm>
            <a:off x="1571625" y="2228850"/>
            <a:ext cx="695325" cy="120967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>
            <a:off x="9877425" y="2228850"/>
            <a:ext cx="695325" cy="120967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6"/>
          <p:cNvSpPr/>
          <p:nvPr/>
        </p:nvSpPr>
        <p:spPr>
          <a:xfrm>
            <a:off x="9877425" y="4467225"/>
            <a:ext cx="695325" cy="120967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ímbolo de 'Não' 7"/>
          <p:cNvSpPr/>
          <p:nvPr/>
        </p:nvSpPr>
        <p:spPr>
          <a:xfrm>
            <a:off x="1419224" y="4557712"/>
            <a:ext cx="1000125" cy="10287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Incorporação do PI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Mudanças necessárias: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Criação do Grupo HAS/DM;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contínua ao invés de focal;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Integração com o CMS;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Manutenção dos investimentos.</a:t>
            </a:r>
          </a:p>
          <a:p>
            <a:pPr lvl="1">
              <a:lnSpc>
                <a:spcPct val="150000"/>
              </a:lnSpc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6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pessoal de aprendizagem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323975" y="2955926"/>
            <a:ext cx="400050" cy="4000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6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Expectativas e incertezas iniciais: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Será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que o meio de comunicação (internet) será adequado ao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aprendizado?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Será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que conseguirei entregar as tarefas em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dia?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Será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que a intervenção será bem sucedida?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Será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que utilizarei as informações obtidas na prática diária?</a:t>
            </a:r>
          </a:p>
          <a:p>
            <a:pPr lvl="1">
              <a:lnSpc>
                <a:spcPct val="150000"/>
              </a:lnSpc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43" y="1989627"/>
            <a:ext cx="6546313" cy="4155062"/>
          </a:xfr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44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Pontos positivos: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Supervisão adequada e responsável;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Ambiente virtual organizado;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Conteúdo atualizado e bem elaborado;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Adequado espaçamento entre as tarefas;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Supervisão da intervenção do correções feitas a tempo.</a:t>
            </a:r>
          </a:p>
          <a:p>
            <a:pPr lvl="1">
              <a:lnSpc>
                <a:spcPct val="150000"/>
              </a:lnSpc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3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Melhorias na prática profissional: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Mais facilidade em manejar casos recorrente na APS;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Facilidade para lidar com casos mais complexos;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Aprendizado sobre metodologia científica;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Utilização da EAD como forma de obter informações.</a:t>
            </a:r>
          </a:p>
          <a:p>
            <a:pPr lvl="1">
              <a:lnSpc>
                <a:spcPct val="150000"/>
              </a:lnSpc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3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Aprendizados mais relevantes: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Apesar de instrumentalizada, a APS é composta de pessoas;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Respeito ao profissional de saúde;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Sentimento de unidade;</a:t>
            </a:r>
          </a:p>
          <a:p>
            <a:pPr lvl="1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Sentimento de mudança.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4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1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Dados do município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total: 6.011 </a:t>
            </a:r>
            <a:r>
              <a:rPr lang="pt-B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(IBGE 2010)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UBS 1</a:t>
            </a:r>
          </a:p>
          <a:p>
            <a:pPr lvl="1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1 = 3270 </a:t>
            </a:r>
            <a:r>
              <a:rPr lang="pt-B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2 = 2741 </a:t>
            </a:r>
            <a:r>
              <a:rPr lang="pt-B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9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Dados da UBS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1: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 Médicos;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Cirurgião-dentista;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Técnica em saúde bucal;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Enfermeira;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 Técnicas de enfermagem;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 Agentes comunitárias de saúde.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Dados da UBS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Apoio + NASF: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Psicóloga;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Ginecologista-obstetra;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Pediatra;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Fonoaudióloga;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Nutricionista;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Fisioterapeuta;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Farmacêutica.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Dados da UBS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Espaço físico: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Sala de recepção e acolhimento;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 Consultórios médicos;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Consultório de psicologia;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Consultório de enfermagem;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Consultório odontológico;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Sala de pequenos procedimentos / urgências;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Farmácia municipal;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Sala de enfermagem;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Sala de reuniões;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Sala das ACS;</a:t>
            </a:r>
          </a:p>
          <a:p>
            <a:pPr lvl="1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Sala de desinfecção e limpeza de materiais.</a:t>
            </a:r>
          </a:p>
          <a:p>
            <a:pPr lvl="1"/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95350" y="1426622"/>
            <a:ext cx="104013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0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situacional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402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23457" y="1836286"/>
            <a:ext cx="22305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GINECOLOGISTA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8874815" y="3285297"/>
            <a:ext cx="22305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GINECOLOGISTA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238711" y="5978801"/>
            <a:ext cx="22305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PEDIATRA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58397" y="5978801"/>
            <a:ext cx="22305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GERIATRA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38200" y="3285296"/>
            <a:ext cx="223050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???????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488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1193</Words>
  <Application>Microsoft Office PowerPoint</Application>
  <PresentationFormat>Widescreen</PresentationFormat>
  <Paragraphs>207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Tema do Office</vt:lpstr>
      <vt:lpstr>Melhorias no atendimento a pacientes hipertensos e diabéticos da Unidade Básica de Saúde de Estação - RS</vt:lpstr>
      <vt:lpstr>Estação - RS</vt:lpstr>
      <vt:lpstr>Apresentação do PowerPoint</vt:lpstr>
      <vt:lpstr>Apresentação do PowerPoint</vt:lpstr>
      <vt:lpstr>Dados do município</vt:lpstr>
      <vt:lpstr>Dados da UBS</vt:lpstr>
      <vt:lpstr>Dados da UBS</vt:lpstr>
      <vt:lpstr>Dados da UBS</vt:lpstr>
      <vt:lpstr>Análise situacional</vt:lpstr>
      <vt:lpstr>Problema</vt:lpstr>
      <vt:lpstr>Importância da intervenção</vt:lpstr>
      <vt:lpstr>Objetivos da intervenção</vt:lpstr>
      <vt:lpstr>Objetivos da intervenção</vt:lpstr>
      <vt:lpstr>Metodologia</vt:lpstr>
      <vt:lpstr>Ações</vt:lpstr>
      <vt:lpstr>Logística</vt:lpstr>
      <vt:lpstr>Logística</vt:lpstr>
      <vt:lpstr>Logística</vt:lpstr>
      <vt:lpstr>Logística</vt:lpstr>
      <vt:lpstr>Logística</vt:lpstr>
      <vt:lpstr>Metas e Resultados</vt:lpstr>
      <vt:lpstr>Metas de cobertura</vt:lpstr>
      <vt:lpstr>Apresentação do PowerPoint</vt:lpstr>
      <vt:lpstr>Apresentação do PowerPoint</vt:lpstr>
      <vt:lpstr>Metas de qualidade</vt:lpstr>
      <vt:lpstr>Metas de qualidade</vt:lpstr>
      <vt:lpstr>Indicadores de qualidade</vt:lpstr>
      <vt:lpstr>Dados comparativos</vt:lpstr>
      <vt:lpstr>Extensão comunitária</vt:lpstr>
      <vt:lpstr>Materiais elaborados</vt:lpstr>
      <vt:lpstr>Materiais adquiridos</vt:lpstr>
      <vt:lpstr>Discussão</vt:lpstr>
      <vt:lpstr>Importância do PI para a Equipe</vt:lpstr>
      <vt:lpstr>Importância do PI para o Serviço</vt:lpstr>
      <vt:lpstr>Importância do PI para a Comunidade</vt:lpstr>
      <vt:lpstr>Incorporação do PI</vt:lpstr>
      <vt:lpstr>Incorporação do PI</vt:lpstr>
      <vt:lpstr>Processo pessoal de aprendizagem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Stangler</dc:creator>
  <cp:lastModifiedBy>Guilherme Stangler</cp:lastModifiedBy>
  <cp:revision>32</cp:revision>
  <dcterms:created xsi:type="dcterms:W3CDTF">2015-01-19T12:26:45Z</dcterms:created>
  <dcterms:modified xsi:type="dcterms:W3CDTF">2015-01-22T20:14:48Z</dcterms:modified>
</cp:coreProperties>
</file>