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4" r:id="rId10"/>
    <p:sldId id="275" r:id="rId11"/>
    <p:sldId id="276" r:id="rId12"/>
    <p:sldId id="277" r:id="rId13"/>
    <p:sldId id="291" r:id="rId14"/>
    <p:sldId id="279" r:id="rId15"/>
    <p:sldId id="286" r:id="rId16"/>
    <p:sldId id="289" r:id="rId17"/>
    <p:sldId id="292" r:id="rId18"/>
    <p:sldId id="293" r:id="rId19"/>
    <p:sldId id="294" r:id="rId20"/>
    <p:sldId id="300" r:id="rId21"/>
    <p:sldId id="301" r:id="rId22"/>
    <p:sldId id="302" r:id="rId23"/>
    <p:sldId id="303" r:id="rId24"/>
    <p:sldId id="304" r:id="rId25"/>
    <p:sldId id="312" r:id="rId26"/>
    <p:sldId id="313" r:id="rId27"/>
    <p:sldId id="314" r:id="rId28"/>
    <p:sldId id="315" r:id="rId29"/>
    <p:sldId id="316" r:id="rId30"/>
    <p:sldId id="318" r:id="rId31"/>
    <p:sldId id="319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79" autoAdjust="0"/>
  </p:normalViewPr>
  <p:slideViewPr>
    <p:cSldViewPr>
      <p:cViewPr>
        <p:scale>
          <a:sx n="77" d="100"/>
          <a:sy n="77" d="100"/>
        </p:scale>
        <p:origin x="-1140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Guillermo\planilha%20de%20coleta%20de%20dados%20final%20revisada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Guillermo\planilha%20de%20coleta%20de%20dados%20final%20revisada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C-03\Desktop\2014\Ires\planilha%20final%20revisada%20fevereiro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Guillermo\planilha%20de%20coleta%20de%20dados%20final%20revisada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Guillermo\planilha%20de%20coleta%20de%20dados%20final%20revisada.xls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Guillermo\planilha%20de%20coleta%20de%20dados%20final%20revisada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DIAJO\Desktop\EAD%202014\Guillermo\planilha%20de%20coleta%20de%20dados%20final%20revisada.xls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17327766179582"/>
          <c:y val="0.28214334916181144"/>
          <c:w val="0.83924843423799855"/>
          <c:h val="0.6035724811183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0.29007633587786569</c:v>
                </c:pt>
                <c:pt idx="1">
                  <c:v>0.46564885496183206</c:v>
                </c:pt>
                <c:pt idx="2">
                  <c:v>0.66412213740458637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90016"/>
        <c:axId val="67134016"/>
      </c:barChart>
      <c:catAx>
        <c:axId val="5039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134016"/>
        <c:crosses val="autoZero"/>
        <c:auto val="1"/>
        <c:lblAlgn val="ctr"/>
        <c:lblOffset val="100"/>
        <c:noMultiLvlLbl val="0"/>
      </c:catAx>
      <c:valAx>
        <c:axId val="67134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39001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98"/>
          <c:y val="0.28937832452754803"/>
          <c:w val="0.84677502714590813"/>
          <c:h val="0.59340871611977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0.18045112781954886</c:v>
                </c:pt>
                <c:pt idx="1">
                  <c:v>0.37218045112782233</c:v>
                </c:pt>
                <c:pt idx="2">
                  <c:v>0.55451127819548873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92064"/>
        <c:axId val="67135744"/>
      </c:barChart>
      <c:catAx>
        <c:axId val="5039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135744"/>
        <c:crosses val="autoZero"/>
        <c:auto val="1"/>
        <c:lblAlgn val="ctr"/>
        <c:lblOffset val="100"/>
        <c:noMultiLvlLbl val="0"/>
      </c:catAx>
      <c:valAx>
        <c:axId val="671357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0392064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86050354817099E-2"/>
          <c:y val="0.11373240274890144"/>
          <c:w val="0.40170409254398753"/>
          <c:h val="0.49078237338708719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32160"/>
        <c:axId val="67138048"/>
      </c:barChart>
      <c:catAx>
        <c:axId val="8553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138048"/>
        <c:crosses val="autoZero"/>
        <c:auto val="1"/>
        <c:lblAlgn val="ctr"/>
        <c:lblOffset val="100"/>
        <c:noMultiLvlLbl val="0"/>
      </c:catAx>
      <c:valAx>
        <c:axId val="671380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3216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 algn="just"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5245901639344"/>
          <c:y val="0.29411764705882382"/>
          <c:w val="0.84426229508196315"/>
          <c:h val="0.58823529411764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0.8020833333333337</c:v>
                </c:pt>
                <c:pt idx="1">
                  <c:v>0.91414141414141781</c:v>
                </c:pt>
                <c:pt idx="2">
                  <c:v>0.96949152542372885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564928"/>
        <c:axId val="67140928"/>
      </c:barChart>
      <c:catAx>
        <c:axId val="855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140928"/>
        <c:crosses val="autoZero"/>
        <c:auto val="1"/>
        <c:lblAlgn val="ctr"/>
        <c:lblOffset val="100"/>
        <c:noMultiLvlLbl val="0"/>
      </c:catAx>
      <c:valAx>
        <c:axId val="67140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556492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53191489361687"/>
          <c:y val="0.29151344037102234"/>
          <c:w val="0.8361702127659576"/>
          <c:h val="0.5904069678400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0.81578947368421473</c:v>
                </c:pt>
                <c:pt idx="1">
                  <c:v>0.96721311475409832</c:v>
                </c:pt>
                <c:pt idx="2">
                  <c:v>0.94252873563218464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470976"/>
        <c:axId val="89408640"/>
      </c:barChart>
      <c:catAx>
        <c:axId val="8947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408640"/>
        <c:crosses val="autoZero"/>
        <c:auto val="1"/>
        <c:lblAlgn val="ctr"/>
        <c:lblOffset val="100"/>
        <c:noMultiLvlLbl val="0"/>
      </c:catAx>
      <c:valAx>
        <c:axId val="89408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47097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5245901639344"/>
          <c:y val="0.28937832452754803"/>
          <c:w val="0.84426229508196315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0.8020833333333337</c:v>
                </c:pt>
                <c:pt idx="1">
                  <c:v>0.91414141414141781</c:v>
                </c:pt>
                <c:pt idx="2">
                  <c:v>0.96949152542372885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667072"/>
        <c:axId val="89413248"/>
      </c:barChart>
      <c:catAx>
        <c:axId val="49667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413248"/>
        <c:crosses val="autoZero"/>
        <c:auto val="1"/>
        <c:lblAlgn val="ctr"/>
        <c:lblOffset val="100"/>
        <c:noMultiLvlLbl val="0"/>
      </c:catAx>
      <c:valAx>
        <c:axId val="8941324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66707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66124717918389"/>
          <c:y val="0.29368029739777268"/>
          <c:w val="0.83991769254898718"/>
          <c:h val="0.58736059479553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0.81578947368421473</c:v>
                </c:pt>
                <c:pt idx="1">
                  <c:v>0.96721311475409832</c:v>
                </c:pt>
                <c:pt idx="2">
                  <c:v>0.94252873563218464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96096"/>
        <c:axId val="89414976"/>
      </c:barChart>
      <c:catAx>
        <c:axId val="4979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9414976"/>
        <c:crosses val="autoZero"/>
        <c:auto val="1"/>
        <c:lblAlgn val="ctr"/>
        <c:lblOffset val="100"/>
        <c:noMultiLvlLbl val="0"/>
      </c:catAx>
      <c:valAx>
        <c:axId val="894149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979609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1.13831E-7</cdr:x>
      <cdr:y>0.65863</cdr:y>
    </cdr:from>
    <cdr:to>
      <cdr:x>0.49874</cdr:x>
      <cdr:y>0.93456</cdr:y>
    </cdr:to>
    <cdr:sp macro="" textlink="">
      <cdr:nvSpPr>
        <cdr:cNvPr id="3" name="CaixaDeTexto 9"/>
        <cdr:cNvSpPr txBox="1"/>
      </cdr:nvSpPr>
      <cdr:spPr>
        <a:xfrm xmlns:a="http://schemas.openxmlformats.org/drawingml/2006/main">
          <a:off x="1" y="3746704"/>
          <a:ext cx="4381418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just"/>
          <a:r>
            <a:rPr lang="pt-BR" sz="1600" dirty="0" smtClean="0"/>
            <a:t>Figura 3: Proporção de hipertensos com exames complementares em dia de acordo com o protocolo na UBS Florida, Canguçu - RS nos meses de abril a junho de 2015.</a:t>
          </a:r>
        </a:p>
        <a:p xmlns:a="http://schemas.openxmlformats.org/drawingml/2006/main">
          <a:pPr algn="just"/>
          <a:endParaRPr lang="pt-BR" sz="1600" dirty="0" smtClean="0"/>
        </a:p>
        <a:p xmlns:a="http://schemas.openxmlformats.org/drawingml/2006/main">
          <a:pPr algn="just"/>
          <a:endParaRPr lang="pt-BR" sz="1600" dirty="0"/>
        </a:p>
      </cdr:txBody>
    </cdr:sp>
  </cdr:relSizeAnchor>
  <cdr:relSizeAnchor xmlns:cdr="http://schemas.openxmlformats.org/drawingml/2006/chartDrawing">
    <cdr:from>
      <cdr:x>0.5</cdr:x>
      <cdr:y>0.65714</cdr:y>
    </cdr:from>
    <cdr:to>
      <cdr:x>1</cdr:x>
      <cdr:y>0.88979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4392488" y="3738228"/>
          <a:ext cx="4392488" cy="132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just"/>
          <a:r>
            <a:rPr lang="pt-BR" sz="1600" dirty="0" smtClean="0">
              <a:latin typeface="+mn-lt"/>
              <a:ea typeface="+mn-ea"/>
              <a:cs typeface="+mn-cs"/>
            </a:rPr>
            <a:t>Figura 4: </a:t>
          </a:r>
          <a:r>
            <a:rPr lang="pt-BR" sz="1600" dirty="0">
              <a:latin typeface="+mn-lt"/>
              <a:ea typeface="+mn-ea"/>
              <a:cs typeface="+mn-cs"/>
            </a:rPr>
            <a:t>Proporção de diabéticos com exames complementares em dia de acordo com o </a:t>
          </a:r>
          <a:r>
            <a:rPr lang="pt-BR" sz="1600" dirty="0" smtClean="0">
              <a:latin typeface="+mn-lt"/>
              <a:ea typeface="+mn-ea"/>
              <a:cs typeface="+mn-cs"/>
            </a:rPr>
            <a:t>protocolo na UBS </a:t>
          </a:r>
          <a:r>
            <a:rPr lang="pt-BR" sz="1600" dirty="0" smtClean="0"/>
            <a:t>Florida, Canguçu – RS</a:t>
          </a:r>
          <a:r>
            <a:rPr lang="pt-BR" sz="1600" dirty="0" smtClean="0">
              <a:latin typeface="+mn-lt"/>
              <a:ea typeface="+mn-ea"/>
              <a:cs typeface="+mn-cs"/>
            </a:rPr>
            <a:t> </a:t>
          </a:r>
          <a:r>
            <a:rPr lang="pt-BR" sz="1600" dirty="0">
              <a:latin typeface="+mn-lt"/>
              <a:ea typeface="+mn-ea"/>
              <a:cs typeface="+mn-cs"/>
            </a:rPr>
            <a:t>nos meses de </a:t>
          </a:r>
          <a:r>
            <a:rPr lang="pt-BR" sz="1600" dirty="0" smtClean="0">
              <a:latin typeface="+mn-lt"/>
              <a:ea typeface="+mn-ea"/>
              <a:cs typeface="+mn-cs"/>
            </a:rPr>
            <a:t>abril a junho </a:t>
          </a:r>
          <a:r>
            <a:rPr lang="pt-BR" sz="1600" dirty="0">
              <a:latin typeface="+mn-lt"/>
              <a:ea typeface="+mn-ea"/>
              <a:cs typeface="+mn-cs"/>
            </a:rPr>
            <a:t>de </a:t>
          </a:r>
          <a:r>
            <a:rPr lang="pt-BR" sz="1600" dirty="0" smtClean="0">
              <a:latin typeface="+mn-lt"/>
              <a:ea typeface="+mn-ea"/>
              <a:cs typeface="+mn-cs"/>
            </a:rPr>
            <a:t>2015. </a:t>
          </a:r>
        </a:p>
        <a:p xmlns:a="http://schemas.openxmlformats.org/drawingml/2006/main">
          <a:pPr algn="just"/>
          <a:endParaRPr lang="pt-BR" sz="1600" dirty="0">
            <a:latin typeface="+mn-lt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AFC29-20F0-4C9E-AC89-67AD641206C2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BE798-46D7-4EBC-BCFA-BD31AF3AADC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50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E798-46D7-4EBC-BCFA-BD31AF3AADC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A1669-C527-4DF7-8D9F-533C0C8C3341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931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7E2A-4B00-4915-8ED8-427052B41538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E1BBC-A8DC-450A-8C59-7E795CAE25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vid17region1@yahoo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Melhoria da atenção aos usuários com hipertensão e/ou diabetes na UBS </a:t>
            </a:r>
            <a:r>
              <a:rPr lang="pt-BR" b="1" dirty="0" smtClean="0"/>
              <a:t>Florida, </a:t>
            </a:r>
            <a:r>
              <a:rPr lang="pt-BR" b="1" dirty="0" smtClean="0"/>
              <a:t>Canguçu – RS.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42" y="4429132"/>
            <a:ext cx="7286676" cy="135732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              </a:t>
            </a:r>
            <a:r>
              <a:rPr lang="pt-BR" sz="2400" dirty="0" smtClean="0">
                <a:solidFill>
                  <a:schemeClr val="tx1"/>
                </a:solidFill>
              </a:rPr>
              <a:t>Especializando: Guillermo David Alarcon Linares 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Orientadora: Cristina Bossle de Castilhos                             </a:t>
            </a:r>
          </a:p>
          <a:p>
            <a:endParaRPr lang="pt-BR" dirty="0"/>
          </a:p>
        </p:txBody>
      </p:sp>
      <p:pic>
        <p:nvPicPr>
          <p:cNvPr id="4" name="Imagem 3" descr="http://unasus.ufpel.edu.br/site/wp-content/uploads/2013/10/ESF-Ufpel-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1926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57224" y="571501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Canguçu, RS</a:t>
            </a:r>
          </a:p>
          <a:p>
            <a:pPr algn="ctr"/>
            <a:r>
              <a:rPr lang="pt-BR" sz="2400" dirty="0" smtClean="0"/>
              <a:t>    2015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Metodologia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714356"/>
            <a:ext cx="8085584" cy="461545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800" dirty="0" smtClean="0"/>
              <a:t>            </a:t>
            </a:r>
            <a:r>
              <a:rPr lang="pt-BR" sz="2400" dirty="0" smtClean="0"/>
              <a:t>O projeto foi estruturado e executado no período de 12 semanas na UBS Florida com participação dos usuários hipertensos e diabéticos pertencentes à área de abrangência. Foi executada uma adequada capacitação da equipe e a estimativa prevista foi alcançar 235 usuários hipertensos e 70 usuários diabeticos no período da intervenção. 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pPr algn="just">
              <a:buNone/>
            </a:pPr>
            <a:r>
              <a:rPr lang="pt-BR" sz="2400" dirty="0" smtClean="0"/>
              <a:t>               O desenvolvimento das ações aconteceu nos </a:t>
            </a:r>
            <a:r>
              <a:rPr lang="pt-BR" sz="2400" dirty="0"/>
              <a:t>quatro eixos pedagógicos</a:t>
            </a:r>
            <a:r>
              <a:rPr lang="pt-BR" sz="2400" dirty="0" smtClean="0"/>
              <a:t>:</a:t>
            </a:r>
          </a:p>
          <a:p>
            <a:pPr algn="just"/>
            <a:r>
              <a:rPr lang="pt-BR" sz="2400" dirty="0" smtClean="0"/>
              <a:t>Organização </a:t>
            </a:r>
            <a:r>
              <a:rPr lang="pt-BR" sz="2400" dirty="0"/>
              <a:t>e gestão do </a:t>
            </a:r>
            <a:r>
              <a:rPr lang="pt-BR" sz="2400" dirty="0" smtClean="0"/>
              <a:t>serviço</a:t>
            </a:r>
          </a:p>
          <a:p>
            <a:pPr algn="just"/>
            <a:r>
              <a:rPr lang="pt-BR" sz="2400" dirty="0" smtClean="0"/>
              <a:t>Monitoramento </a:t>
            </a:r>
            <a:r>
              <a:rPr lang="pt-BR" sz="2400" dirty="0"/>
              <a:t>e </a:t>
            </a:r>
            <a:r>
              <a:rPr lang="pt-BR" sz="2400" dirty="0" smtClean="0"/>
              <a:t>avaliação</a:t>
            </a:r>
          </a:p>
          <a:p>
            <a:pPr algn="just"/>
            <a:r>
              <a:rPr lang="pt-BR" sz="2400" dirty="0" smtClean="0"/>
              <a:t>Engajamento </a:t>
            </a:r>
            <a:r>
              <a:rPr lang="pt-BR" sz="2400" dirty="0"/>
              <a:t>público </a:t>
            </a:r>
            <a:endParaRPr lang="pt-BR" sz="2400" dirty="0" smtClean="0"/>
          </a:p>
          <a:p>
            <a:pPr algn="just"/>
            <a:r>
              <a:rPr lang="pt-BR" sz="2400" dirty="0" smtClean="0"/>
              <a:t>Qualificação </a:t>
            </a:r>
            <a:r>
              <a:rPr lang="pt-BR" sz="2400" dirty="0"/>
              <a:t>da prática clínica</a:t>
            </a:r>
            <a:r>
              <a:rPr lang="pt-BR" sz="2400" dirty="0" smtClean="0"/>
              <a:t>.</a:t>
            </a:r>
          </a:p>
          <a:p>
            <a:pPr algn="just">
              <a:buNone/>
            </a:pPr>
            <a:r>
              <a:rPr lang="pt-BR" sz="2400" dirty="0" smtClean="0"/>
              <a:t>             </a:t>
            </a:r>
          </a:p>
          <a:p>
            <a:pPr algn="just">
              <a:buNone/>
            </a:pPr>
            <a:endParaRPr lang="pt-BR" sz="2800" dirty="0"/>
          </a:p>
          <a:p>
            <a:pPr algn="just"/>
            <a:endParaRPr lang="pt-BR" sz="3900" dirty="0"/>
          </a:p>
        </p:txBody>
      </p:sp>
    </p:spTree>
    <p:extLst>
      <p:ext uri="{BB962C8B-B14F-4D97-AF65-F5344CB8AC3E}">
        <p14:creationId xmlns:p14="http://schemas.microsoft.com/office/powerpoint/2010/main" val="13861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09600" y="332656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0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Logística</a:t>
            </a:r>
            <a:r>
              <a:rPr kumimoji="0" lang="pt-BR" sz="1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1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1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00174"/>
            <a:ext cx="8229600" cy="45720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            Para o adequado </a:t>
            </a:r>
            <a:r>
              <a:rPr lang="pt-BR" sz="2400" dirty="0"/>
              <a:t>monitoramento das informações </a:t>
            </a:r>
            <a:r>
              <a:rPr lang="pt-BR" sz="2400" dirty="0" smtClean="0"/>
              <a:t>e o desenvolvimento  correto da intervenção foram utilizados: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Prontuários </a:t>
            </a:r>
            <a:r>
              <a:rPr lang="pt-BR" sz="2400" dirty="0"/>
              <a:t>da </a:t>
            </a:r>
            <a:r>
              <a:rPr lang="pt-BR" sz="2400" dirty="0" smtClean="0"/>
              <a:t>UBS estabelecidos pelo SUS.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Fichas-espelho e planilha de coleta de dados </a:t>
            </a:r>
            <a:r>
              <a:rPr lang="pt-BR" sz="2400" dirty="0"/>
              <a:t>disponibilizadas pelo curso</a:t>
            </a:r>
            <a:r>
              <a:rPr lang="pt-BR" sz="2400" dirty="0" smtClean="0"/>
              <a:t>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/>
              <a:t>Manual Técnico de HAS e o Manual Técnico de DM, ambos do Ministério da Saúde 2013 e disponíveis na UBS.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           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848872" cy="92211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Objetivos </a:t>
            </a:r>
            <a:r>
              <a:rPr lang="pt-BR" b="1" dirty="0"/>
              <a:t>Específicos, </a:t>
            </a:r>
            <a:r>
              <a:rPr lang="pt-BR" b="1" dirty="0" smtClean="0"/>
              <a:t>Metas </a:t>
            </a:r>
            <a:r>
              <a:rPr lang="pt-BR" b="1" dirty="0"/>
              <a:t>e </a:t>
            </a:r>
            <a:r>
              <a:rPr lang="pt-BR" b="1" dirty="0" smtClean="0"/>
              <a:t>Resultados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428736"/>
            <a:ext cx="8219256" cy="5053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Objetivo 1: Ampliar a cobertura à hipertensos e /ou diabeticos na unidade básica.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Meta 1 - Cadastrar 30% dos hipertensos da área de abrangência no Programa de Atenção à Hipertensão Arterial na unidade básica de saúde.</a:t>
            </a:r>
          </a:p>
          <a:p>
            <a:pPr algn="just">
              <a:buNone/>
            </a:pPr>
            <a:r>
              <a:rPr lang="pt-BR" sz="2400" dirty="0" smtClean="0"/>
              <a:t>Meta 2 - Cadastrar 40% dos diabeticos da área de abrangência no Programa de Atenção à Diabetes Mellitus na unidade básica de saúde.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Cadastramos 295 (55,5%) hipertensos e 87 (66,4%) diabéticos, alcançando assim satisfatoriamente as metas estabelecidas na intervenção..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301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t-BR" dirty="0" smtClean="0"/>
              <a:t>Gráficos 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2"/>
          </p:nvPr>
        </p:nvGraphicFramePr>
        <p:xfrm>
          <a:off x="4648200" y="1142984"/>
          <a:ext cx="4038600" cy="385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1"/>
          </p:nvPr>
        </p:nvGraphicFramePr>
        <p:xfrm>
          <a:off x="457200" y="1142984"/>
          <a:ext cx="4038600" cy="385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/>
          <p:cNvSpPr/>
          <p:nvPr/>
        </p:nvSpPr>
        <p:spPr>
          <a:xfrm>
            <a:off x="428596" y="507207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1: Proporção de hipertensos cadastrados na UBS Florida, Canguçu – RS nos meses de abril a junho de 2015.</a:t>
            </a:r>
          </a:p>
          <a:p>
            <a:pPr algn="just"/>
            <a:endParaRPr lang="pt-BR" dirty="0" smtClean="0"/>
          </a:p>
        </p:txBody>
      </p:sp>
      <p:sp>
        <p:nvSpPr>
          <p:cNvPr id="8" name="Retângulo 7"/>
          <p:cNvSpPr/>
          <p:nvPr/>
        </p:nvSpPr>
        <p:spPr>
          <a:xfrm>
            <a:off x="4643438" y="5072074"/>
            <a:ext cx="4071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Figura 2: Proporção de diabéticos cadastrados na UBS Florida, Canguçu – RS nos meses de abril a junho de 2015.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1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8219256" cy="49251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Objetivo 2 </a:t>
            </a:r>
            <a:r>
              <a:rPr lang="pt-BR" sz="2400" b="1" dirty="0" smtClean="0"/>
              <a:t>- </a:t>
            </a:r>
            <a:r>
              <a:rPr lang="pt-BR" sz="2400" dirty="0" smtClean="0"/>
              <a:t>Melhorar a qualidade da atenção dos hipertensos e diabéticos.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Meta 3 - Realizar exame clínico apropriado em 100% dos hipertensos.</a:t>
            </a:r>
          </a:p>
          <a:p>
            <a:pPr algn="just">
              <a:buNone/>
            </a:pPr>
            <a:r>
              <a:rPr lang="pt-BR" sz="2400" dirty="0" smtClean="0"/>
              <a:t>Meta 4 - Realizar exame clínico apropriado em 100% dos diabéticos.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Alcançamos 100 % de qualidade nas duas metas durante os 3 meses da intervenção, com a realização sistemática pelo médico do exame clinico correto de cada usuário nas consultas.</a:t>
            </a:r>
          </a:p>
        </p:txBody>
      </p:sp>
    </p:spTree>
    <p:extLst>
      <p:ext uri="{BB962C8B-B14F-4D97-AF65-F5344CB8AC3E}">
        <p14:creationId xmlns:p14="http://schemas.microsoft.com/office/powerpoint/2010/main" val="3963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357298"/>
            <a:ext cx="8219256" cy="50526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Meta 5 – Garantir a 100% dos hipertensos a realização de exames complementares em dia de acordo com o protocolo.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Meta 6 – Garantir a 100% dos diabéticos a realização de exames complementares em dia de acordo com o protocolo.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Realizados os exames complementares em dia de acordo com o protocolo em 286 (96,9%) hipertensos e 82 (94,3%) diabéticos. Não alcançamos 100% pois,  o período de coleta de dados terminou sem que tenha sido possível que todos os usuários retornassem com os resultados dos exames.</a:t>
            </a:r>
          </a:p>
          <a:p>
            <a:pPr algn="just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755576" y="0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Gráficos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857447"/>
              </p:ext>
            </p:extLst>
          </p:nvPr>
        </p:nvGraphicFramePr>
        <p:xfrm>
          <a:off x="179512" y="836712"/>
          <a:ext cx="878497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251520" y="908720"/>
          <a:ext cx="42484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4644007" y="908720"/>
          <a:ext cx="424847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642918"/>
            <a:ext cx="8219256" cy="516234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Meta 7 – Priorizar a prescrição de medicamentos da farmácia popular para 100% dos hipertensos cadastrados na unidade de saúde</a:t>
            </a:r>
          </a:p>
          <a:p>
            <a:pPr algn="just">
              <a:buNone/>
            </a:pPr>
            <a:r>
              <a:rPr lang="pt-BR" sz="2400" dirty="0" smtClean="0"/>
              <a:t>Meta 8 – Priorizar a prescrição de medicamentos da farmácia popular para 100% dos diabéticos cadastrados na unidade de saúde.</a:t>
            </a:r>
          </a:p>
          <a:p>
            <a:pPr algn="just">
              <a:buNone/>
            </a:pPr>
            <a:r>
              <a:rPr lang="pt-BR" sz="2400" dirty="0" smtClean="0"/>
              <a:t>Meta 9 – Realizar avaliação da necessidade de atendimento odontológico em 100% dos hipertensos.</a:t>
            </a:r>
          </a:p>
          <a:p>
            <a:pPr algn="just">
              <a:buNone/>
            </a:pPr>
            <a:r>
              <a:rPr lang="pt-BR" sz="2400" dirty="0" smtClean="0"/>
              <a:t>Meta 10 – Realizar avaliação da necessidade de atendimento odontológico em 100% dos diabéticos.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Alcançamos  100 % de qualidade nas quatro metas durante os 3 meses da intervenção. Foi garantida pela equipe a realização da avaliação odontológica e a prescrição dos medicamentos disponíveis na UBS para todos os usuários.</a:t>
            </a:r>
            <a:endParaRPr lang="pt-BR" sz="24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071546"/>
            <a:ext cx="8219256" cy="47337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Objetivo 3 - Melhorar a adesão dos hipertensos e diabéticos.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Meta 11 - Buscar 100% dos hipertensos faltosos às consultas na unidade de saúde conforme a periodicidade recomendada.</a:t>
            </a:r>
          </a:p>
          <a:p>
            <a:pPr algn="just">
              <a:buNone/>
            </a:pPr>
            <a:r>
              <a:rPr lang="pt-BR" sz="2400" dirty="0" smtClean="0"/>
              <a:t>Meta 12 - Buscar 100% dos diabéticos faltosos às consultas na unidade de saúde conforme a periodicidade recomendada.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Alcançamos 100 % de qualidade das duas metas nos 3 meses da intervenção. O resultado foi possível </a:t>
            </a:r>
            <a:r>
              <a:rPr lang="pt-BR" sz="2400" dirty="0" smtClean="0"/>
              <a:t>pelo </a:t>
            </a:r>
            <a:r>
              <a:rPr lang="pt-BR" sz="2400" dirty="0" smtClean="0"/>
              <a:t>excelente engajamento estabelecido com as lideranças comunitárias e seu apoio permanente na </a:t>
            </a:r>
            <a:r>
              <a:rPr lang="pt-BR" sz="2400" dirty="0" smtClean="0"/>
              <a:t>busca </a:t>
            </a:r>
            <a:r>
              <a:rPr lang="pt-BR" sz="2400" dirty="0" smtClean="0"/>
              <a:t>e convencimento dos faltosos durante a intervenção.</a:t>
            </a:r>
          </a:p>
          <a:p>
            <a:pPr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1357298"/>
            <a:ext cx="8219256" cy="444796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Objetivo 4</a:t>
            </a:r>
            <a:r>
              <a:rPr lang="pt-BR" sz="2400" b="1" dirty="0" smtClean="0"/>
              <a:t> - </a:t>
            </a:r>
            <a:r>
              <a:rPr lang="pt-BR" sz="2400" dirty="0" smtClean="0"/>
              <a:t>Melhorar registros das informações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Meta 13 - Manter ficha de acompanhamento de 100% dos hipertensos cadastrados na unidade de saúde.</a:t>
            </a:r>
          </a:p>
          <a:p>
            <a:pPr algn="just">
              <a:buNone/>
            </a:pPr>
            <a:r>
              <a:rPr lang="pt-BR" sz="2400" dirty="0" smtClean="0"/>
              <a:t>Meta 14 - Manter ficha de acompanhamento de 100% dos diabéticos cadastrados na unidade de saúde.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Alcançamos 100 % de qualidade das duas metas nos três meses da intervenção. Foi muito importante a sistematicidade e responsabilidade mantida pela equipe com o preenchimento dos dados e com a atualização da documentação dos usuários.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2400" dirty="0" smtClean="0"/>
              <a:t>     A Hipertensão Arterial Sistêmica (HAS) e a Diabetes Mellitus (DM) são doenças crônicas com alta incidência e prevalência em nossa população, principalmente em maiores de 40 anos e idosos sem distinção importante de sexo ou etnia e que atualmente afeta a pessoas mais jovens, relacionada com maus hábitos alimentares, sedentarismo, tabagismo, stress psicológico, estilos de vida inadequados, alcoolismo e obesidade.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pt-BR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857232"/>
            <a:ext cx="8219256" cy="494803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/>
              <a:t>Objetivo 5 - Mapear fatores de risco dos hipertensos e diabéticos.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Meta 15 - Realizar estratificação do risco cardiovascular em 100% dos hipertensos cadastrados na unidade de saúde.</a:t>
            </a:r>
          </a:p>
          <a:p>
            <a:pPr algn="just">
              <a:buNone/>
            </a:pPr>
            <a:r>
              <a:rPr lang="pt-BR" sz="2400" dirty="0" smtClean="0"/>
              <a:t>Meta 16 - Realizar estratificação do risco cardiovascular em 100% dos diabéticos cadastrados na unidade de saúde.</a:t>
            </a:r>
          </a:p>
          <a:p>
            <a:pPr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Realizada a estratificação do risco cardiovascular de 286 (96,9%) hipertensos e 82 (94,3%) diabéticos. O período de coleta de dados terminou sem que tenha sido possível que  100% dos usuários retornarem com os resultados dos exames.</a:t>
            </a:r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Gráficos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sz="half" idx="1"/>
          </p:nvPr>
        </p:nvGraphicFramePr>
        <p:xfrm>
          <a:off x="285720" y="1571612"/>
          <a:ext cx="4357718" cy="332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sz="half" idx="2"/>
          </p:nvPr>
        </p:nvGraphicFramePr>
        <p:xfrm>
          <a:off x="4857752" y="1600201"/>
          <a:ext cx="4000528" cy="3328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285720" y="5000635"/>
            <a:ext cx="4357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Figura 5: Proporção de hipertensos com estratificação do risco cardiovascular na UBS Florida, Canguçu – RS nos meses de abril a junho de 2015.</a:t>
            </a:r>
          </a:p>
          <a:p>
            <a:pPr algn="just"/>
            <a:endParaRPr lang="pt-BR" sz="1200" dirty="0" smtClean="0"/>
          </a:p>
          <a:p>
            <a:r>
              <a:rPr lang="pt-BR" sz="2800" dirty="0" smtClean="0"/>
              <a:t> </a:t>
            </a:r>
            <a:endParaRPr lang="pt-BR" sz="2800" dirty="0"/>
          </a:p>
        </p:txBody>
      </p:sp>
      <p:sp>
        <p:nvSpPr>
          <p:cNvPr id="10" name="Retângulo 9"/>
          <p:cNvSpPr/>
          <p:nvPr/>
        </p:nvSpPr>
        <p:spPr>
          <a:xfrm>
            <a:off x="4857752" y="4929198"/>
            <a:ext cx="4071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1600" dirty="0" smtClean="0"/>
          </a:p>
          <a:p>
            <a:pPr algn="just"/>
            <a:r>
              <a:rPr lang="pt-BR" sz="1600" dirty="0" smtClean="0"/>
              <a:t>Figura 6: Proporção de diabeticos com estratificação do risco cardiovascular na UBS Florida, Canguçu – RS nos meses de abril a junho de 2015.</a:t>
            </a:r>
          </a:p>
          <a:p>
            <a:pPr algn="just"/>
            <a:endParaRPr lang="pt-BR" sz="1400" dirty="0" smtClean="0"/>
          </a:p>
          <a:p>
            <a:r>
              <a:rPr lang="pt-BR" sz="3200" dirty="0" smtClean="0"/>
              <a:t> 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95536" y="785794"/>
            <a:ext cx="8219256" cy="485778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Objetivo 6 - Promover a saúde dos hipertensos e diabéticos.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Meta 17 - Garantir orientação nutricional sobre alimentação saudável a 100% dos hipertensos.</a:t>
            </a:r>
          </a:p>
          <a:p>
            <a:pPr algn="just">
              <a:buNone/>
            </a:pPr>
            <a:r>
              <a:rPr lang="pt-BR" sz="2400" dirty="0" smtClean="0"/>
              <a:t>Meta 18 -Garantir orientação nutricional sobre alimentação saudável a 100% dos diabéticos.</a:t>
            </a:r>
          </a:p>
          <a:p>
            <a:pPr algn="just">
              <a:buNone/>
            </a:pPr>
            <a:r>
              <a:rPr lang="pt-BR" sz="2400" dirty="0" smtClean="0"/>
              <a:t>Meta 19 - Garantir orientação em relação à prática regular de atividade física a 100% dos pacientes hipertensos.</a:t>
            </a:r>
          </a:p>
          <a:p>
            <a:pPr algn="just">
              <a:buNone/>
            </a:pPr>
            <a:r>
              <a:rPr lang="pt-BR" sz="2400" dirty="0" smtClean="0"/>
              <a:t>Meta 20 - Garantir orientação em relação à prática regular de atividade física a 100% dos pacientes diabéticos.</a:t>
            </a:r>
          </a:p>
          <a:p>
            <a:endParaRPr lang="pt-BR" dirty="0" smtClean="0"/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643074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Objetivos – Metas - Resultados</a:t>
            </a:r>
            <a:endParaRPr lang="pt-BR" sz="4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7544" y="785794"/>
            <a:ext cx="8219256" cy="56241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Meta 21 - Garantir orientação sobre os riscos do tabagismo a 100% dos pacientes hipertensos.</a:t>
            </a:r>
          </a:p>
          <a:p>
            <a:pPr algn="just">
              <a:buNone/>
            </a:pPr>
            <a:r>
              <a:rPr lang="pt-BR" sz="2400" dirty="0" smtClean="0"/>
              <a:t>Meta 22 - Garantir orientação sobre os riscos do tabagismo a 100% dos pacientes diabéticos.</a:t>
            </a:r>
          </a:p>
          <a:p>
            <a:pPr algn="just">
              <a:buNone/>
            </a:pPr>
            <a:r>
              <a:rPr lang="pt-BR" sz="2400" dirty="0" smtClean="0"/>
              <a:t>Meta 23 - Garantir orientação sobre higiene bucal a 100% dos pacientes hipertensos.</a:t>
            </a:r>
          </a:p>
          <a:p>
            <a:pPr algn="just">
              <a:buNone/>
            </a:pPr>
            <a:r>
              <a:rPr lang="pt-BR" sz="2400" dirty="0" smtClean="0"/>
              <a:t>Meta 24 - Garantir orientação sobre higiene bucal a 100% dos pacientes diabéticos.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r>
              <a:rPr lang="pt-BR" sz="2400" dirty="0" smtClean="0"/>
              <a:t>Resultados: Alcançado o 100 % de qualidade das oito metas nos três meses da intervenção. O resultado foi obtido pela incorporação á rotina do serviço do fornecimento pela equipe das orientações estabelecidas para todos os usuários no acolhimento, nas consultas e nas atividades coletivas da UBS.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638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pt-BR" sz="4200" dirty="0"/>
              <a:t> </a:t>
            </a:r>
            <a:br>
              <a:rPr lang="pt-BR" sz="4200" dirty="0"/>
            </a:br>
            <a:r>
              <a:rPr lang="pt-BR" sz="4200" b="1" dirty="0" smtClean="0"/>
              <a:t>Discussão</a:t>
            </a:r>
            <a:r>
              <a:rPr lang="pt-BR" sz="4200" dirty="0"/>
              <a:t/>
            </a:r>
            <a:br>
              <a:rPr lang="pt-BR" sz="4200" dirty="0"/>
            </a:br>
            <a:endParaRPr lang="pt-BR" sz="4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87624" y="155679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 </a:t>
            </a:r>
            <a:r>
              <a:rPr lang="pt-BR" sz="3600" dirty="0" smtClean="0"/>
              <a:t>	</a:t>
            </a:r>
            <a:endParaRPr lang="pt-BR" sz="4000" dirty="0" smtClean="0"/>
          </a:p>
          <a:p>
            <a:pPr algn="just"/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596" y="1643050"/>
            <a:ext cx="80724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         Para o serviço o impacto da intervenção foi destacado, pois a melhoria do registro, a qualificação dos atendimentos, a oportuna classificação de risco dos hipertensos e diabéticos e o inicio da programação de agendamentos permitiu uma melhor otimização da agenda para a atenção à demanda espontânea.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0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pt-BR" dirty="0"/>
              <a:t> </a:t>
            </a:r>
            <a:br>
              <a:rPr lang="pt-BR" dirty="0"/>
            </a:br>
            <a:r>
              <a:rPr lang="pt-BR" sz="4700" b="1" dirty="0" smtClean="0"/>
              <a:t>Discussão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5720" y="1500174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         Para a equipe a intervenção permitiu uma melhor organização do trabalho, a execução de ações importantes para o controle das doenças dos pacientes, reviu as atribuições dos profissionais viabilizando a atenção a mais pessoas e contribuiu a alcançar e fortalecer um melhor engajamento com nossa população e suas lideranças comunitárias.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0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pt-BR" sz="4200" dirty="0"/>
              <a:t> </a:t>
            </a:r>
            <a:br>
              <a:rPr lang="pt-BR" sz="4200" dirty="0"/>
            </a:br>
            <a:r>
              <a:rPr lang="pt-BR" sz="4200" b="1" dirty="0" smtClean="0"/>
              <a:t>Discussão</a:t>
            </a:r>
            <a:r>
              <a:rPr lang="pt-BR" sz="4200" dirty="0"/>
              <a:t/>
            </a:r>
            <a:br>
              <a:rPr lang="pt-BR" sz="4200" dirty="0"/>
            </a:br>
            <a:endParaRPr lang="pt-BR" sz="4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34277" y="141277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pt-BR" sz="4000" dirty="0" smtClean="0"/>
          </a:p>
          <a:p>
            <a:pPr algn="just"/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596" y="1428736"/>
            <a:ext cx="83582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          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          Para a comunidade a intervenção trouxe muitos benefícios. Os usuários demonstram satisfação com a prioridade no atendimento, com as ações desenvolvidas pela equipe e com a contribuição da intervenção e os benefícios das atividades individuais e coletivas desenvolvidas para a melhoria de sua saúde e qualidade de vida.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00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b="1" dirty="0" smtClean="0"/>
              <a:t>Reflexão </a:t>
            </a:r>
            <a:r>
              <a:rPr lang="pt-BR" b="1" dirty="0"/>
              <a:t>Crítica sobre </a:t>
            </a:r>
            <a:r>
              <a:rPr lang="pt-BR" b="1" dirty="0" smtClean="0"/>
              <a:t>o </a:t>
            </a:r>
            <a:r>
              <a:rPr lang="pt-BR" b="1" dirty="0"/>
              <a:t>processo pessoal de aprendizagem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844824"/>
            <a:ext cx="8208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	</a:t>
            </a:r>
            <a:r>
              <a:rPr lang="pt-BR" sz="2400" dirty="0" smtClean="0"/>
              <a:t>O curso tem sido uma experiência importantíssima em minha vida, sobretudo no âmbito profissional e científico, pois além de ser um modelo educacional à </a:t>
            </a:r>
            <a:r>
              <a:rPr lang="pt-BR" sz="2400" dirty="0" smtClean="0"/>
              <a:t>distância </a:t>
            </a:r>
            <a:r>
              <a:rPr lang="pt-BR" sz="2400" dirty="0" smtClean="0"/>
              <a:t>uma vez concluído permitiu elevar minha qualificação </a:t>
            </a:r>
            <a:r>
              <a:rPr lang="pt-BR" sz="2400" dirty="0" smtClean="0"/>
              <a:t>científico </a:t>
            </a:r>
            <a:r>
              <a:rPr lang="pt-BR" sz="2400" dirty="0" smtClean="0"/>
              <a:t>- técnica e estabelecer uma troca de experiência com colegas e professores de diversas nacionalidades muito interessante.</a:t>
            </a:r>
            <a:endParaRPr lang="pt-BR" sz="2400" dirty="0"/>
          </a:p>
          <a:p>
            <a:pPr algn="just"/>
            <a:r>
              <a:rPr lang="pt-BR" sz="2400" dirty="0" smtClean="0"/>
              <a:t>	</a:t>
            </a:r>
            <a:endParaRPr lang="pt-BR" sz="24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393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b="1" dirty="0" smtClean="0"/>
              <a:t>Reflexão </a:t>
            </a:r>
            <a:r>
              <a:rPr lang="pt-BR" b="1" dirty="0"/>
              <a:t>Crítica sobre seu processo pessoal de aprendizagem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500174"/>
            <a:ext cx="820891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	</a:t>
            </a:r>
          </a:p>
          <a:p>
            <a:pPr algn="just"/>
            <a:r>
              <a:rPr lang="pt-BR" sz="2400" dirty="0" smtClean="0"/>
              <a:t>              O curso superou as minhas expectativas, conseguindo incrementar a qualidade da assistência de saúde oferecida, incorporar conhecimentos e habilidades importantes na profissão, alcançar um excelente engajamento público com as lideranças comunitárias e a população e qualificar os registros das informações para uma melhor avaliação e monitoramento das ações e dos processos de trabalho</a:t>
            </a:r>
            <a:r>
              <a:rPr lang="pt-BR" sz="2800" dirty="0" smtClean="0"/>
              <a:t>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93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/>
              <a:t/>
            </a:r>
            <a:br>
              <a:rPr lang="pt-BR" sz="3100" b="1" dirty="0" smtClean="0"/>
            </a:br>
            <a:r>
              <a:rPr lang="pt-BR" b="1" dirty="0" smtClean="0"/>
              <a:t>Reflexão </a:t>
            </a:r>
            <a:r>
              <a:rPr lang="pt-BR" b="1" dirty="0"/>
              <a:t>Crítica sobre seu processo pessoal de aprendizagem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556792"/>
            <a:ext cx="82089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 smtClean="0"/>
              <a:t>	</a:t>
            </a:r>
          </a:p>
          <a:p>
            <a:pPr algn="just"/>
            <a:r>
              <a:rPr lang="pt-BR" sz="2400" dirty="0" smtClean="0"/>
              <a:t>            O curso tem uma altíssima qualidade docente e científica. Considero muito significativo a incorporação de saberes e fazeres relacionados com as doenças psiquiátricas, muito frequentes na população de minha UBS e do município Canguçu e as doenças infectocontagiosas principalmente. Foi importante também a possibilidade de atualizar nossos conhecimentos sobre os protocolos de atenção estabelecidos no Brasil.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93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pt-BR" b="1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endParaRPr lang="pt-BR" sz="2400" dirty="0" smtClean="0"/>
          </a:p>
          <a:p>
            <a:pPr marL="0" indent="450000" algn="just">
              <a:spcBef>
                <a:spcPts val="0"/>
              </a:spcBef>
              <a:buNone/>
            </a:pPr>
            <a:endParaRPr lang="pt-BR" sz="2400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pt-BR" sz="2400" dirty="0" smtClean="0"/>
              <a:t>    O município de Canguçu possui uma população de 53.259 habitantes, conta com 27 UBS, sete delas são do tipo ESF e vinte do tipo tradicional. Possui um Centro de Especialidades Odontológicas (CEO), um hospital com 111 leitos, disponibilidade de meios diagnósticos, algumas especialidades médicas e SAMU. A UBS Florida oferece atendimento a uma população de 3500 habitantes e ainda </a:t>
            </a:r>
            <a:r>
              <a:rPr lang="pt-BR" sz="2400" dirty="0" smtClean="0"/>
              <a:t>não </a:t>
            </a:r>
            <a:r>
              <a:rPr lang="pt-BR" sz="2400" dirty="0" smtClean="0"/>
              <a:t>tem implantada a ESF.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/>
              <a:t>Mensagem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43799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800" dirty="0" smtClean="0"/>
              <a:t>            </a:t>
            </a:r>
            <a:r>
              <a:rPr lang="pt-BR" sz="2400" dirty="0" smtClean="0"/>
              <a:t>O principal legado da equipe daqui para frente será manter sistematicamente a incorporação das ações do projeto à rotina diária da UBS na atenção a saúde da população e para alcançar satisfatoriamente esse propósito é muito importante  lembrar o seguinte: </a:t>
            </a:r>
          </a:p>
          <a:p>
            <a:pPr algn="just">
              <a:buNone/>
            </a:pPr>
            <a:endParaRPr lang="es-ES_tradnl" sz="2400" dirty="0" smtClean="0"/>
          </a:p>
          <a:p>
            <a:pPr>
              <a:buNone/>
            </a:pPr>
            <a:r>
              <a:rPr lang="es-ES_tradnl" sz="2400" b="1" dirty="0" smtClean="0"/>
              <a:t>            As pessoas são o que fazem. A excelencia não é um ato, é un hábito.</a:t>
            </a:r>
          </a:p>
          <a:p>
            <a:pPr>
              <a:buNone/>
            </a:pPr>
            <a:r>
              <a:rPr lang="es-ES_tradnl" sz="2400" b="1" dirty="0" smtClean="0"/>
              <a:t>                                                                         Aristóteles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7004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14282" y="2428868"/>
            <a:ext cx="7558118" cy="1857388"/>
          </a:xfrm>
        </p:spPr>
        <p:txBody>
          <a:bodyPr>
            <a:normAutofit fontScale="25000" lnSpcReduction="20000"/>
          </a:bodyPr>
          <a:lstStyle/>
          <a:p>
            <a:endParaRPr lang="pt-BR" sz="6000" b="1" dirty="0"/>
          </a:p>
          <a:p>
            <a:pPr algn="l"/>
            <a:r>
              <a:rPr lang="pt-BR" sz="9600" dirty="0" smtClean="0">
                <a:solidFill>
                  <a:schemeClr val="tx1"/>
                </a:solidFill>
              </a:rPr>
              <a:t>Especializando: Guillermo David Alarcon Linares</a:t>
            </a:r>
          </a:p>
          <a:p>
            <a:pPr algn="l"/>
            <a:r>
              <a:rPr lang="pt-BR" sz="9600" dirty="0" smtClean="0">
                <a:solidFill>
                  <a:schemeClr val="tx1"/>
                </a:solidFill>
              </a:rPr>
              <a:t>Medico do Programa Mais Médicos para o Brasil</a:t>
            </a:r>
          </a:p>
          <a:p>
            <a:pPr algn="l"/>
            <a:r>
              <a:rPr lang="pt-BR" sz="9600" dirty="0" smtClean="0">
                <a:solidFill>
                  <a:schemeClr val="tx1"/>
                </a:solidFill>
              </a:rPr>
              <a:t>E mail: </a:t>
            </a:r>
            <a:r>
              <a:rPr lang="pt-BR" sz="9600" dirty="0" smtClean="0">
                <a:solidFill>
                  <a:schemeClr val="tx1"/>
                </a:solidFill>
                <a:hlinkClick r:id="rId2"/>
              </a:rPr>
              <a:t>david17region1@yahoo.com</a:t>
            </a:r>
            <a:endParaRPr lang="pt-BR" sz="9600" dirty="0" smtClean="0">
              <a:solidFill>
                <a:schemeClr val="tx1"/>
              </a:solidFill>
            </a:endParaRPr>
          </a:p>
          <a:p>
            <a:pPr algn="l"/>
            <a:r>
              <a:rPr lang="pt-BR" sz="9600" dirty="0" smtClean="0">
                <a:solidFill>
                  <a:schemeClr val="tx1"/>
                </a:solidFill>
              </a:rPr>
              <a:t>Tel: (53) 81107755                            </a:t>
            </a:r>
          </a:p>
          <a:p>
            <a:endParaRPr lang="pt-BR" sz="9600" dirty="0" smtClean="0"/>
          </a:p>
          <a:p>
            <a:endParaRPr lang="pt-BR" sz="9600" dirty="0" smtClean="0"/>
          </a:p>
        </p:txBody>
      </p:sp>
      <p:sp>
        <p:nvSpPr>
          <p:cNvPr id="3" name="CaixaDeTexto 2"/>
          <p:cNvSpPr txBox="1"/>
          <p:nvPr/>
        </p:nvSpPr>
        <p:spPr>
          <a:xfrm>
            <a:off x="3143240" y="4714884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</a:t>
            </a:r>
            <a:endParaRPr lang="pt-BR" dirty="0"/>
          </a:p>
        </p:txBody>
      </p:sp>
      <p:pic>
        <p:nvPicPr>
          <p:cNvPr id="7" name="Imagem 6" descr="http://unasus.ufpel.edu.br/site/wp-content/uploads/2013/10/ESF-Ufpel-01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32656"/>
            <a:ext cx="61926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3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pt-BR" sz="2400" dirty="0" smtClean="0"/>
              <a:t>      A HAS e a DM representam para o Brasil alto custo, devido ao aumento da prevalência e suas complicações na população. Pretendemos com a organização e qualificação da atenção aos hipertensos e diabéticos implantar ações que contribuíam com a melhora de suas condições de saúde e com o aumento do número de diagnósticos, propiciando o inicio do tratamento precocemente e evitando as consequências destas patologias.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700" b="1" dirty="0" smtClean="0"/>
              <a:t>Cidade de Canguçu</a:t>
            </a:r>
            <a:endParaRPr lang="pt-BR" sz="2700" dirty="0"/>
          </a:p>
        </p:txBody>
      </p:sp>
      <p:pic>
        <p:nvPicPr>
          <p:cNvPr id="4" name="Picture 2" descr="C:\Users\Zulema Brito\Pictures\2014-09-13 Fotos de camara\Fotos de camara 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85926"/>
            <a:ext cx="7143800" cy="4786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2700" b="1" dirty="0" smtClean="0"/>
              <a:t>UBS Florida</a:t>
            </a:r>
            <a:endParaRPr lang="pt-BR" sz="2700" dirty="0"/>
          </a:p>
        </p:txBody>
      </p:sp>
      <p:pic>
        <p:nvPicPr>
          <p:cNvPr id="4" name="Picture 3" descr="C:\Users\PC-03\Desktop\Ires - TCC - Montagem\UB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9807" y="1600200"/>
            <a:ext cx="614438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Introdução</a:t>
            </a:r>
            <a:br>
              <a:rPr lang="pt-BR" b="1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b="1" dirty="0" smtClean="0"/>
              <a:t>Consulta do médico</a:t>
            </a:r>
            <a:endParaRPr lang="pt-BR" sz="2700" b="1" dirty="0"/>
          </a:p>
        </p:txBody>
      </p:sp>
      <p:pic>
        <p:nvPicPr>
          <p:cNvPr id="4" name="Picture 3" descr="C:\Users\PC-03\Desktop\Ires - TCC - Montagem\P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4934" y="1647839"/>
            <a:ext cx="7074131" cy="443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Introdução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3600" dirty="0">
                <a:solidFill>
                  <a:srgbClr val="FF0000"/>
                </a:solidFill>
              </a:rPr>
              <a:t> </a:t>
            </a:r>
            <a:r>
              <a:rPr lang="pt-BR" sz="3600" dirty="0" smtClean="0">
                <a:solidFill>
                  <a:srgbClr val="FF0000"/>
                </a:solidFill>
              </a:rPr>
              <a:t>       </a:t>
            </a:r>
            <a:r>
              <a:rPr lang="pt-BR" sz="2400" dirty="0" smtClean="0"/>
              <a:t>Antes da intervenção a ação programática de atenção aos usuários hipertensos e/ou diabéticos se resumia em atendimento médico e/ou odontológico espontâneo e poucas vezes programado na unidade, aferição da PA, o teste de glicemia capilar, a distribuição mensal ou bimensal dos medicamentos para cada usuário e eventualmente alguma palestra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/>
              <a:t>Objetivo Geral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pt-BR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t-BR" sz="2800" dirty="0" smtClean="0"/>
              <a:t>            Melhorar a atenção aos usuários com hipertensão e/ou diabetes na UBS Florida, Canguçu - RS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3900" dirty="0" smtClean="0"/>
          </a:p>
          <a:p>
            <a:pPr>
              <a:buNone/>
            </a:pPr>
            <a:endParaRPr lang="pt-BR" sz="3900" dirty="0" smtClean="0"/>
          </a:p>
          <a:p>
            <a:endParaRPr lang="pt-BR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1760</Words>
  <Application>Microsoft Office PowerPoint</Application>
  <PresentationFormat>Apresentação na tela (4:3)</PresentationFormat>
  <Paragraphs>162</Paragraphs>
  <Slides>31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  Melhoria da atenção aos usuários com hipertensão e/ou diabetes na UBS Florida, Canguçu – RS. </vt:lpstr>
      <vt:lpstr>Introdução</vt:lpstr>
      <vt:lpstr>Introdução</vt:lpstr>
      <vt:lpstr>Introdução</vt:lpstr>
      <vt:lpstr>Introdução  Cidade de Canguçu</vt:lpstr>
      <vt:lpstr>Introdução  UBS Florida</vt:lpstr>
      <vt:lpstr>Introdução  Consulta do médico</vt:lpstr>
      <vt:lpstr>Introdução</vt:lpstr>
      <vt:lpstr>Objetivo Geral </vt:lpstr>
      <vt:lpstr> Metodologia </vt:lpstr>
      <vt:lpstr>Apresentação do PowerPoint</vt:lpstr>
      <vt:lpstr> Objetivos Específicos, Metas e Resultados </vt:lpstr>
      <vt:lpstr>Gráficos </vt:lpstr>
      <vt:lpstr>Objetivos – Metas - Resultados</vt:lpstr>
      <vt:lpstr>Objetivos – Metas - Resultados</vt:lpstr>
      <vt:lpstr>Apresentação do PowerPoint</vt:lpstr>
      <vt:lpstr>Objetivos – Metas - Resultados</vt:lpstr>
      <vt:lpstr>Objetivos – Metas - Resultados</vt:lpstr>
      <vt:lpstr>Objetivos – Metas - Resultados</vt:lpstr>
      <vt:lpstr>Objetivos – Metas - Resultados</vt:lpstr>
      <vt:lpstr>Gráficos</vt:lpstr>
      <vt:lpstr>Objetivos – Metas - Resultados</vt:lpstr>
      <vt:lpstr>Objetivos – Metas - Resultados</vt:lpstr>
      <vt:lpstr>  Discussão </vt:lpstr>
      <vt:lpstr>  Discussão </vt:lpstr>
      <vt:lpstr>  Discussão </vt:lpstr>
      <vt:lpstr> Reflexão Crítica sobre o processo pessoal de aprendizagem </vt:lpstr>
      <vt:lpstr> Reflexão Crítica sobre seu processo pessoal de aprendizagem </vt:lpstr>
      <vt:lpstr> Reflexão Crítica sobre seu processo pessoal de aprendizagem </vt:lpstr>
      <vt:lpstr>Mensagem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Zulema Brito</dc:creator>
  <cp:lastModifiedBy>BADIAJO</cp:lastModifiedBy>
  <cp:revision>91</cp:revision>
  <dcterms:created xsi:type="dcterms:W3CDTF">2015-08-10T21:44:02Z</dcterms:created>
  <dcterms:modified xsi:type="dcterms:W3CDTF">2015-08-13T01:47:02Z</dcterms:modified>
</cp:coreProperties>
</file>