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74" r:id="rId3"/>
    <p:sldId id="276" r:id="rId4"/>
    <p:sldId id="277" r:id="rId5"/>
    <p:sldId id="260" r:id="rId6"/>
    <p:sldId id="261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4" r:id="rId18"/>
    <p:sldId id="295" r:id="rId19"/>
    <p:sldId id="298" r:id="rId20"/>
    <p:sldId id="299" r:id="rId21"/>
    <p:sldId id="301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89011-2C7F-403B-AFF3-AC1AF075E1CE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F2C5-5331-467E-9925-2AD4CE07B4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90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A6F-703E-420E-9B28-5E2169EFED6C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AF50-5270-4613-BC95-7426A74E55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A6F-703E-420E-9B28-5E2169EFED6C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AF50-5270-4613-BC95-7426A74E55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A6F-703E-420E-9B28-5E2169EFED6C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AF50-5270-4613-BC95-7426A74E5546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A6F-703E-420E-9B28-5E2169EFED6C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AF50-5270-4613-BC95-7426A74E55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A6F-703E-420E-9B28-5E2169EFED6C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AF50-5270-4613-BC95-7426A74E55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A6F-703E-420E-9B28-5E2169EFED6C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AF50-5270-4613-BC95-7426A74E55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A6F-703E-420E-9B28-5E2169EFED6C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AF50-5270-4613-BC95-7426A74E55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A6F-703E-420E-9B28-5E2169EFED6C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AF50-5270-4613-BC95-7426A74E55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A6F-703E-420E-9B28-5E2169EFED6C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AF50-5270-4613-BC95-7426A74E55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A6F-703E-420E-9B28-5E2169EFED6C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AF50-5270-4613-BC95-7426A74E55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A6F-703E-420E-9B28-5E2169EFED6C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AF50-5270-4613-BC95-7426A74E55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0898A6F-703E-420E-9B28-5E2169EFED6C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E64AF50-5270-4613-BC95-7426A74E55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Planilha_do_Microsoft_Excel_97-20032.xls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Planilha_do_Microsoft_Excel_97-20034.xls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60647"/>
            <a:ext cx="7772400" cy="217345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altLang="pt-BR" sz="16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UNIVERSIDADE ABERTA DO SUS</a:t>
            </a:r>
            <a:r>
              <a:rPr lang="pt-BR" altLang="pt-BR" sz="16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pt-BR" altLang="pt-BR" sz="16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pt-BR" altLang="pt-BR" sz="16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UNIVERSIDADE FEDERAL DE PELOTAS</a:t>
            </a:r>
            <a:r>
              <a:rPr lang="pt-BR" altLang="pt-BR" sz="16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pt-BR" altLang="pt-BR" sz="16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pt-BR" altLang="pt-BR" sz="16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Especialização em Saúde da Família</a:t>
            </a:r>
            <a:r>
              <a:rPr lang="pt-BR" altLang="pt-BR" sz="16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pt-BR" altLang="pt-BR" sz="16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pt-BR" altLang="pt-BR" sz="16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Modalidade a Distância</a:t>
            </a:r>
            <a:r>
              <a:rPr lang="pt-BR" altLang="pt-BR" sz="16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pt-BR" altLang="pt-BR" sz="16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pt-BR" altLang="pt-BR" sz="16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Turma 7</a:t>
            </a:r>
            <a:r>
              <a:rPr lang="pt-BR" altLang="pt-B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708920"/>
            <a:ext cx="8568952" cy="3960440"/>
          </a:xfrm>
        </p:spPr>
        <p:txBody>
          <a:bodyPr>
            <a:normAutofit/>
          </a:bodyPr>
          <a:lstStyle/>
          <a:p>
            <a:r>
              <a:rPr lang="pt-BR" b="1" dirty="0"/>
              <a:t>  </a:t>
            </a:r>
            <a:endParaRPr lang="pt-BR" dirty="0"/>
          </a:p>
          <a:p>
            <a:endParaRPr lang="pt-BR" dirty="0" smtClean="0"/>
          </a:p>
        </p:txBody>
      </p:sp>
      <p:pic>
        <p:nvPicPr>
          <p:cNvPr id="5" name="Imagem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599878" y="254554"/>
            <a:ext cx="1698476" cy="172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4833" y="2147952"/>
            <a:ext cx="8591470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defRPr/>
            </a:pPr>
            <a:r>
              <a:rPr lang="pt-BR" sz="14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Trabalho de Conclusão de Curso </a:t>
            </a:r>
            <a:r>
              <a:rPr lang="pt-BR" sz="2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</a:t>
            </a:r>
            <a:endParaRPr lang="pt-BR" sz="2000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defRPr/>
            </a:pPr>
            <a:endParaRPr lang="pt-BR" sz="20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540385" algn="ctr">
              <a:lnSpc>
                <a:spcPct val="150000"/>
              </a:lnSpc>
              <a:defRPr/>
            </a:pPr>
            <a:r>
              <a:rPr lang="pt-BR" sz="2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Melhoria da Atenção à Saúde dos Usuários com Hipertensão e Diabetes na UBS de Santos </a:t>
            </a:r>
            <a:r>
              <a:rPr lang="pt-BR" sz="20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Anjos, </a:t>
            </a:r>
            <a:r>
              <a:rPr lang="pt-BR" sz="2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Faxinal do </a:t>
            </a:r>
            <a:r>
              <a:rPr lang="pt-BR" sz="20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Soturno/RS</a:t>
            </a:r>
            <a:r>
              <a:rPr lang="pt-BR" sz="2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</a:t>
            </a:r>
          </a:p>
          <a:p>
            <a:pPr indent="540385" algn="ctr">
              <a:lnSpc>
                <a:spcPct val="150000"/>
              </a:lnSpc>
              <a:defRPr/>
            </a:pPr>
            <a:endParaRPr lang="pt-BR" sz="2000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540385" algn="ctr">
              <a:lnSpc>
                <a:spcPct val="150000"/>
              </a:lnSpc>
              <a:defRPr/>
            </a:pPr>
            <a:endParaRPr lang="pt-BR" sz="2000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540385" algn="ctr">
              <a:lnSpc>
                <a:spcPct val="150000"/>
              </a:lnSpc>
              <a:defRPr/>
            </a:pPr>
            <a:r>
              <a:rPr lang="pt-BR" sz="16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Guillermo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Doimeadios Garcia </a:t>
            </a:r>
          </a:p>
          <a:p>
            <a:pPr indent="540385" algn="r">
              <a:lnSpc>
                <a:spcPct val="150000"/>
              </a:lnSpc>
              <a:defRPr/>
            </a:pPr>
            <a:endParaRPr lang="pt-BR" sz="1400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540385" algn="r">
              <a:lnSpc>
                <a:spcPct val="150000"/>
              </a:lnSpc>
              <a:defRPr/>
            </a:pPr>
            <a:endParaRPr lang="pt-BR" sz="1400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540385" algn="r">
              <a:lnSpc>
                <a:spcPct val="150000"/>
              </a:lnSpc>
              <a:defRPr/>
            </a:pPr>
            <a:endParaRPr lang="pt-BR" sz="1400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540385" algn="ctr">
              <a:lnSpc>
                <a:spcPct val="150000"/>
              </a:lnSpc>
              <a:defRPr/>
            </a:pPr>
            <a:r>
              <a:rPr lang="pt-BR" sz="14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Pelotas</a:t>
            </a:r>
            <a:r>
              <a:rPr lang="pt-BR" sz="14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pt-BR" sz="14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2015</a:t>
            </a:r>
            <a:endParaRPr lang="pt-BR" sz="20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336064"/>
            <a:ext cx="8686800" cy="3450696"/>
          </a:xfrm>
        </p:spPr>
        <p:txBody>
          <a:bodyPr>
            <a:normAutofit/>
          </a:bodyPr>
          <a:lstStyle/>
          <a:p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2: Melhorar a qualidade da atenção a hipertensos e/ou diabéticos</a:t>
            </a:r>
          </a:p>
          <a:p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</a:rPr>
              <a:t>Meta 2.3: Garantir a 100% dos hipertensos a realização de exames complementares em dia de acordo com o protocolo.</a:t>
            </a:r>
          </a:p>
          <a:p>
            <a:pPr lvl="1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Meta 2.4: Garantir a 100% dos diabéticos a realização de exames complementares em dia de acordo com o protocolo</a:t>
            </a:r>
          </a:p>
          <a:p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  <p:pic>
        <p:nvPicPr>
          <p:cNvPr id="28673" name="Gráfico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7718"/>
            <a:ext cx="4624388" cy="338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Gráfico 1"/>
          <p:cNvPicPr>
            <a:picLocks noChangeArrowheads="1"/>
          </p:cNvPicPr>
          <p:nvPr/>
        </p:nvPicPr>
        <p:blipFill>
          <a:blip r:embed="rId3" cstate="print"/>
          <a:srcRect b="-49"/>
          <a:stretch>
            <a:fillRect/>
          </a:stretch>
        </p:blipFill>
        <p:spPr bwMode="auto">
          <a:xfrm>
            <a:off x="4702175" y="3462728"/>
            <a:ext cx="4441825" cy="339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794477" y="5546361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53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71674" y="5316884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111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59073" y="5024187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225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489157" y="5546361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16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21866" y="5311141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37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354575" y="5024187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56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1" y="1464853"/>
            <a:ext cx="8686800" cy="3450696"/>
          </a:xfrm>
        </p:spPr>
        <p:txBody>
          <a:bodyPr>
            <a:normAutofit/>
          </a:bodyPr>
          <a:lstStyle/>
          <a:p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2: Melhorar a qualidade da atenção a hipertensos e/ou diabéticos</a:t>
            </a:r>
          </a:p>
          <a:p>
            <a:endParaRPr lang="pt-BR" sz="1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</a:rPr>
              <a:t>Meta 2.5: Priorizar a prescrição de medicamentos da farmácia popular para 100% dos hipertensos cadastrados na unidade de saúde</a:t>
            </a:r>
          </a:p>
          <a:p>
            <a:pPr lvl="1"/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Meta 2.6: Priorizar a prescrição de medicamentos da farmácia popular para 100% dos diabéticos cadastrados na unidade de saúde.</a:t>
            </a:r>
          </a:p>
          <a:p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  <p:pic>
        <p:nvPicPr>
          <p:cNvPr id="5" name="Gráfico 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480"/>
            <a:ext cx="4546241" cy="31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839448" y="5051686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79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41356" y="4934263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148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73245" y="4891791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251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Gráfico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400" y="3672590"/>
            <a:ext cx="4546600" cy="318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5452728" y="4583508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23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03297" y="4544519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48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332687" y="4454577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67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07277"/>
            <a:ext cx="8686799" cy="3450696"/>
          </a:xfrm>
        </p:spPr>
        <p:txBody>
          <a:bodyPr>
            <a:normAutofit/>
          </a:bodyPr>
          <a:lstStyle/>
          <a:p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2: Melhorar a qualidade da atenção a hipertensos e/ou diabéticos</a:t>
            </a:r>
          </a:p>
          <a:p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2.7: Realizar avaliação da necessidade de atendimento odontológico em 100% dos hipertensos</a:t>
            </a:r>
          </a:p>
          <a:p>
            <a:pPr lvl="1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Meta 2.8: Realizar avaliação da necessidade de atendimento odontológico em 100% dos diabéticos</a:t>
            </a:r>
            <a:endParaRPr lang="pt-BR" sz="1800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  <p:pic>
        <p:nvPicPr>
          <p:cNvPr id="26625" name="Gráfico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7816"/>
            <a:ext cx="4624388" cy="353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Gráfico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12826"/>
            <a:ext cx="4572000" cy="354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826957" y="5698762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03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16307" y="5473909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69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45699" y="5264047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183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53986" y="5578840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01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43337" y="5383968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25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302707" y="4979234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44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5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1" y="2070160"/>
            <a:ext cx="8222104" cy="34506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3:  . Melhorar a adesão de hipertensos e/ou diabéticos ao programa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3.1: Buscar 100% dos hipertensos faltosos às consultas na unidade de saúde conforme a periodicidade recomendada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3.2: Buscar 100% dos diabéticos faltosos às consultas na unidade de saúde conforme a periodicidade recomendada</a:t>
            </a:r>
          </a:p>
          <a:p>
            <a:pPr>
              <a:buNone/>
            </a:pPr>
            <a:endParaRPr lang="pt-BR" sz="1800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79488" y="4991724"/>
            <a:ext cx="7719935" cy="13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HAS: mês 1 = 27, mês 2 = 30, mês 3 = 47 (100%)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DM: mês 1 = 27, mês 2 = 30, mês 3 = 10 (100%)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71669"/>
            <a:ext cx="8686799" cy="34506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4:  . Melhorar o registro das informações.</a:t>
            </a:r>
          </a:p>
          <a:p>
            <a:pPr lvl="1"/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4.1. Manter ficha de acompanhamento de 100% dos hipertensos cadastrados na unidade de saúde</a:t>
            </a:r>
          </a:p>
          <a:p>
            <a:pPr lvl="1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Meta 4.2: Manter ficha de acompanhamento de 100% dos diabéticos cadastrados na unidade de saúde</a:t>
            </a:r>
            <a:endParaRPr lang="pt-BR" sz="1800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  <p:pic>
        <p:nvPicPr>
          <p:cNvPr id="3100" name="Gráfico 9"/>
          <p:cNvPicPr>
            <a:picLocks noChangeArrowheads="1"/>
          </p:cNvPicPr>
          <p:nvPr/>
        </p:nvPicPr>
        <p:blipFill>
          <a:blip r:embed="rId2" cstate="print"/>
          <a:srcRect b="-128"/>
          <a:stretch>
            <a:fillRect/>
          </a:stretch>
        </p:blipFill>
        <p:spPr bwMode="auto">
          <a:xfrm>
            <a:off x="359764" y="3267855"/>
            <a:ext cx="4675188" cy="359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201710" y="5294027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88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31102" y="5204086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159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50433" y="5069174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273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269044" y="4893971"/>
            <a:ext cx="3874956" cy="1223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DM = no primeiro mês 24 usuários (100%), no segundo mês 49 (100%), e finalmente no terceiro mês 68 (100%).</a:t>
            </a:r>
            <a:endParaRPr lang="pt-BR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62328" y="1849444"/>
            <a:ext cx="8686800" cy="34506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5: Mapear hipertensos e diabéticos de risco para doença cardiovascular.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5.1. Realizar estratificação do risco cardiovascular em 100% dos hipertensos cadastrados na unidade de saúde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5.2: Realizar estratificação do risco cardiovascular em 100% dos diabéticos cadastrados na unidade de saúde</a:t>
            </a:r>
            <a:endParaRPr lang="pt-BR" sz="2000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4932344"/>
            <a:ext cx="4275786" cy="125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= no primeiro mês foram 98 usuários (100%), no segundo mês 169 (100%), e no terceiro 283 (100%).</a:t>
            </a:r>
            <a:endParaRPr lang="pt-BR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10668" y="4932344"/>
            <a:ext cx="4633332" cy="125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 = no primeiro mês 24 usuários (100%), no segundo mês 49 (100%), no terceiro tivemos um total de 68 (100%).</a:t>
            </a:r>
            <a:endParaRPr lang="pt-BR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54833"/>
            <a:ext cx="8904157" cy="574226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6: Promover a saúde de hipertensos e diabéticos.</a:t>
            </a:r>
          </a:p>
          <a:p>
            <a:pPr lvl="1"/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6.1: Garantir orientação nutricional sobre alimentação saudável a 100% dos hipertensos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6.2. Garantir orientação nutricional sobre alimentação saudável a 100% dos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6.3. Garantir orientação em relação à prática regular de atividade física a 100% dos usuários hipertensos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 6.4. Garantir orientação em relação à prática regular de atividade física a 100% dos usuários diabéticos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 6.5. Garantir orientação sobre os riscos do tabagismo a 100% dos usuários hipertensos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 6.6. Garantir orientação sobre os riscos do tabagismo a 100% dos usuários diabéticos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 6.7. Garantir orientação sobre higiene bucal a 100% dos usuários hipertensos.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 6.8: Garantir orientação sobre higiene bucal a 100% dos usuários diabéticos.</a:t>
            </a:r>
          </a:p>
          <a:p>
            <a:pPr lvl="1"/>
            <a:endParaRPr lang="pt-BR" sz="2400" dirty="0" smtClean="0"/>
          </a:p>
          <a:p>
            <a:pPr lvl="1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74557" y="5771215"/>
            <a:ext cx="7719935" cy="996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HAS: mês 1 = 98, mês 2 = 169, mês 3 = 283 (100%)</a:t>
            </a: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DM: mês 1 = 24, mês 2 = 49, mês 3 = 68 (100%)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287092"/>
            <a:ext cx="8686800" cy="411370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Elevação da qualidade dos serviços oferecidos na 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Mudamos o pensar e o fazer acerca do processo saúde/doença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Elevação da qualificação dos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profissionais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equipe.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Melhorou a organização e atualização de registros, fichas  prontuários de usuários Hipertensos e/ou Diabético.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Foram beneficiados toda a comunidades com ações de orientações para melhorar a saúde.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Foi atualizado 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aumentado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programa de farmácia popular.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Proposta para dar continuidade do projeto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intervenção atual.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Fortalecimento da unidade e de equipe de saúde.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Melhora na estrutura, planejamento e organização do trabalho na UBS.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inter-relação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 o NAAB, e com outros setores.</a:t>
            </a:r>
            <a:endParaRPr lang="pt-BR" sz="2000" dirty="0"/>
          </a:p>
          <a:p>
            <a:endParaRPr lang="pt-BR" sz="2000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Discussão </a:t>
            </a:r>
          </a:p>
        </p:txBody>
      </p:sp>
    </p:spTree>
    <p:extLst>
      <p:ext uri="{BB962C8B-B14F-4D97-AF65-F5344CB8AC3E}">
        <p14:creationId xmlns:p14="http://schemas.microsoft.com/office/powerpoint/2010/main" val="18684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289101"/>
            <a:ext cx="8686800" cy="34506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 desenvolvimento pessoal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profissional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Fortalecimento da relação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Incentivo para continuar procurando o comprometimento de melhorar a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qualidade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APS neste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outros programas.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Aprendemos que os obstáculos, por mais difíceis que eles sejam sempre serão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possíveis de solucionar.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verdadeiro valor da educação em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saúde.</a:t>
            </a:r>
            <a:endParaRPr lang="pt-BR" sz="2000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2" descr="C:\Users\GUILLERMO\Desktop\20141110_082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5327091" cy="400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3" descr="C:\Users\GUILLERMO\Desktop\20150429_1548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80" y="3252812"/>
            <a:ext cx="4803820" cy="36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5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1772816"/>
            <a:ext cx="8280919" cy="48245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Caracterização do município de Faxinal do Soturno/RS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Cidade Gaúcha </a:t>
            </a:r>
            <a:r>
              <a:rPr lang="pt-BR" dirty="0">
                <a:latin typeface="Arial" pitchFamily="34" charset="0"/>
                <a:cs typeface="Arial" pitchFamily="34" charset="0"/>
              </a:rPr>
              <a:t>com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6.860 habitantes;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01 UBS e 2 ESF, 1 Urbana e outra Rural(Santos Anjos) </a:t>
            </a: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348"/>
            <a:ext cx="4583992" cy="316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35" y="3728545"/>
            <a:ext cx="4288665" cy="315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4" descr="C:\Users\GUILLERMO\Desktop\20150514_154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3"/>
            <a:ext cx="5502286" cy="412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5" descr="C:\Users\GUILLERMO\Desktop\20150514_150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85" y="3384024"/>
            <a:ext cx="4623515" cy="3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927" y="4485326"/>
            <a:ext cx="8229600" cy="1252728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Obrigado</a:t>
            </a:r>
            <a:endParaRPr lang="pt-B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2289" y="2329160"/>
            <a:ext cx="4594485" cy="470948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Caracterização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ESF Santos Anjos.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pt-BR" dirty="0">
                <a:latin typeface="Arial" pitchFamily="34" charset="0"/>
                <a:cs typeface="Arial" pitchFamily="34" charset="0"/>
              </a:rPr>
              <a:t>ACS,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 enfermeira, </a:t>
            </a:r>
            <a:r>
              <a:rPr lang="pt-BR" dirty="0">
                <a:latin typeface="Arial" pitchFamily="34" charset="0"/>
                <a:cs typeface="Arial" pitchFamily="34" charset="0"/>
              </a:rPr>
              <a:t>1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médico, </a:t>
            </a:r>
            <a:r>
              <a:rPr lang="pt-BR" dirty="0">
                <a:latin typeface="Arial" pitchFamily="34" charset="0"/>
                <a:cs typeface="Arial" pitchFamily="34" charset="0"/>
              </a:rPr>
              <a:t>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técnica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enfermagem, 1 auxiliar de enfermagem, 1 dentista e 1 auxiliar em saúde bucal.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06" y="2830925"/>
            <a:ext cx="3623868" cy="40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0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Situação da Ação Programática antes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intervenção: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347 </a:t>
            </a:r>
            <a:r>
              <a:rPr lang="pt-BR" dirty="0">
                <a:latin typeface="Arial" pitchFamily="34" charset="0"/>
                <a:cs typeface="Arial" pitchFamily="34" charset="0"/>
              </a:rPr>
              <a:t>hipertensos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65 </a:t>
            </a:r>
            <a:r>
              <a:rPr lang="pt-BR" dirty="0">
                <a:latin typeface="Arial" pitchFamily="34" charset="0"/>
                <a:cs typeface="Arial" pitchFamily="34" charset="0"/>
              </a:rPr>
              <a:t>diabéticos adscritos;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Baixa cobertura, livre demanda;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Sem registro e monitoramento;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Ausência de educação em saúde.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970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772816"/>
            <a:ext cx="8640959" cy="475252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Geral: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Melhoria da atenção à saúde dos usuários hipertensos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e/ou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 da UBS de Santos Anjos, Faxinal do Soturno/RS</a:t>
            </a:r>
          </a:p>
          <a:p>
            <a:pPr marL="0" indent="0" algn="just">
              <a:buNone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Objetivos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588440"/>
            <a:ext cx="8568952" cy="4464496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Intensificação do número de consultas;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Melhoria da assistência através da criação de vínculos, realização de exames complementares e encaminhamentos necessários;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Busca ativa dos usuários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faltosos;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Capacitação da equipe;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Criação do grupo HIPERDIA.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873" y="1980651"/>
            <a:ext cx="8634334" cy="3450696"/>
          </a:xfrm>
        </p:spPr>
        <p:txBody>
          <a:bodyPr>
            <a:normAutofit fontScale="77500" lnSpcReduction="20000"/>
          </a:bodyPr>
          <a:lstStyle/>
          <a:p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Wingdings" panose="05000000000000000000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Utilizou-se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cadernos de atenção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básica: #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36 HAS e # 37 DM.</a:t>
            </a:r>
          </a:p>
          <a:p>
            <a:pPr marL="1028700" lvl="1" indent="-571500" algn="just">
              <a:buFont typeface="Wingdings" panose="05000000000000000000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Adotou- se a Ficha Espelho e Planilha de coleta de dados da UFPel para Usuários com HAS e DM.</a:t>
            </a:r>
          </a:p>
          <a:p>
            <a:pPr marL="1028700" lvl="1" indent="-571500" algn="just">
              <a:buFont typeface="Wingdings" panose="05000000000000000000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Atendimentos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médicos, odontológicos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de enfermagem, nutricional, psicológicos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ACS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educação física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028700" lvl="1" indent="-571500" algn="just">
              <a:buFont typeface="Wingdings" panose="05000000000000000000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Laboratório Clínico.</a:t>
            </a:r>
          </a:p>
          <a:p>
            <a:pPr marL="1028700" lvl="1" indent="-571500" algn="just">
              <a:buFont typeface="Wingdings" panose="05000000000000000000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Trabalho Comunitários com grupos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18002" y="3244334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519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1" y="1477732"/>
            <a:ext cx="8686800" cy="3450696"/>
          </a:xfrm>
        </p:spPr>
        <p:txBody>
          <a:bodyPr>
            <a:normAutofit/>
          </a:bodyPr>
          <a:lstStyle/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Objetivo 1: Ampliar a cobertura à hipertensos e/ou diabéticos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Meta 1.1: Cadastrar 65% dos hipertensos da área de abrangência no Programa de Atenção à Hipertensão Arterial e à Diabetes Mellitus da unidade de saúde</a:t>
            </a: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Meta 1.2: Cadastrar 50% dos usuários diabéticos da área de abrangência no Programa de Atenção à Hipertensão Arterial e à Diabetes Mellitus da unidade de saúde.</a:t>
            </a:r>
          </a:p>
          <a:p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705958"/>
              </p:ext>
            </p:extLst>
          </p:nvPr>
        </p:nvGraphicFramePr>
        <p:xfrm>
          <a:off x="-38663" y="3754695"/>
          <a:ext cx="4417057" cy="3180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Planilha" r:id="rId3" imgW="4724505" imgH="2600270" progId="Excel.Sheet.8">
                  <p:embed/>
                </p:oleObj>
              </mc:Choice>
              <mc:Fallback>
                <p:oleObj name="Planilha" r:id="rId3" imgW="4724505" imgH="2600270" progId="Excel.Sheet.8">
                  <p:embed/>
                  <p:pic>
                    <p:nvPicPr>
                      <p:cNvPr id="0" name="Picture 5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663" y="3754695"/>
                        <a:ext cx="4417057" cy="31804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76" name="Object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735641"/>
              </p:ext>
            </p:extLst>
          </p:nvPr>
        </p:nvGraphicFramePr>
        <p:xfrm>
          <a:off x="4522028" y="3742945"/>
          <a:ext cx="4648204" cy="3192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Gráfico" r:id="rId5" imgW="4581483" imgH="2667090" progId="Excel.Chart.8">
                  <p:embed/>
                </p:oleObj>
              </mc:Choice>
              <mc:Fallback>
                <p:oleObj name="Gráfico" r:id="rId5" imgW="4581483" imgH="2667090" progId="Excel.Chart.8">
                  <p:embed/>
                  <p:pic>
                    <p:nvPicPr>
                      <p:cNvPr id="0" name="Picture 5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028" y="3742945"/>
                        <a:ext cx="4648204" cy="3192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49506" y="5606321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98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27183" y="5344921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169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63316" y="4886794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283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424748" y="5922110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24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313009" y="5607339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49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270226" y="4968868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68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768467"/>
            <a:ext cx="8686800" cy="3450696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2: Melhorar a qualidade da atenção a hipertensos e/ou diabéticos</a:t>
            </a:r>
          </a:p>
          <a:p>
            <a:pPr lvl="1"/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2.1: Realizar exame clínico apropriado em 100% dos hipertensos</a:t>
            </a:r>
          </a:p>
          <a:p>
            <a:pPr lvl="1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Meta 2.2: Realizar exame clínico apropriado em 100% dos diabéticos.</a:t>
            </a:r>
          </a:p>
          <a:p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9512"/>
              </p:ext>
            </p:extLst>
          </p:nvPr>
        </p:nvGraphicFramePr>
        <p:xfrm>
          <a:off x="1" y="3580327"/>
          <a:ext cx="4481848" cy="3277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Gráfico" r:id="rId3" imgW="4858933" imgH="2536156" progId="Excel.Sheet.8">
                  <p:embed/>
                </p:oleObj>
              </mc:Choice>
              <mc:Fallback>
                <p:oleObj name="Gráfico" r:id="rId3" imgW="4858933" imgH="2536156" progId="Excel.Sheet.8">
                  <p:embed/>
                  <p:pic>
                    <p:nvPicPr>
                      <p:cNvPr id="0" name="Picture 5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580327"/>
                        <a:ext cx="4481848" cy="3277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449925"/>
              </p:ext>
            </p:extLst>
          </p:nvPr>
        </p:nvGraphicFramePr>
        <p:xfrm>
          <a:off x="4687910" y="3580327"/>
          <a:ext cx="4456091" cy="3277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Gráfico" r:id="rId5" imgW="4487045" imgH="2499577" progId="Excel.Sheet.8">
                  <p:embed/>
                </p:oleObj>
              </mc:Choice>
              <mc:Fallback>
                <p:oleObj name="Gráfico" r:id="rId5" imgW="4487045" imgH="2499577" progId="Excel.Sheet.8">
                  <p:embed/>
                  <p:pic>
                    <p:nvPicPr>
                      <p:cNvPr id="0" name="Picture 5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910" y="3580327"/>
                        <a:ext cx="4456091" cy="3277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84418" y="5051686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66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28799" y="4826832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136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3180" y="4456703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250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486398" y="5306518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373154" y="4456703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63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66250" y="4784085"/>
            <a:ext cx="89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44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1167</Words>
  <Application>Microsoft Office PowerPoint</Application>
  <PresentationFormat>Apresentação na tela (4:3)</PresentationFormat>
  <Paragraphs>157</Paragraphs>
  <Slides>21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Candara</vt:lpstr>
      <vt:lpstr>Symbol</vt:lpstr>
      <vt:lpstr>Times New Roman</vt:lpstr>
      <vt:lpstr>Wingdings</vt:lpstr>
      <vt:lpstr>Forma de Onda</vt:lpstr>
      <vt:lpstr>Planilha</vt:lpstr>
      <vt:lpstr>Gráfico</vt:lpstr>
      <vt:lpstr>UNIVERSIDADE ABERTA DO SUS UNIVERSIDADE FEDERAL DE PELOTAS Especialização em Saúde da Família Modalidade a Distância Turma 7 </vt:lpstr>
      <vt:lpstr>Introdução</vt:lpstr>
      <vt:lpstr>Introdução</vt:lpstr>
      <vt:lpstr>Introdução</vt:lpstr>
      <vt:lpstr>Objetivos</vt:lpstr>
      <vt:lpstr>Metodologia</vt:lpstr>
      <vt:lpstr>Metodologia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Apresentação do PowerPoint</vt:lpstr>
      <vt:lpstr>Discussão </vt:lpstr>
      <vt:lpstr>Reflexão crítica sobre o processo pessoal de aprendizagem</vt:lpstr>
      <vt:lpstr>Apresentação do PowerPoint</vt:lpstr>
      <vt:lpstr>Apresentação do PowerPoint</vt:lpstr>
      <vt:lpstr>Muito 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Programa De Pós-Graduação Em Saúde Da Família</dc:title>
  <dc:creator>jose angel</dc:creator>
  <cp:lastModifiedBy>GUILLERMO</cp:lastModifiedBy>
  <cp:revision>37</cp:revision>
  <dcterms:modified xsi:type="dcterms:W3CDTF">2015-09-15T14:12:39Z</dcterms:modified>
</cp:coreProperties>
</file>