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sldIdLst>
    <p:sldId id="256" r:id="rId2"/>
    <p:sldId id="258" r:id="rId3"/>
    <p:sldId id="260" r:id="rId4"/>
    <p:sldId id="295" r:id="rId5"/>
    <p:sldId id="264" r:id="rId6"/>
    <p:sldId id="263" r:id="rId7"/>
    <p:sldId id="265" r:id="rId8"/>
    <p:sldId id="266" r:id="rId9"/>
    <p:sldId id="267" r:id="rId10"/>
    <p:sldId id="269" r:id="rId11"/>
    <p:sldId id="301" r:id="rId12"/>
    <p:sldId id="270" r:id="rId13"/>
    <p:sldId id="271" r:id="rId14"/>
    <p:sldId id="272" r:id="rId15"/>
    <p:sldId id="273" r:id="rId16"/>
    <p:sldId id="292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7" r:id="rId26"/>
    <p:sldId id="299" r:id="rId27"/>
    <p:sldId id="293" r:id="rId28"/>
    <p:sldId id="297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mar Moura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D1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4" autoAdjust="0"/>
    <p:restoredTop sz="94660"/>
  </p:normalViewPr>
  <p:slideViewPr>
    <p:cSldViewPr>
      <p:cViewPr>
        <p:scale>
          <a:sx n="50" d="100"/>
          <a:sy n="50" d="100"/>
        </p:scale>
        <p:origin x="-180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E3E393-13AC-44A3-89F8-0BCD6BAD66A8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376FEB-B3BB-4271-8882-8990AA08C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39627A-CD3C-41DE-8C04-9F6158D92C42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</p:grpSp>
      <p:sp>
        <p:nvSpPr>
          <p:cNvPr id="532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C3FB-BD5E-4375-825B-5292F1C9137F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543A-3931-4C1C-B414-94DB740AB3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94F8-2CF7-4404-95B5-EBAD5F6769F4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200E-4359-408E-993F-1F22A2325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1DE9-06C9-4CB9-9EF5-CE91EC7DCF25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DF96-1DD3-4248-970C-6EF97AEC60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4A24-2C3F-4B4F-AF3A-22194996B501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F36B-75FC-492B-B94E-7E1EE695CA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63882-35C9-4529-8442-2DBEC0B09692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0ECC-11E5-44FF-A713-44CF45FFF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94DF-DA13-423B-8E0F-44677F4AA500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59258-5CA4-4107-8B53-39B2FFD071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1E14-8371-47BC-B87D-CF17880CB03F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7DA6-1A16-445C-8141-4DAD9602DA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E7801-56E5-4F83-88D2-8A9FE052E381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C61F8-EE66-4788-9E1D-DBE54262E8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6A40A-5F5E-47E2-9AE9-4C727B217288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BD7F-2778-4F8F-92F2-6CAD7DF573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80AF-8CA9-4CBC-8F95-0B4BF85D7438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9E29-0395-4BD2-A185-5B94BB1516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77D7-3724-4236-A6DA-AC4F559F5B19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F978-A5E5-40A5-85AD-3800405193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8F7B-FDC8-4C91-A116-996CF0CF4BFC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050F-A097-4A91-B8F1-54CA023E2B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AF91D0F-3230-4B02-9B9F-D12A725C5DE5}" type="datetimeFigureOut">
              <a:rPr lang="pt-BR"/>
              <a:pPr>
                <a:defRPr/>
              </a:pPr>
              <a:t>07/12/2013</a:t>
            </a:fld>
            <a:endParaRPr lang="pt-BR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7752EC-7FD8-4098-A9DD-A5463A7D0A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dor.uol.com.br/autor/albert_einstein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0300" y="0"/>
            <a:ext cx="166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ítulo 1"/>
          <p:cNvSpPr>
            <a:spLocks noGrp="1"/>
          </p:cNvSpPr>
          <p:nvPr>
            <p:ph type="ctrTitle" idx="4294967295"/>
          </p:nvPr>
        </p:nvSpPr>
        <p:spPr>
          <a:xfrm>
            <a:off x="976313" y="1808163"/>
            <a:ext cx="7772400" cy="4500562"/>
          </a:xfrm>
        </p:spPr>
        <p:txBody>
          <a:bodyPr anchor="ctr"/>
          <a:lstStyle/>
          <a:p>
            <a:pPr algn="ctr" eaLnBrk="1" hangingPunct="1"/>
            <a:r>
              <a:rPr lang="pt-BR" b="1" smtClean="0">
                <a:solidFill>
                  <a:srgbClr val="0066FF"/>
                </a:solidFill>
              </a:rPr>
              <a:t>QUALIFICAÇÃO DA ATENÇÃO À SAÚDE BUCAL DAS GESTANTES E RECÉM-NASCIDOS NA UNIDADE DE SAÚDE CENTRAL DO MUNICIPIO DE HUMAITÁ - RS</a:t>
            </a:r>
            <a:r>
              <a:rPr lang="pt-BR" b="1" smtClean="0">
                <a:solidFill>
                  <a:srgbClr val="0070C0"/>
                </a:solidFill>
              </a:rPr>
              <a:t/>
            </a:r>
            <a:br>
              <a:rPr lang="pt-BR" b="1" smtClean="0">
                <a:solidFill>
                  <a:srgbClr val="0070C0"/>
                </a:solidFill>
              </a:rPr>
            </a:br>
            <a:r>
              <a:rPr lang="pt-BR" b="1" smtClean="0">
                <a:solidFill>
                  <a:srgbClr val="0070C0"/>
                </a:solidFill>
              </a:rPr>
              <a:t/>
            </a:r>
            <a:br>
              <a:rPr lang="pt-BR" b="1" smtClean="0">
                <a:solidFill>
                  <a:srgbClr val="0070C0"/>
                </a:solidFill>
              </a:rPr>
            </a:br>
            <a:r>
              <a:rPr lang="pt-BR" sz="2000" b="1" smtClean="0"/>
              <a:t>GUSTAVO JOÃO SCHORR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58888" y="33337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tx2"/>
                </a:solidFill>
                <a:latin typeface="Arial" charset="0"/>
              </a:rPr>
              <a:t>UNIVERSIDADE ABERTA DO SUS – UNA SUS</a:t>
            </a:r>
            <a:endParaRPr lang="pt-BR" b="1">
              <a:solidFill>
                <a:schemeClr val="tx2"/>
              </a:solidFill>
              <a:latin typeface="Arial" charset="0"/>
            </a:endParaRPr>
          </a:p>
          <a:p>
            <a:r>
              <a:rPr lang="pt-BR" b="1">
                <a:solidFill>
                  <a:schemeClr val="tx2"/>
                </a:solidFill>
                <a:latin typeface="Arial" charset="0"/>
              </a:rPr>
              <a:t>DEPARTAMENTO DE MEDICINA SOCIAL - DMS</a:t>
            </a:r>
          </a:p>
          <a:p>
            <a:r>
              <a:rPr lang="pt-BR" b="1">
                <a:solidFill>
                  <a:schemeClr val="tx2"/>
                </a:solidFill>
                <a:latin typeface="Arial" charset="0"/>
              </a:rPr>
              <a:t>UNIVERSIDADE FEDERAL DE PELOTAS – UFPEL</a:t>
            </a:r>
          </a:p>
          <a:p>
            <a:r>
              <a:rPr lang="pt-BR" b="1">
                <a:solidFill>
                  <a:schemeClr val="tx2"/>
                </a:solidFill>
                <a:latin typeface="Arial" charset="0"/>
              </a:rPr>
              <a:t>ESPECIALIZAÇÃO EM SAÚDE DA FAMÍLIA - EaD</a:t>
            </a:r>
            <a:r>
              <a:rPr lang="pt-BR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716962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99538" cy="1817687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Objetivo 1: Ampliar a cobertura da atenção à saúde bucal </a:t>
            </a:r>
          </a:p>
          <a:p>
            <a:pPr algn="just" eaLnBrk="1" hangingPunct="1"/>
            <a:r>
              <a:rPr lang="pt-BR" sz="2400" b="1" smtClean="0">
                <a:latin typeface="Arial" charset="0"/>
              </a:rPr>
              <a:t>Meta 1</a:t>
            </a:r>
            <a:r>
              <a:rPr lang="pt-BR" sz="2400" smtClean="0">
                <a:latin typeface="Arial" charset="0"/>
              </a:rPr>
              <a:t>: Ampliar a cobertura de primeira consulta odontológica para 100% das gestantes e 100% dos recém-nascidos (com 1 mês de idade).</a:t>
            </a:r>
          </a:p>
        </p:txBody>
      </p:sp>
      <p:pic>
        <p:nvPicPr>
          <p:cNvPr id="26627" name="Imag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429000"/>
            <a:ext cx="50403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258888" y="623728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1 – Cobertura de gestantes com primeira consulta odontológica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877050" y="4005263"/>
            <a:ext cx="1800225" cy="1474787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/>
              <a:t>Cobertura de 86,6% dos RN com consulta odontológica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071688" y="528637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11,4%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143250" y="5072063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25,7%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14813" y="492918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37,1%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5286375" y="4714875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51,4%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 smtClean="0"/>
              <a:t>METODOLOGIA</a:t>
            </a:r>
            <a:br>
              <a:rPr lang="pt-BR" sz="3200" b="1" smtClean="0"/>
            </a:br>
            <a:r>
              <a:rPr lang="pt-BR" sz="3200" b="1" smtClean="0"/>
              <a:t>Eixo Qualificação da Pratica Clinica</a:t>
            </a:r>
            <a:endParaRPr lang="pt-BR" smtClean="0"/>
          </a:p>
        </p:txBody>
      </p:sp>
      <p:grpSp>
        <p:nvGrpSpPr>
          <p:cNvPr id="25602" name="Organization Chart 5"/>
          <p:cNvGrpSpPr>
            <a:grpSpLocks/>
          </p:cNvGrpSpPr>
          <p:nvPr/>
        </p:nvGrpSpPr>
        <p:grpSpPr bwMode="auto">
          <a:xfrm>
            <a:off x="1239838" y="3025775"/>
            <a:ext cx="6732587" cy="3467100"/>
            <a:chOff x="1134" y="1270"/>
            <a:chExt cx="3888" cy="720"/>
          </a:xfrm>
        </p:grpSpPr>
        <p:cxnSp>
          <p:nvCxnSpPr>
            <p:cNvPr id="25605" name="_s17424"/>
            <p:cNvCxnSpPr>
              <a:cxnSpLocks noChangeShapeType="1"/>
              <a:stCxn id="25613" idx="0"/>
              <a:endCxn id="25609" idx="2"/>
            </p:cNvCxnSpPr>
            <p:nvPr/>
          </p:nvCxnSpPr>
          <p:spPr bwMode="auto">
            <a:xfrm rot="5400000" flipH="1">
              <a:off x="3762" y="874"/>
              <a:ext cx="144" cy="1512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6" name="_s17420"/>
            <p:cNvCxnSpPr>
              <a:cxnSpLocks noChangeShapeType="1"/>
              <a:stCxn id="25612" idx="0"/>
              <a:endCxn id="25609" idx="2"/>
            </p:cNvCxnSpPr>
            <p:nvPr/>
          </p:nvCxnSpPr>
          <p:spPr bwMode="auto">
            <a:xfrm rot="5400000" flipH="1">
              <a:off x="3258" y="1378"/>
              <a:ext cx="144" cy="504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7" name="_s17419"/>
            <p:cNvCxnSpPr>
              <a:cxnSpLocks noChangeShapeType="1"/>
              <a:stCxn id="25611" idx="0"/>
              <a:endCxn id="25609" idx="2"/>
            </p:cNvCxnSpPr>
            <p:nvPr/>
          </p:nvCxnSpPr>
          <p:spPr bwMode="auto">
            <a:xfrm rot="-5400000">
              <a:off x="2754" y="1378"/>
              <a:ext cx="144" cy="504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5608" name="_s17418"/>
            <p:cNvCxnSpPr>
              <a:cxnSpLocks noChangeShapeType="1"/>
              <a:stCxn id="25610" idx="0"/>
              <a:endCxn id="25609" idx="2"/>
            </p:cNvCxnSpPr>
            <p:nvPr/>
          </p:nvCxnSpPr>
          <p:spPr bwMode="auto">
            <a:xfrm rot="-5400000">
              <a:off x="2250" y="874"/>
              <a:ext cx="144" cy="1512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5609" name="_s17414"/>
            <p:cNvSpPr>
              <a:spLocks noChangeArrowheads="1"/>
            </p:cNvSpPr>
            <p:nvPr/>
          </p:nvSpPr>
          <p:spPr bwMode="auto">
            <a:xfrm>
              <a:off x="2646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600">
                  <a:latin typeface="Arial" charset="0"/>
                  <a:cs typeface="Arial" charset="0"/>
                </a:rPr>
                <a:t>Capacitação da </a:t>
              </a:r>
            </a:p>
            <a:p>
              <a:pPr algn="ctr"/>
              <a:r>
                <a:rPr lang="pt-BR" altLang="pt-BR" sz="1600">
                  <a:latin typeface="Arial" charset="0"/>
                  <a:cs typeface="Arial" charset="0"/>
                </a:rPr>
                <a:t>Equipe</a:t>
              </a:r>
            </a:p>
          </p:txBody>
        </p:sp>
        <p:sp>
          <p:nvSpPr>
            <p:cNvPr id="25610" name="_s1741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Acolhimento</a:t>
              </a:r>
            </a:p>
          </p:txBody>
        </p:sp>
        <p:sp>
          <p:nvSpPr>
            <p:cNvPr id="25611" name="_s17416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Urgências e 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Emergências em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Saúde bucal</a:t>
              </a:r>
            </a:p>
          </p:txBody>
        </p:sp>
        <p:sp>
          <p:nvSpPr>
            <p:cNvPr id="25612" name="_s17417"/>
            <p:cNvSpPr>
              <a:spLocks noChangeArrowheads="1"/>
            </p:cNvSpPr>
            <p:nvPr/>
          </p:nvSpPr>
          <p:spPr bwMode="auto">
            <a:xfrm>
              <a:off x="3150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Preenchimento 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da 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Caderneta da 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Criança</a:t>
              </a:r>
            </a:p>
          </p:txBody>
        </p:sp>
        <p:sp>
          <p:nvSpPr>
            <p:cNvPr id="25613" name="_s17423"/>
            <p:cNvSpPr>
              <a:spLocks noChangeArrowheads="1"/>
            </p:cNvSpPr>
            <p:nvPr/>
          </p:nvSpPr>
          <p:spPr bwMode="auto">
            <a:xfrm>
              <a:off x="4158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Trabalho</a:t>
              </a:r>
            </a:p>
            <a:p>
              <a:pPr algn="ctr"/>
              <a:r>
                <a:rPr lang="pt-BR" altLang="pt-BR" sz="1500">
                  <a:latin typeface="Arial" charset="0"/>
                  <a:cs typeface="Arial" charset="0"/>
                </a:rPr>
                <a:t>Multidisciplinar</a:t>
              </a:r>
            </a:p>
          </p:txBody>
        </p:sp>
      </p:grpSp>
      <p:pic>
        <p:nvPicPr>
          <p:cNvPr id="13" name="Imagem 12" descr="DSC0032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9322" y="1571612"/>
            <a:ext cx="3013075" cy="223202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3132000" cy="24548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10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96300" cy="46085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2:</a:t>
            </a:r>
            <a:r>
              <a:rPr lang="pt-BR" sz="2400" smtClean="0">
                <a:latin typeface="Arial" charset="0"/>
              </a:rPr>
              <a:t> Captar 100% das gestantes e recém-nascidos da área de abrangência sem atenção à saúde bucal na UBS ou em outro serviço.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                            </a:t>
            </a:r>
          </a:p>
          <a:p>
            <a:pPr algn="just" eaLnBrk="1" hangingPunct="1">
              <a:lnSpc>
                <a:spcPct val="90000"/>
              </a:lnSpc>
            </a:pPr>
            <a:endParaRPr lang="pt-BR" sz="2400" b="1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3:</a:t>
            </a:r>
            <a:r>
              <a:rPr lang="pt-BR" sz="2400" smtClean="0">
                <a:latin typeface="Arial" charset="0"/>
              </a:rPr>
              <a:t> Realizar visita domiciliar em 100% de gestantes e recém-nascidos acamados ou com problemas de mobilidade física.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	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541338" y="301625"/>
            <a:ext cx="8567737" cy="750888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grpSp>
        <p:nvGrpSpPr>
          <p:cNvPr id="27651" name="Grupo 6"/>
          <p:cNvGrpSpPr>
            <a:grpSpLocks/>
          </p:cNvGrpSpPr>
          <p:nvPr/>
        </p:nvGrpSpPr>
        <p:grpSpPr bwMode="auto">
          <a:xfrm>
            <a:off x="1214438" y="2928938"/>
            <a:ext cx="6357937" cy="928687"/>
            <a:chOff x="1214414" y="2928934"/>
            <a:chExt cx="6357982" cy="928694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1214414" y="2928934"/>
              <a:ext cx="1571636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  <a:latin typeface="+mj-lt"/>
                </a:rPr>
                <a:t>35 gestantes residentes</a:t>
              </a: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3428992" y="2928934"/>
              <a:ext cx="2000264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  <a:latin typeface="+mj-lt"/>
                </a:rPr>
                <a:t>27 acompanhadas UBS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6000760" y="2928934"/>
              <a:ext cx="1571636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  <a:latin typeface="+mj-lt"/>
                </a:rPr>
                <a:t>8 rede particular e convênio</a:t>
              </a:r>
            </a:p>
          </p:txBody>
        </p:sp>
      </p:grpSp>
      <p:sp>
        <p:nvSpPr>
          <p:cNvPr id="10" name="Retângulo de cantos arredondados 9"/>
          <p:cNvSpPr/>
          <p:nvPr/>
        </p:nvSpPr>
        <p:spPr>
          <a:xfrm>
            <a:off x="2071688" y="5357813"/>
            <a:ext cx="52863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  <a:latin typeface="Arial" charset="0"/>
              </a:rPr>
              <a:t>Todas as gestantes e RN tinham condições de se deslocarem até a UBS.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532813" cy="1962150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Objetivo 2: Melhorar a adesão ao atendimento em saúde bucal</a:t>
            </a:r>
          </a:p>
          <a:p>
            <a:pPr algn="just" eaLnBrk="1" hangingPunct="1"/>
            <a:r>
              <a:rPr lang="pt-BR" sz="2400" b="1" smtClean="0">
                <a:latin typeface="Arial" charset="0"/>
              </a:rPr>
              <a:t>Meta 4</a:t>
            </a:r>
            <a:r>
              <a:rPr lang="pt-BR" sz="2400" smtClean="0">
                <a:latin typeface="Arial" charset="0"/>
              </a:rPr>
              <a:t>: Fazer busca ativa de 100% das gestantes e recém-nascidos faltosos às consultas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pic>
        <p:nvPicPr>
          <p:cNvPr id="28675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471863"/>
            <a:ext cx="5545137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042988" y="6237288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2 - Proporção de gestantes que faltaram à primeira consulta odontológica e receberam busca ativa.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7019925" y="4005263"/>
            <a:ext cx="1800225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/>
              <a:t>Dos 15 RN cadastrados, foi realizada busca ativa a todos os faltosos.</a:t>
            </a: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071688" y="442912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70%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214688" y="40005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100%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357688" y="40005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100%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5500688" y="4000500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7213"/>
            <a:ext cx="8215312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Objetivo 3: Melhorar a qualidade do atendimento em saúde bucal das gestantes e recém-nascidos.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5</a:t>
            </a:r>
            <a:r>
              <a:rPr lang="pt-BR" sz="2400" smtClean="0">
                <a:latin typeface="Arial" charset="0"/>
              </a:rPr>
              <a:t>: Capacitar 100% dos profissionais da equipe para o atendimento integral em saúde da gestante e do recém-nascido.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                                             1º mês = 20% de participação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                                             2º mês = 32% de participação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                                             3º mês = 48% de participação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                                             4º mês = 92% de participação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sp>
        <p:nvSpPr>
          <p:cNvPr id="29699" name="AutoShape 25"/>
          <p:cNvSpPr>
            <a:spLocks noChangeArrowheads="1"/>
          </p:cNvSpPr>
          <p:nvPr/>
        </p:nvSpPr>
        <p:spPr bwMode="auto">
          <a:xfrm>
            <a:off x="2916238" y="4292600"/>
            <a:ext cx="1079500" cy="935038"/>
          </a:xfrm>
          <a:prstGeom prst="rightArrow">
            <a:avLst>
              <a:gd name="adj1" fmla="val 50000"/>
              <a:gd name="adj2" fmla="val 288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Text Box 27"/>
          <p:cNvSpPr txBox="1">
            <a:spLocks noChangeArrowheads="1"/>
          </p:cNvSpPr>
          <p:nvPr/>
        </p:nvSpPr>
        <p:spPr bwMode="auto">
          <a:xfrm>
            <a:off x="468313" y="4149725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>
                <a:latin typeface="Arial" charset="0"/>
              </a:rPr>
              <a:t>25 profissionais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81987" cy="4751387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Meta 6:</a:t>
            </a:r>
            <a:r>
              <a:rPr lang="pt-BR" sz="2400" smtClean="0">
                <a:latin typeface="Arial" charset="0"/>
              </a:rPr>
              <a:t> Realizar exame bucal adequado em 100% das gestantes e recém-nascidos cadastrados.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	Todas as gestantes que realizaram a consulta odontológica programada realizaram exame bucal adequado.</a:t>
            </a: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827088" y="3860800"/>
            <a:ext cx="3286125" cy="2571750"/>
          </a:xfrm>
          <a:prstGeom prst="wedgeEllipseCallout">
            <a:avLst>
              <a:gd name="adj1" fmla="val -17934"/>
              <a:gd name="adj2" fmla="val 5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schemeClr val="tx1"/>
                </a:solidFill>
                <a:latin typeface="Arial" charset="0"/>
              </a:rPr>
              <a:t>86,6% dos RN realizaram exame bucal. 13 RN dos 15 cadastrados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0724" name="Imagem 4" descr="procedimento clínico gesta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629025"/>
            <a:ext cx="4103687" cy="3078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72437" cy="21605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7:</a:t>
            </a:r>
            <a:r>
              <a:rPr lang="pt-BR" sz="2400" smtClean="0">
                <a:latin typeface="Arial" charset="0"/>
              </a:rPr>
              <a:t> Garantir realização de exames complementares para 100% das gestantes e recém-nascidos.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	</a:t>
            </a:r>
            <a:r>
              <a:rPr lang="pt-BR" sz="2000" smtClean="0">
                <a:latin typeface="Arial" charset="0"/>
              </a:rPr>
              <a:t>No ultimo mês, 3 gestantes necessitaram de exames complementares, mas apenas 1 aceitou realizá-lo durante a gestação. </a:t>
            </a:r>
            <a:endParaRPr lang="pt-BR" sz="2000" smtClean="0"/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11188" y="333375"/>
            <a:ext cx="8464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600" b="1">
                <a:solidFill>
                  <a:schemeClr val="tx2"/>
                </a:solidFill>
                <a:latin typeface="Arial" charset="0"/>
              </a:rPr>
              <a:t>OBJETIVOS, METAS E RESULTADOS</a:t>
            </a:r>
          </a:p>
        </p:txBody>
      </p:sp>
      <p:pic>
        <p:nvPicPr>
          <p:cNvPr id="31747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789363"/>
            <a:ext cx="50641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877050" y="4292600"/>
            <a:ext cx="2016125" cy="120015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>
                <a:latin typeface="Arial" charset="0"/>
              </a:rPr>
              <a:t>Nenhum RN necessitou de exames complementares.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476375" y="6308725"/>
            <a:ext cx="504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3 – Proporção de gestantes que realizaram exames complementares de saúde bucal.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5429250" y="5072063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33,3%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5900"/>
            <a:ext cx="8281987" cy="2663825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Meta 8:</a:t>
            </a:r>
            <a:r>
              <a:rPr lang="pt-BR" sz="2400" smtClean="0">
                <a:latin typeface="Arial" charset="0"/>
              </a:rPr>
              <a:t> Garantir atendimento especializado para 80% das gestantes e recém-nascidos.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400" smtClean="0">
                <a:latin typeface="Arial" charset="0"/>
              </a:rPr>
              <a:t>	</a:t>
            </a:r>
            <a:endParaRPr lang="pt-BR" sz="2400" b="1" smtClean="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Objetivo 4: Melhorar registro das informações.</a:t>
            </a:r>
          </a:p>
          <a:p>
            <a:pPr algn="just" eaLnBrk="1" hangingPunct="1">
              <a:lnSpc>
                <a:spcPct val="90000"/>
              </a:lnSpc>
              <a:buClr>
                <a:srgbClr val="006666"/>
              </a:buClr>
            </a:pPr>
            <a:r>
              <a:rPr lang="pt-BR" sz="2400" b="1" smtClean="0">
                <a:solidFill>
                  <a:srgbClr val="000000"/>
                </a:solidFill>
                <a:latin typeface="Arial" charset="0"/>
              </a:rPr>
              <a:t>Meta 9: </a:t>
            </a:r>
            <a:r>
              <a:rPr lang="pt-BR" sz="2400" smtClean="0">
                <a:solidFill>
                  <a:srgbClr val="000000"/>
                </a:solidFill>
                <a:latin typeface="Arial" charset="0"/>
              </a:rPr>
              <a:t>Manter registro atualizado em planilha e/ou prontuário de 100% das gestantes e recém-nascidos cadastrados. </a:t>
            </a:r>
            <a:endParaRPr lang="pt-BR" sz="2400" smtClean="0">
              <a:latin typeface="Arial" charset="0"/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pic>
        <p:nvPicPr>
          <p:cNvPr id="32771" name="Imagem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563" y="4243388"/>
            <a:ext cx="441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372225" y="4508500"/>
            <a:ext cx="1944688" cy="11684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000000"/>
                </a:solidFill>
                <a:latin typeface="Arial" charset="0"/>
              </a:rPr>
              <a:t>RN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solidFill>
                  <a:srgbClr val="000000"/>
                </a:solidFill>
                <a:latin typeface="Arial" charset="0"/>
              </a:rPr>
              <a:t>1º mês: 26,6% 4º mês: 86,6%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971550" y="6453188"/>
            <a:ext cx="468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4 – Proporção de gestantes que estão com os registros atualizados.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1714500" y="5357813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35,7%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643188" y="5072063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59,1%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71875" y="492918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72,7%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4429125" y="4786313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81,5%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351837" cy="50149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10: </a:t>
            </a:r>
            <a:r>
              <a:rPr lang="pt-BR" sz="2400" smtClean="0">
                <a:latin typeface="Arial" charset="0"/>
              </a:rPr>
              <a:t>Preencher a Caderneta de Saúde da Criança do recém-nascido para 100% das puérperas atendidas na UBS.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Objetivo 5: Mapear as gestantes e recém-nascidos da área de abrangência com risco para problemas de saúde bucal.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b="1" smtClean="0">
                <a:latin typeface="Arial" charset="0"/>
              </a:rPr>
              <a:t>Meta 11: </a:t>
            </a:r>
            <a:r>
              <a:rPr lang="pt-BR" sz="2400" smtClean="0">
                <a:latin typeface="Arial" charset="0"/>
              </a:rPr>
              <a:t>Identificar e acompanhar 100% das gestantes e puérperas com acúmulo de fatores de risco em saúde bucal.</a:t>
            </a:r>
            <a:endParaRPr lang="pt-BR" sz="18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smtClean="0">
              <a:latin typeface="Arial" charset="0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grpSp>
        <p:nvGrpSpPr>
          <p:cNvPr id="33795" name="Grupo 6"/>
          <p:cNvGrpSpPr>
            <a:grpSpLocks/>
          </p:cNvGrpSpPr>
          <p:nvPr/>
        </p:nvGrpSpPr>
        <p:grpSpPr bwMode="auto">
          <a:xfrm>
            <a:off x="1214438" y="5214938"/>
            <a:ext cx="7429500" cy="1214437"/>
            <a:chOff x="1285852" y="5357826"/>
            <a:chExt cx="7429552" cy="1214446"/>
          </a:xfrm>
        </p:grpSpPr>
        <p:sp>
          <p:nvSpPr>
            <p:cNvPr id="5" name="Retângulo 4"/>
            <p:cNvSpPr/>
            <p:nvPr/>
          </p:nvSpPr>
          <p:spPr>
            <a:xfrm>
              <a:off x="1285852" y="5357826"/>
              <a:ext cx="7429552" cy="57150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Arial" charset="0"/>
                </a:rPr>
                <a:t>100% das gestantes que compareceram foram avaliadas quanto aos fatores de risco em saúde bucal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1357289" y="6072206"/>
              <a:ext cx="6500859" cy="50006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  <a:latin typeface="Arial" charset="0"/>
                </a:rPr>
                <a:t>86,6% das </a:t>
              </a:r>
              <a:r>
                <a:rPr lang="pt-BR" dirty="0" err="1">
                  <a:solidFill>
                    <a:schemeClr val="tx1"/>
                  </a:solidFill>
                  <a:latin typeface="Arial" charset="0"/>
                </a:rPr>
                <a:t>puérperas</a:t>
              </a:r>
              <a:r>
                <a:rPr lang="pt-BR" dirty="0">
                  <a:solidFill>
                    <a:schemeClr val="tx1"/>
                  </a:solidFill>
                  <a:latin typeface="Arial" charset="0"/>
                </a:rPr>
                <a:t> foram mapeadas quanto ao risco</a:t>
              </a: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7338"/>
            <a:ext cx="8351838" cy="4729162"/>
          </a:xfrm>
        </p:spPr>
        <p:txBody>
          <a:bodyPr/>
          <a:lstStyle/>
          <a:p>
            <a:pPr marL="0" indent="0" algn="just" eaLnBrk="1" hangingPunct="1"/>
            <a:r>
              <a:rPr lang="pt-BR" sz="2400" b="1" smtClean="0">
                <a:latin typeface="Arial" charset="0"/>
              </a:rPr>
              <a:t> Meta 12: </a:t>
            </a:r>
            <a:r>
              <a:rPr lang="pt-BR" sz="2400" smtClean="0">
                <a:latin typeface="Arial" charset="0"/>
              </a:rPr>
              <a:t>Garantir exame de rastreamento para cárie dentária e doença periodontal em 100% das gestantes e puérperas cadastradas no programa.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grpSp>
        <p:nvGrpSpPr>
          <p:cNvPr id="34819" name="Grupo 2"/>
          <p:cNvGrpSpPr>
            <a:grpSpLocks/>
          </p:cNvGrpSpPr>
          <p:nvPr/>
        </p:nvGrpSpPr>
        <p:grpSpPr bwMode="auto">
          <a:xfrm>
            <a:off x="827088" y="3497263"/>
            <a:ext cx="7185025" cy="2303462"/>
            <a:chOff x="827584" y="3496491"/>
            <a:chExt cx="7185168" cy="2304256"/>
          </a:xfrm>
        </p:grpSpPr>
        <p:sp>
          <p:nvSpPr>
            <p:cNvPr id="2" name="Elipse 1"/>
            <p:cNvSpPr/>
            <p:nvPr/>
          </p:nvSpPr>
          <p:spPr>
            <a:xfrm>
              <a:off x="827584" y="3496491"/>
              <a:ext cx="3081398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100 % das gestantes foram examinadas quanto às doenças cárie e doença periodontal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4931353" y="3496491"/>
              <a:ext cx="3081399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>
                  <a:solidFill>
                    <a:schemeClr val="tx1"/>
                  </a:solidFill>
                </a:rPr>
                <a:t>86,6% das 15 puérperas foram examinadas quanto à cárie e doença periodontal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t-BR" b="1" smtClean="0"/>
              <a:t>INTRODUÇÃO</a:t>
            </a:r>
            <a:br>
              <a:rPr lang="pt-BR" b="1" smtClean="0"/>
            </a:br>
            <a:r>
              <a:rPr lang="pt-BR" b="1" smtClean="0"/>
              <a:t>Caracterização de Humaitá - RS</a:t>
            </a:r>
          </a:p>
        </p:txBody>
      </p:sp>
      <p:grpSp>
        <p:nvGrpSpPr>
          <p:cNvPr id="18434" name="Diagram 5"/>
          <p:cNvGrpSpPr>
            <a:grpSpLocks/>
          </p:cNvGrpSpPr>
          <p:nvPr/>
        </p:nvGrpSpPr>
        <p:grpSpPr bwMode="auto">
          <a:xfrm>
            <a:off x="250825" y="1862138"/>
            <a:ext cx="4418013" cy="4256087"/>
            <a:chOff x="1550" y="774"/>
            <a:chExt cx="2617" cy="2522"/>
          </a:xfrm>
        </p:grpSpPr>
        <p:sp>
          <p:nvSpPr>
            <p:cNvPr id="18438" name="_s15374"/>
            <p:cNvSpPr>
              <a:spLocks noChangeShapeType="1"/>
            </p:cNvSpPr>
            <p:nvPr/>
          </p:nvSpPr>
          <p:spPr bwMode="auto">
            <a:xfrm flipH="1" flipV="1">
              <a:off x="2211" y="1922"/>
              <a:ext cx="325" cy="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439" name="_s15373"/>
            <p:cNvSpPr>
              <a:spLocks noChangeArrowheads="1"/>
            </p:cNvSpPr>
            <p:nvPr/>
          </p:nvSpPr>
          <p:spPr bwMode="auto">
            <a:xfrm>
              <a:off x="1550" y="1477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200">
                  <a:cs typeface="Arial" charset="0"/>
                </a:rPr>
                <a:t>Não há esgoto</a:t>
              </a:r>
            </a:p>
            <a:p>
              <a:pPr algn="ctr"/>
              <a:r>
                <a:rPr lang="pt-BR" altLang="pt-BR" sz="1200">
                  <a:cs typeface="Arial" charset="0"/>
                </a:rPr>
                <a:t>tratado</a:t>
              </a:r>
            </a:p>
          </p:txBody>
        </p:sp>
        <p:sp>
          <p:nvSpPr>
            <p:cNvPr id="18440" name="_s15372"/>
            <p:cNvSpPr>
              <a:spLocks noChangeShapeType="1"/>
            </p:cNvSpPr>
            <p:nvPr/>
          </p:nvSpPr>
          <p:spPr bwMode="auto">
            <a:xfrm flipH="1">
              <a:off x="2459" y="2405"/>
              <a:ext cx="200" cy="2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441" name="_s15371"/>
            <p:cNvSpPr>
              <a:spLocks noChangeArrowheads="1"/>
            </p:cNvSpPr>
            <p:nvPr/>
          </p:nvSpPr>
          <p:spPr bwMode="auto">
            <a:xfrm>
              <a:off x="1920" y="2617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200">
                  <a:cs typeface="Arial" charset="0"/>
                </a:rPr>
                <a:t>1 UBS</a:t>
              </a:r>
            </a:p>
            <a:p>
              <a:pPr algn="ctr"/>
              <a:r>
                <a:rPr lang="pt-BR" altLang="pt-BR" sz="1200">
                  <a:cs typeface="Arial" charset="0"/>
                </a:rPr>
                <a:t>1 hospital</a:t>
              </a:r>
            </a:p>
            <a:p>
              <a:pPr algn="ctr"/>
              <a:r>
                <a:rPr lang="pt-BR" altLang="pt-BR" sz="1200">
                  <a:cs typeface="Arial" charset="0"/>
                </a:rPr>
                <a:t>2 laborat.</a:t>
              </a:r>
            </a:p>
          </p:txBody>
        </p:sp>
        <p:sp>
          <p:nvSpPr>
            <p:cNvPr id="18442" name="_s15376"/>
            <p:cNvSpPr>
              <a:spLocks noChangeShapeType="1"/>
            </p:cNvSpPr>
            <p:nvPr/>
          </p:nvSpPr>
          <p:spPr bwMode="auto">
            <a:xfrm>
              <a:off x="3057" y="2405"/>
              <a:ext cx="201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443" name="_s15375"/>
            <p:cNvSpPr>
              <a:spLocks noChangeArrowheads="1"/>
            </p:cNvSpPr>
            <p:nvPr/>
          </p:nvSpPr>
          <p:spPr bwMode="auto">
            <a:xfrm>
              <a:off x="3118" y="2617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200">
                  <a:cs typeface="Arial" charset="0"/>
                </a:rPr>
                <a:t>Água tratada</a:t>
              </a:r>
            </a:p>
            <a:p>
              <a:pPr algn="ctr"/>
              <a:r>
                <a:rPr lang="pt-BR" altLang="pt-BR" sz="1200">
                  <a:cs typeface="Arial" charset="0"/>
                </a:rPr>
                <a:t>Zona urbana</a:t>
              </a:r>
            </a:p>
          </p:txBody>
        </p:sp>
        <p:sp>
          <p:nvSpPr>
            <p:cNvPr id="18444" name="_s15370"/>
            <p:cNvSpPr>
              <a:spLocks noChangeShapeType="1"/>
            </p:cNvSpPr>
            <p:nvPr/>
          </p:nvSpPr>
          <p:spPr bwMode="auto">
            <a:xfrm flipV="1">
              <a:off x="3180" y="1921"/>
              <a:ext cx="324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445" name="_s15369"/>
            <p:cNvSpPr>
              <a:spLocks noChangeArrowheads="1"/>
            </p:cNvSpPr>
            <p:nvPr/>
          </p:nvSpPr>
          <p:spPr bwMode="auto">
            <a:xfrm>
              <a:off x="3488" y="1478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pt-BR" altLang="pt-BR" sz="1200">
                <a:cs typeface="Arial" charset="0"/>
              </a:endParaRPr>
            </a:p>
            <a:p>
              <a:pPr algn="ctr"/>
              <a:r>
                <a:rPr lang="pt-BR" altLang="pt-BR" sz="1200">
                  <a:cs typeface="Arial" charset="0"/>
                </a:rPr>
                <a:t>Reciclagem </a:t>
              </a:r>
            </a:p>
            <a:p>
              <a:pPr algn="ctr"/>
              <a:r>
                <a:rPr lang="pt-BR" altLang="pt-BR" sz="1200">
                  <a:cs typeface="Arial" charset="0"/>
                </a:rPr>
                <a:t>De lixo</a:t>
              </a:r>
            </a:p>
            <a:p>
              <a:pPr algn="ctr"/>
              <a:endParaRPr lang="pt-BR" altLang="pt-BR" sz="1200">
                <a:cs typeface="Arial" charset="0"/>
              </a:endParaRPr>
            </a:p>
          </p:txBody>
        </p:sp>
        <p:sp>
          <p:nvSpPr>
            <p:cNvPr id="18446" name="_s15368"/>
            <p:cNvSpPr>
              <a:spLocks noChangeShapeType="1"/>
            </p:cNvSpPr>
            <p:nvPr/>
          </p:nvSpPr>
          <p:spPr bwMode="auto">
            <a:xfrm flipV="1">
              <a:off x="2858" y="1452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pt-BR"/>
            </a:p>
          </p:txBody>
        </p:sp>
        <p:sp>
          <p:nvSpPr>
            <p:cNvPr id="18447" name="_s15367"/>
            <p:cNvSpPr>
              <a:spLocks noChangeArrowheads="1"/>
            </p:cNvSpPr>
            <p:nvPr/>
          </p:nvSpPr>
          <p:spPr bwMode="auto">
            <a:xfrm>
              <a:off x="2519" y="774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200">
                  <a:cs typeface="Arial" charset="0"/>
                </a:rPr>
                <a:t>5017 hab</a:t>
              </a:r>
            </a:p>
          </p:txBody>
        </p:sp>
        <p:sp>
          <p:nvSpPr>
            <p:cNvPr id="18448" name="_s15366"/>
            <p:cNvSpPr>
              <a:spLocks noChangeArrowheads="1"/>
            </p:cNvSpPr>
            <p:nvPr/>
          </p:nvSpPr>
          <p:spPr bwMode="auto">
            <a:xfrm>
              <a:off x="2519" y="1793"/>
              <a:ext cx="679" cy="6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200">
                  <a:cs typeface="Arial" charset="0"/>
                </a:rPr>
                <a:t>Humaitá</a:t>
              </a:r>
            </a:p>
          </p:txBody>
        </p:sp>
      </p:grpSp>
      <p:grpSp>
        <p:nvGrpSpPr>
          <p:cNvPr id="18435" name="Grupo 1"/>
          <p:cNvGrpSpPr>
            <a:grpSpLocks/>
          </p:cNvGrpSpPr>
          <p:nvPr/>
        </p:nvGrpSpPr>
        <p:grpSpPr bwMode="auto">
          <a:xfrm>
            <a:off x="5002213" y="1728788"/>
            <a:ext cx="3841750" cy="4627562"/>
            <a:chOff x="5002848" y="1728046"/>
            <a:chExt cx="3841200" cy="4628334"/>
          </a:xfrm>
        </p:grpSpPr>
        <p:pic>
          <p:nvPicPr>
            <p:cNvPr id="18436" name="Picture 2" descr="C:\Users\Usuario\Desktop\janta\Dimaster 31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4048" y="1728046"/>
              <a:ext cx="3840000" cy="2160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8437" name="Imagem 15" descr="C:\Documents and Settings\Administrador\Configurações locais\temp\WP_0003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2848" y="4196380"/>
              <a:ext cx="3841200" cy="2160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712200" cy="1943100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Objetivo 6: Promover a saúde bucal das gestantes e recém-nascidos.</a:t>
            </a:r>
          </a:p>
          <a:p>
            <a:pPr algn="just" eaLnBrk="1" hangingPunct="1"/>
            <a:r>
              <a:rPr lang="pt-BR" sz="2400" b="1" smtClean="0">
                <a:latin typeface="Arial" charset="0"/>
              </a:rPr>
              <a:t>Meta 13</a:t>
            </a:r>
            <a:r>
              <a:rPr lang="pt-BR" sz="2400" smtClean="0">
                <a:latin typeface="Arial" charset="0"/>
              </a:rPr>
              <a:t>. Dar orientações para 100% das gestantes e puérperas em relação a sua higiene bucal e do recém-nascido.</a:t>
            </a:r>
          </a:p>
        </p:txBody>
      </p:sp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pic>
        <p:nvPicPr>
          <p:cNvPr id="35843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11550"/>
            <a:ext cx="45053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6804025" y="3860800"/>
            <a:ext cx="2016125" cy="13208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Puérperas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1º mês: 66,6%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4º mês: 86,6%.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692275" y="6227763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5 – Proporção de gestantes com orientação sobre higiene bucal e prevenção de cárie.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357438" y="5072063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28,6%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286125" y="485775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40,9%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86250" y="45720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59%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5214938" y="442912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66,7%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135937" cy="1223963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Meta 14</a:t>
            </a:r>
            <a:r>
              <a:rPr lang="pt-BR" sz="2400" smtClean="0">
                <a:latin typeface="Arial" charset="0"/>
              </a:rPr>
              <a:t>: Dar orientações para 100% das gestantes e puérperas sobre prevenção dos principais problemas bucais na gestação e para o recém-nascido.  </a:t>
            </a:r>
            <a:endParaRPr lang="pt-BR" sz="3600" smtClean="0">
              <a:latin typeface="Arial" charset="0"/>
            </a:endParaRP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pic>
        <p:nvPicPr>
          <p:cNvPr id="36867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163888"/>
            <a:ext cx="52085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6732588" y="4171950"/>
            <a:ext cx="2089150" cy="120173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/>
              <a:t>Puérperas</a:t>
            </a:r>
          </a:p>
          <a:p>
            <a:pPr algn="ctr">
              <a:spcBef>
                <a:spcPct val="50000"/>
              </a:spcBef>
            </a:pPr>
            <a:r>
              <a:rPr lang="pt-BR"/>
              <a:t>1º mês: 66,6% </a:t>
            </a:r>
          </a:p>
          <a:p>
            <a:pPr algn="ctr">
              <a:spcBef>
                <a:spcPct val="50000"/>
              </a:spcBef>
            </a:pPr>
            <a:r>
              <a:rPr lang="pt-BR"/>
              <a:t>4º mês: 86,6%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1187450" y="6210300"/>
            <a:ext cx="5184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6 – Proporção de gestantes que receberam orientação sobre prevenção dos principais problemas bucais na gestação e para o recém-nascido.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979613" y="485298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28,6%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3130550" y="465296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40,9%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4283075" y="42926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59%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5291138" y="413226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66,7%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484313"/>
            <a:ext cx="8207375" cy="143986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t-BR" sz="2400" b="1" smtClean="0">
                <a:latin typeface="Arial" charset="0"/>
              </a:rPr>
              <a:t>Meta 15</a:t>
            </a:r>
            <a:r>
              <a:rPr lang="pt-BR" sz="2400" smtClean="0">
                <a:latin typeface="Arial" charset="0"/>
              </a:rPr>
              <a:t>: Dar orientações nutricionais e sobre aleitamento materno para 100% das gestantes e puérperas.</a:t>
            </a:r>
            <a:r>
              <a:rPr lang="pt-BR" sz="3200" smtClean="0">
                <a:latin typeface="Arial" charset="0"/>
              </a:rPr>
              <a:t>                                       </a:t>
            </a:r>
          </a:p>
        </p:txBody>
      </p:sp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6804025" y="3271838"/>
            <a:ext cx="2016125" cy="13208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Puérperas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1º mês: 66,6%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4º mês: 86,6%</a:t>
            </a:r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1331913" y="6021388"/>
            <a:ext cx="51847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7 – Proporção de gestantes que receberam orientação nutricional e sobre aleitamento materno do odontólogo.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pic>
        <p:nvPicPr>
          <p:cNvPr id="37893" name="Imagem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068638"/>
            <a:ext cx="47529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2124075" y="47244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28,6%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130550" y="45085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40,9%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4211638" y="4221163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59%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143500" y="4071938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66,7%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1295400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Meta 16:</a:t>
            </a:r>
            <a:r>
              <a:rPr lang="pt-BR" sz="2400" smtClean="0">
                <a:latin typeface="Arial" charset="0"/>
              </a:rPr>
              <a:t> Garantir a participação de 100% das gestantes e puérperas nas ações educativas e preventivas coletivas em saúde bucal com regularidade mensal</a:t>
            </a:r>
            <a:r>
              <a:rPr lang="pt-BR" sz="2400" smtClean="0"/>
              <a:t>.</a:t>
            </a:r>
            <a:r>
              <a:rPr lang="pt-BR" sz="2400" smtClean="0">
                <a:latin typeface="Arial" charset="0"/>
              </a:rPr>
              <a:t> 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6659563" y="4052888"/>
            <a:ext cx="2016125" cy="13208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Puérperas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1º mês: 66,6%</a:t>
            </a:r>
          </a:p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4º mês: 86,6%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971550" y="6188075"/>
            <a:ext cx="5184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>
                <a:latin typeface="Arial" charset="0"/>
              </a:rPr>
              <a:t>Gráfico 8 – Proporção de gestantes que participaram das ações educativas e preventivas de saúde bucal.</a:t>
            </a:r>
          </a:p>
          <a:p>
            <a:r>
              <a:rPr lang="pt-BR" sz="800">
                <a:latin typeface="Arial" charset="0"/>
              </a:rPr>
              <a:t>Fonte: Planilha de coleta de dados, 2013.</a:t>
            </a:r>
          </a:p>
        </p:txBody>
      </p:sp>
      <p:pic>
        <p:nvPicPr>
          <p:cNvPr id="38917" name="Imagem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189288"/>
            <a:ext cx="51276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857375" y="485775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28,6%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000500" y="435768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59,1%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28938" y="46434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40,9%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5072063" y="4214813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>
                <a:latin typeface="Arial" charset="0"/>
              </a:rPr>
              <a:t>66,7%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80400" cy="2087562"/>
          </a:xfrm>
        </p:spPr>
        <p:txBody>
          <a:bodyPr/>
          <a:lstStyle/>
          <a:p>
            <a:pPr algn="just" eaLnBrk="1" hangingPunct="1"/>
            <a:r>
              <a:rPr lang="pt-BR" sz="2400" b="1" smtClean="0">
                <a:latin typeface="Arial" charset="0"/>
              </a:rPr>
              <a:t>Objetivo 7:</a:t>
            </a:r>
            <a:r>
              <a:rPr lang="pt-BR" sz="2400" smtClean="0">
                <a:latin typeface="Arial" charset="0"/>
              </a:rPr>
              <a:t> </a:t>
            </a:r>
            <a:r>
              <a:rPr lang="pt-BR" sz="2400" b="1" smtClean="0">
                <a:latin typeface="Arial" charset="0"/>
              </a:rPr>
              <a:t>Realizar ações de promoção à saúde e prevenção de doenças bucais nas famílias das gestantes. </a:t>
            </a:r>
          </a:p>
          <a:p>
            <a:pPr algn="just" eaLnBrk="1" hangingPunct="1"/>
            <a:r>
              <a:rPr lang="pt-BR" sz="2400" b="1" smtClean="0">
                <a:latin typeface="Arial" charset="0"/>
              </a:rPr>
              <a:t>Meta 17</a:t>
            </a:r>
            <a:r>
              <a:rPr lang="pt-BR" sz="2400" smtClean="0">
                <a:latin typeface="Arial" charset="0"/>
              </a:rPr>
              <a:t>:</a:t>
            </a:r>
            <a:r>
              <a:rPr lang="pt-BR" sz="2400" smtClean="0"/>
              <a:t> </a:t>
            </a:r>
            <a:r>
              <a:rPr lang="pt-BR" sz="2400" smtClean="0">
                <a:latin typeface="Arial" charset="0"/>
              </a:rPr>
              <a:t>Realizar ações de promoção à saúde e prevenção de doenças bucais em 100% das famílias das gestantes.  	</a:t>
            </a:r>
            <a:endParaRPr lang="pt-BR" sz="1800" smtClean="0">
              <a:latin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464550" cy="863600"/>
          </a:xfrm>
        </p:spPr>
        <p:txBody>
          <a:bodyPr/>
          <a:lstStyle/>
          <a:p>
            <a:pPr eaLnBrk="1" hangingPunct="1"/>
            <a:r>
              <a:rPr lang="pt-BR" b="1" smtClean="0"/>
              <a:t>OBJETIVOS, METAS E RESULTADOS</a:t>
            </a:r>
          </a:p>
        </p:txBody>
      </p:sp>
      <p:grpSp>
        <p:nvGrpSpPr>
          <p:cNvPr id="39939" name="Grupo 2"/>
          <p:cNvGrpSpPr>
            <a:grpSpLocks/>
          </p:cNvGrpSpPr>
          <p:nvPr/>
        </p:nvGrpSpPr>
        <p:grpSpPr bwMode="auto">
          <a:xfrm>
            <a:off x="1258888" y="4005263"/>
            <a:ext cx="6408737" cy="1439862"/>
            <a:chOff x="1187624" y="5301208"/>
            <a:chExt cx="6408712" cy="930877"/>
          </a:xfrm>
        </p:grpSpPr>
        <p:sp>
          <p:nvSpPr>
            <p:cNvPr id="2" name="Elipse 1"/>
            <p:cNvSpPr/>
            <p:nvPr/>
          </p:nvSpPr>
          <p:spPr>
            <a:xfrm>
              <a:off x="1187624" y="5301208"/>
              <a:ext cx="1512881" cy="9144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28,6%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2779880" y="5303261"/>
              <a:ext cx="1511294" cy="9144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36,4%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4427698" y="5317629"/>
              <a:ext cx="1512882" cy="9144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45,5%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6083455" y="5301208"/>
              <a:ext cx="1512881" cy="9144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dirty="0"/>
                <a:t>51,9%</a:t>
              </a:r>
            </a:p>
          </p:txBody>
        </p:sp>
      </p:grp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395288" y="5662613"/>
            <a:ext cx="84978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pt-BR" sz="2400" b="1">
                <a:latin typeface="Arial" charset="0"/>
              </a:rPr>
              <a:t>Meta 18</a:t>
            </a:r>
            <a:r>
              <a:rPr lang="pt-BR" sz="2400">
                <a:latin typeface="Arial" charset="0"/>
              </a:rPr>
              <a:t>: Avaliar a situação de risco e vulnerabilidade de 100% das famílias das gestantes.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064500" cy="4205288"/>
          </a:xfrm>
        </p:spPr>
        <p:txBody>
          <a:bodyPr/>
          <a:lstStyle/>
          <a:p>
            <a:pPr eaLnBrk="1" hangingPunct="1"/>
            <a:r>
              <a:rPr lang="pt-BR" sz="2400" smtClean="0">
                <a:latin typeface="Arial" charset="0"/>
              </a:rPr>
              <a:t>Criação dos grupos de gestantes, recém-nascidos e puérperas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Melhora significativa dos serviços prestados na UBS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Organização da assistência e arquivamentos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Formulação da nova Ficha Espelho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União da equipe e capacitações periódicas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Aumento das visitas domiciliares e atividades na sala de espera</a:t>
            </a:r>
          </a:p>
          <a:p>
            <a:pPr eaLnBrk="1" hangingPunct="1"/>
            <a:r>
              <a:rPr lang="pt-BR" sz="2400" smtClean="0">
                <a:latin typeface="Arial" charset="0"/>
              </a:rPr>
              <a:t>Valorização dos usuários, que agora participam das ações e são ouvidos pelos profissionais.                                                                            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6048375" cy="1150938"/>
          </a:xfrm>
        </p:spPr>
        <p:txBody>
          <a:bodyPr/>
          <a:lstStyle/>
          <a:p>
            <a:pPr eaLnBrk="1" hangingPunct="1"/>
            <a:r>
              <a:rPr lang="pt-BR" b="1" smtClean="0"/>
              <a:t>DISCUSSÃO</a:t>
            </a:r>
            <a:br>
              <a:rPr lang="pt-BR" b="1" smtClean="0"/>
            </a:br>
            <a:r>
              <a:rPr lang="pt-BR" sz="2800" b="1" smtClean="0"/>
              <a:t>IMPORTÂNCIA DA INTERVENÇÃO</a:t>
            </a:r>
          </a:p>
        </p:txBody>
      </p:sp>
      <p:pic>
        <p:nvPicPr>
          <p:cNvPr id="40963" name="Picture 2" descr="C:\Users\Ana\AppData\Local\Microsoft\Windows\Temporary Internet Files\Content.IE5\PPWRZL2B\MC90029911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1838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4"/>
          <p:cNvSpPr>
            <a:spLocks noChangeAspect="1" noChangeArrowheads="1"/>
          </p:cNvSpPr>
          <p:nvPr/>
        </p:nvSpPr>
        <p:spPr bwMode="auto">
          <a:xfrm>
            <a:off x="6948488" y="1633538"/>
            <a:ext cx="1838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7325"/>
            <a:ext cx="5905500" cy="1296988"/>
          </a:xfrm>
        </p:spPr>
        <p:txBody>
          <a:bodyPr/>
          <a:lstStyle/>
          <a:p>
            <a:pPr eaLnBrk="1" hangingPunct="1"/>
            <a:r>
              <a:rPr lang="pt-BR" b="1" smtClean="0"/>
              <a:t>DISCUSSÃO</a:t>
            </a:r>
            <a:br>
              <a:rPr lang="pt-BR" b="1" smtClean="0"/>
            </a:br>
            <a:r>
              <a:rPr lang="pt-BR" sz="2800" b="1" smtClean="0"/>
              <a:t>CONTINUIDADE DO PROGRAMA</a:t>
            </a:r>
          </a:p>
        </p:txBody>
      </p:sp>
      <p:pic>
        <p:nvPicPr>
          <p:cNvPr id="43011" name="Picture 2" descr="C:\Users\Ana\AppData\Local\Microsoft\Windows\Temporary Internet Files\Content.IE5\S9FLGPM2\MM900356747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33375"/>
            <a:ext cx="19954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3" name="Grupo 2"/>
          <p:cNvGrpSpPr>
            <a:grpSpLocks/>
          </p:cNvGrpSpPr>
          <p:nvPr/>
        </p:nvGrpSpPr>
        <p:grpSpPr bwMode="auto">
          <a:xfrm>
            <a:off x="468313" y="4437063"/>
            <a:ext cx="8351837" cy="2016125"/>
            <a:chOff x="1187624" y="5301208"/>
            <a:chExt cx="6408712" cy="930877"/>
          </a:xfrm>
        </p:grpSpPr>
        <p:sp>
          <p:nvSpPr>
            <p:cNvPr id="3" name="Elipse 1"/>
            <p:cNvSpPr/>
            <p:nvPr/>
          </p:nvSpPr>
          <p:spPr>
            <a:xfrm>
              <a:off x="1187624" y="5301208"/>
              <a:ext cx="151294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latin typeface="Arial" charset="0"/>
                </a:rPr>
                <a:t>Maior apoio da gestão</a:t>
              </a:r>
            </a:p>
          </p:txBody>
        </p:sp>
        <p:sp>
          <p:nvSpPr>
            <p:cNvPr id="4" name="Elipse 10"/>
            <p:cNvSpPr/>
            <p:nvPr/>
          </p:nvSpPr>
          <p:spPr>
            <a:xfrm>
              <a:off x="2779752" y="5303407"/>
              <a:ext cx="1511730" cy="914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latin typeface="Arial" charset="0"/>
                </a:rPr>
                <a:t>Ações entre os setores</a:t>
              </a:r>
            </a:p>
          </p:txBody>
        </p:sp>
        <p:sp>
          <p:nvSpPr>
            <p:cNvPr id="5" name="Elipse 12"/>
            <p:cNvSpPr/>
            <p:nvPr/>
          </p:nvSpPr>
          <p:spPr>
            <a:xfrm>
              <a:off x="4427916" y="5317333"/>
              <a:ext cx="151294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latin typeface="Arial" charset="0"/>
                </a:rPr>
                <a:t>Busca ativa</a:t>
              </a:r>
            </a:p>
          </p:txBody>
        </p:sp>
        <p:sp>
          <p:nvSpPr>
            <p:cNvPr id="6" name="Elipse 13"/>
            <p:cNvSpPr/>
            <p:nvPr/>
          </p:nvSpPr>
          <p:spPr>
            <a:xfrm>
              <a:off x="6083388" y="5301208"/>
              <a:ext cx="151294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700">
                  <a:solidFill>
                    <a:srgbClr val="FFFFFF"/>
                  </a:solidFill>
                  <a:latin typeface="Arial" charset="0"/>
                </a:rPr>
                <a:t>Maior Divulgação do programa</a:t>
              </a:r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771775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4932363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43020" name="Grupo 2"/>
          <p:cNvGrpSpPr>
            <a:grpSpLocks/>
          </p:cNvGrpSpPr>
          <p:nvPr/>
        </p:nvGrpSpPr>
        <p:grpSpPr bwMode="auto">
          <a:xfrm>
            <a:off x="468313" y="1989138"/>
            <a:ext cx="8424862" cy="2016125"/>
            <a:chOff x="1187624" y="5301208"/>
            <a:chExt cx="6408712" cy="930877"/>
          </a:xfrm>
        </p:grpSpPr>
        <p:sp>
          <p:nvSpPr>
            <p:cNvPr id="2" name="Elipse 1"/>
            <p:cNvSpPr/>
            <p:nvPr/>
          </p:nvSpPr>
          <p:spPr>
            <a:xfrm>
              <a:off x="1187624" y="5301208"/>
              <a:ext cx="151311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600" dirty="0">
                  <a:solidFill>
                    <a:srgbClr val="FFFFFF"/>
                  </a:solidFill>
                  <a:latin typeface="Arial" charset="0"/>
                </a:rPr>
                <a:t>Visitas Domiciliares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2780443" y="5303407"/>
              <a:ext cx="1510703" cy="9140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600" dirty="0">
                  <a:solidFill>
                    <a:srgbClr val="FFFFFF"/>
                  </a:solidFill>
                  <a:latin typeface="Arial" charset="0"/>
                </a:rPr>
                <a:t>Reuniões de equipe organizadas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4427604" y="5317333"/>
              <a:ext cx="151311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500" dirty="0">
                  <a:solidFill>
                    <a:srgbClr val="FFFFFF"/>
                  </a:solidFill>
                  <a:latin typeface="Arial" charset="0"/>
                </a:rPr>
                <a:t>Planejamento das ações com a comunidade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6083218" y="5301208"/>
              <a:ext cx="1513118" cy="914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>
                  <a:solidFill>
                    <a:srgbClr val="FFFFFF"/>
                  </a:solidFill>
                  <a:latin typeface="Arial" charset="0"/>
                </a:rPr>
                <a:t>Avaliação do risco das famílias</a:t>
              </a:r>
            </a:p>
          </p:txBody>
        </p:sp>
      </p:grp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75565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8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8062913" cy="1657350"/>
          </a:xfrm>
        </p:spPr>
        <p:txBody>
          <a:bodyPr/>
          <a:lstStyle/>
          <a:p>
            <a:pPr algn="ctr"/>
            <a:r>
              <a:rPr lang="pt-BR" sz="3200" b="1" smtClean="0"/>
              <a:t>REFLEXÃO CRÍTICA SOBRE MEU PROCESSO PESSOAL DE APRENDIZAGEM</a:t>
            </a: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114425" y="4195763"/>
            <a:ext cx="7273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i="1" dirty="0">
                <a:latin typeface="Comic Sans MS" pitchFamily="66" charset="0"/>
              </a:rPr>
              <a:t>“Não basta ensinar ao homem uma especialidade, porque se tornará assim uma máquina utilizável e não uma personalidade. É necessário que adquira um sentimento, senso prático daquilo que vale a pena ser empreendido, daquilo que é belo, do que é moralmente correto.”</a:t>
            </a:r>
            <a:endParaRPr lang="pt-BR" i="1" dirty="0">
              <a:latin typeface="Comic Sans MS" pitchFamily="66" charset="0"/>
              <a:hlinkClick r:id="rId2"/>
            </a:endParaRPr>
          </a:p>
          <a:p>
            <a:pPr algn="r"/>
            <a:r>
              <a:rPr lang="pt-BR" i="1" dirty="0">
                <a:latin typeface="Comic Sans MS" pitchFamily="66" charset="0"/>
                <a:hlinkClick r:id="rId2"/>
              </a:rPr>
              <a:t>Albert Einstein</a:t>
            </a:r>
            <a:endParaRPr lang="pt-BR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OBRIGADO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9512" y="1814364"/>
            <a:ext cx="8698137" cy="432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</p:pic>
      <p:cxnSp>
        <p:nvCxnSpPr>
          <p:cNvPr id="3" name="Conector de seta reta 2"/>
          <p:cNvCxnSpPr/>
          <p:nvPr/>
        </p:nvCxnSpPr>
        <p:spPr>
          <a:xfrm flipH="1">
            <a:off x="5087094" y="2708920"/>
            <a:ext cx="349002" cy="3648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782423" y="2339588"/>
            <a:ext cx="130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GUSTAVO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 idx="4294967295"/>
          </p:nvPr>
        </p:nvSpPr>
        <p:spPr>
          <a:xfrm>
            <a:off x="1370013" y="0"/>
            <a:ext cx="7313612" cy="1444625"/>
          </a:xfrm>
        </p:spPr>
        <p:txBody>
          <a:bodyPr anchor="ctr"/>
          <a:lstStyle/>
          <a:p>
            <a:pPr eaLnBrk="1" hangingPunct="1"/>
            <a:r>
              <a:rPr lang="pt-BR" b="1" smtClean="0">
                <a:solidFill>
                  <a:srgbClr val="0070C0"/>
                </a:solidFill>
              </a:rPr>
              <a:t>INTRODUÇÃO</a:t>
            </a:r>
            <a:br>
              <a:rPr lang="pt-BR" b="1" smtClean="0">
                <a:solidFill>
                  <a:srgbClr val="0070C0"/>
                </a:solidFill>
              </a:rPr>
            </a:br>
            <a:r>
              <a:rPr lang="pt-BR" b="1" smtClean="0">
                <a:solidFill>
                  <a:srgbClr val="0070C0"/>
                </a:solidFill>
              </a:rPr>
              <a:t>Caracterização das Equipes</a:t>
            </a:r>
          </a:p>
        </p:txBody>
      </p:sp>
      <p:grpSp>
        <p:nvGrpSpPr>
          <p:cNvPr id="19458" name="Organization Chart 5"/>
          <p:cNvGrpSpPr>
            <a:grpSpLocks/>
          </p:cNvGrpSpPr>
          <p:nvPr/>
        </p:nvGrpSpPr>
        <p:grpSpPr bwMode="auto">
          <a:xfrm>
            <a:off x="360363" y="2346325"/>
            <a:ext cx="7740650" cy="3871913"/>
            <a:chOff x="1134" y="1270"/>
            <a:chExt cx="3888" cy="720"/>
          </a:xfrm>
        </p:grpSpPr>
        <p:cxnSp>
          <p:nvCxnSpPr>
            <p:cNvPr id="19460" name="_s17424"/>
            <p:cNvCxnSpPr>
              <a:cxnSpLocks noChangeShapeType="1"/>
              <a:stCxn id="19468" idx="0"/>
              <a:endCxn id="19464" idx="2"/>
            </p:cNvCxnSpPr>
            <p:nvPr/>
          </p:nvCxnSpPr>
          <p:spPr bwMode="auto">
            <a:xfrm rot="5400000" flipH="1">
              <a:off x="3762" y="874"/>
              <a:ext cx="144" cy="1512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1" name="_s17420"/>
            <p:cNvCxnSpPr>
              <a:cxnSpLocks noChangeShapeType="1"/>
              <a:stCxn id="19467" idx="0"/>
              <a:endCxn id="19464" idx="2"/>
            </p:cNvCxnSpPr>
            <p:nvPr/>
          </p:nvCxnSpPr>
          <p:spPr bwMode="auto">
            <a:xfrm rot="5400000" flipH="1">
              <a:off x="3258" y="1378"/>
              <a:ext cx="144" cy="504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2" name="_s17419"/>
            <p:cNvCxnSpPr>
              <a:cxnSpLocks noChangeShapeType="1"/>
              <a:stCxn id="19466" idx="0"/>
              <a:endCxn id="19464" idx="2"/>
            </p:cNvCxnSpPr>
            <p:nvPr/>
          </p:nvCxnSpPr>
          <p:spPr bwMode="auto">
            <a:xfrm rot="-5400000">
              <a:off x="2754" y="1378"/>
              <a:ext cx="144" cy="504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463" name="_s17418"/>
            <p:cNvCxnSpPr>
              <a:cxnSpLocks noChangeShapeType="1"/>
              <a:stCxn id="19465" idx="0"/>
              <a:endCxn id="19464" idx="2"/>
            </p:cNvCxnSpPr>
            <p:nvPr/>
          </p:nvCxnSpPr>
          <p:spPr bwMode="auto">
            <a:xfrm rot="-5400000">
              <a:off x="2250" y="874"/>
              <a:ext cx="144" cy="1512"/>
            </a:xfrm>
            <a:prstGeom prst="bentConnector3">
              <a:avLst>
                <a:gd name="adj1" fmla="val 1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9464" name="_s17414"/>
            <p:cNvSpPr>
              <a:spLocks noChangeArrowheads="1"/>
            </p:cNvSpPr>
            <p:nvPr/>
          </p:nvSpPr>
          <p:spPr bwMode="auto">
            <a:xfrm>
              <a:off x="2646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cs typeface="Arial" charset="0"/>
                </a:rPr>
                <a:t>1 UBS: 2 ESF</a:t>
              </a:r>
            </a:p>
            <a:p>
              <a:pPr algn="ctr"/>
              <a:r>
                <a:rPr lang="pt-BR" altLang="pt-BR" sz="1500">
                  <a:cs typeface="Arial" charset="0"/>
                </a:rPr>
                <a:t>100% cobertura</a:t>
              </a:r>
            </a:p>
          </p:txBody>
        </p:sp>
        <p:sp>
          <p:nvSpPr>
            <p:cNvPr id="19465" name="_s1741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 dirty="0">
                  <a:cs typeface="Arial" charset="0"/>
                </a:rPr>
                <a:t>2 médicos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2 </a:t>
              </a:r>
              <a:r>
                <a:rPr lang="pt-BR" altLang="pt-BR" sz="1500" dirty="0" smtClean="0">
                  <a:cs typeface="Arial" charset="0"/>
                </a:rPr>
                <a:t>enfermeiras</a:t>
              </a:r>
              <a:endParaRPr lang="pt-BR" altLang="pt-BR" sz="1500" dirty="0">
                <a:cs typeface="Arial" charset="0"/>
              </a:endParaRPr>
            </a:p>
            <a:p>
              <a:pPr algn="ctr"/>
              <a:r>
                <a:rPr lang="pt-BR" altLang="pt-BR" sz="1500" dirty="0">
                  <a:cs typeface="Arial" charset="0"/>
                </a:rPr>
                <a:t>4 auxiliares de 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enfermagem</a:t>
              </a:r>
            </a:p>
          </p:txBody>
        </p:sp>
        <p:sp>
          <p:nvSpPr>
            <p:cNvPr id="19466" name="_s17416"/>
            <p:cNvSpPr>
              <a:spLocks noChangeArrowheads="1"/>
            </p:cNvSpPr>
            <p:nvPr/>
          </p:nvSpPr>
          <p:spPr bwMode="auto"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 dirty="0">
                  <a:cs typeface="Arial" charset="0"/>
                </a:rPr>
                <a:t>2 odontólogos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2 ASB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1 </a:t>
              </a:r>
              <a:r>
                <a:rPr lang="pt-BR" altLang="pt-BR" sz="1500" dirty="0" smtClean="0">
                  <a:cs typeface="Arial" charset="0"/>
                </a:rPr>
                <a:t>psicóloga</a:t>
              </a:r>
              <a:endParaRPr lang="pt-BR" altLang="pt-BR" sz="1500" dirty="0">
                <a:cs typeface="Arial" charset="0"/>
              </a:endParaRPr>
            </a:p>
            <a:p>
              <a:pPr algn="ctr"/>
              <a:r>
                <a:rPr lang="pt-BR" altLang="pt-BR" sz="1500" dirty="0">
                  <a:cs typeface="Arial" charset="0"/>
                </a:rPr>
                <a:t>1 nutricionista</a:t>
              </a:r>
            </a:p>
          </p:txBody>
        </p:sp>
        <p:sp>
          <p:nvSpPr>
            <p:cNvPr id="19467" name="_s17417"/>
            <p:cNvSpPr>
              <a:spLocks noChangeArrowheads="1"/>
            </p:cNvSpPr>
            <p:nvPr/>
          </p:nvSpPr>
          <p:spPr bwMode="auto">
            <a:xfrm>
              <a:off x="3150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>
                  <a:cs typeface="Arial" charset="0"/>
                </a:rPr>
                <a:t>12 ACS</a:t>
              </a:r>
            </a:p>
            <a:p>
              <a:pPr algn="ctr"/>
              <a:r>
                <a:rPr lang="pt-BR" altLang="pt-BR" sz="1500">
                  <a:cs typeface="Arial" charset="0"/>
                </a:rPr>
                <a:t>1 secretária</a:t>
              </a:r>
            </a:p>
            <a:p>
              <a:pPr algn="ctr"/>
              <a:r>
                <a:rPr lang="pt-BR" altLang="pt-BR" sz="1500">
                  <a:cs typeface="Arial" charset="0"/>
                </a:rPr>
                <a:t>2 agentes </a:t>
              </a:r>
            </a:p>
            <a:p>
              <a:pPr algn="ctr"/>
              <a:r>
                <a:rPr lang="pt-BR" altLang="pt-BR" sz="1500">
                  <a:cs typeface="Arial" charset="0"/>
                </a:rPr>
                <a:t>ambientais</a:t>
              </a:r>
            </a:p>
          </p:txBody>
        </p:sp>
        <p:sp>
          <p:nvSpPr>
            <p:cNvPr id="19468" name="_s17423"/>
            <p:cNvSpPr>
              <a:spLocks noChangeArrowheads="1"/>
            </p:cNvSpPr>
            <p:nvPr/>
          </p:nvSpPr>
          <p:spPr bwMode="auto">
            <a:xfrm>
              <a:off x="4158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altLang="pt-BR" sz="1500" dirty="0">
                  <a:cs typeface="Arial" charset="0"/>
                </a:rPr>
                <a:t>1 Fiscal sanitário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5 Motoristas </a:t>
              </a:r>
            </a:p>
            <a:p>
              <a:pPr algn="ctr"/>
              <a:r>
                <a:rPr lang="pt-BR" altLang="pt-BR" sz="1500" dirty="0">
                  <a:cs typeface="Arial" charset="0"/>
                </a:rPr>
                <a:t>1 </a:t>
              </a:r>
              <a:r>
                <a:rPr lang="pt-BR" altLang="pt-BR" sz="1500" dirty="0" smtClean="0">
                  <a:cs typeface="Arial" charset="0"/>
                </a:rPr>
                <a:t>Faxineira</a:t>
              </a:r>
            </a:p>
            <a:p>
              <a:pPr algn="ctr"/>
              <a:r>
                <a:rPr lang="pt-BR" altLang="pt-BR" sz="1500" dirty="0" smtClean="0">
                  <a:cs typeface="Arial" charset="0"/>
                </a:rPr>
                <a:t>Gestor</a:t>
              </a:r>
              <a:endParaRPr lang="pt-BR" altLang="pt-BR" sz="1500" dirty="0">
                <a:cs typeface="Arial" charset="0"/>
              </a:endParaRPr>
            </a:p>
          </p:txBody>
        </p:sp>
      </p:grpSp>
      <p:pic>
        <p:nvPicPr>
          <p:cNvPr id="19459" name="Picture 2" descr="C:\Users\Usuario\Desktop\FOTOS PMAQ 30 DE MAIO\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600200"/>
            <a:ext cx="3201987" cy="2401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EQUIPES DE SAÚDE BUCAL</a:t>
            </a:r>
          </a:p>
        </p:txBody>
      </p:sp>
      <p:pic>
        <p:nvPicPr>
          <p:cNvPr id="17410" name="Picture 2" descr="C:\Users\Usuario\Desktop\janta\100_1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0575"/>
            <a:ext cx="3683000" cy="403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1" name="Picture 3" descr="C:\Users\Usuario\Desktop\janta\Aline 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060575"/>
            <a:ext cx="4103688" cy="403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just" eaLnBrk="1" hangingPunct="1"/>
            <a:r>
              <a:rPr lang="pt-BR" sz="3200" b="1" smtClean="0"/>
              <a:t>Situação da ESF antes da Intervenção</a:t>
            </a:r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58888" y="2266950"/>
            <a:ext cx="7313612" cy="4114800"/>
          </a:xfrm>
        </p:spPr>
        <p:txBody>
          <a:bodyPr/>
          <a:lstStyle/>
          <a:p>
            <a:pPr algn="just" eaLnBrk="1" hangingPunct="1"/>
            <a:r>
              <a:rPr lang="pt-BR" smtClean="0">
                <a:latin typeface="Arial" charset="0"/>
              </a:rPr>
              <a:t>Ações extremamente curativas</a:t>
            </a:r>
          </a:p>
          <a:p>
            <a:pPr algn="just" eaLnBrk="1" hangingPunct="1"/>
            <a:r>
              <a:rPr lang="pt-BR" smtClean="0">
                <a:latin typeface="Arial" charset="0"/>
              </a:rPr>
              <a:t>Equipe desunida e isolada</a:t>
            </a:r>
          </a:p>
          <a:p>
            <a:pPr algn="just" eaLnBrk="1" hangingPunct="1"/>
            <a:r>
              <a:rPr lang="pt-BR" smtClean="0">
                <a:latin typeface="Arial" charset="0"/>
              </a:rPr>
              <a:t>Ausência de grupos</a:t>
            </a:r>
          </a:p>
          <a:p>
            <a:pPr algn="just" eaLnBrk="1" hangingPunct="1"/>
            <a:r>
              <a:rPr lang="pt-BR" smtClean="0">
                <a:latin typeface="Arial" charset="0"/>
              </a:rPr>
              <a:t>Pouca participação da comunidade </a:t>
            </a:r>
          </a:p>
          <a:p>
            <a:pPr algn="just" eaLnBrk="1" hangingPunct="1"/>
            <a:r>
              <a:rPr lang="pt-BR" smtClean="0">
                <a:latin typeface="Arial" charset="0"/>
              </a:rPr>
              <a:t>Usuários desinformados e desacolhidos</a:t>
            </a:r>
          </a:p>
          <a:p>
            <a:pPr algn="just" eaLnBrk="1" hangingPunct="1"/>
            <a:r>
              <a:rPr lang="pt-BR" smtClean="0">
                <a:latin typeface="Arial" charset="0"/>
              </a:rPr>
              <a:t>Ficha Espelho extinta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 idx="4294967295"/>
          </p:nvPr>
        </p:nvSpPr>
        <p:spPr>
          <a:xfrm>
            <a:off x="1370013" y="414338"/>
            <a:ext cx="7313612" cy="1143000"/>
          </a:xfrm>
        </p:spPr>
        <p:txBody>
          <a:bodyPr anchor="ctr"/>
          <a:lstStyle/>
          <a:p>
            <a:pPr eaLnBrk="1" hangingPunct="1"/>
            <a:r>
              <a:rPr lang="pt-BR" b="1" smtClean="0"/>
              <a:t>OBJETIVO GERAL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70013" y="2781300"/>
            <a:ext cx="7313612" cy="24479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400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pt-BR" sz="3200" smtClean="0">
                <a:latin typeface="Arial" charset="0"/>
              </a:rPr>
              <a:t>Melhorar a atenção à saúde bucal das gestantes e recém-nascidos de Humaitá – RS.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t-BR" sz="3200" b="1" smtClean="0"/>
              <a:t>METODOLOGIA</a:t>
            </a:r>
            <a:br>
              <a:rPr lang="pt-BR" sz="3200" b="1" smtClean="0"/>
            </a:br>
            <a:r>
              <a:rPr lang="pt-BR" sz="3200" b="1" smtClean="0"/>
              <a:t>Eixo Monitoramento e Avaliação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813175" y="1771650"/>
            <a:ext cx="5184775" cy="4537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</a:rPr>
              <a:t>Identificar gestantes, puérperas e recém-nascidos da área de abrangência.</a:t>
            </a:r>
          </a:p>
          <a:p>
            <a:pPr algn="just" eaLnBrk="1" hangingPunct="1">
              <a:lnSpc>
                <a:spcPct val="90000"/>
              </a:lnSpc>
            </a:pPr>
            <a:endParaRPr lang="pt-BR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</a:rPr>
              <a:t>Monitorar o número de gestantes e recém-nascidos cadastrados no programa semanalmente.</a:t>
            </a:r>
          </a:p>
          <a:p>
            <a:pPr algn="just" eaLnBrk="1" hangingPunct="1">
              <a:lnSpc>
                <a:spcPct val="90000"/>
              </a:lnSpc>
            </a:pPr>
            <a:endParaRPr lang="pt-BR" sz="2400" smtClean="0">
              <a:latin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400" smtClean="0">
                <a:latin typeface="Arial" charset="0"/>
              </a:rPr>
              <a:t>Determinar a periodicidade das consultas conforme a avaliação realizada na primeira consulta, com registro na ficha espelho.</a:t>
            </a:r>
          </a:p>
        </p:txBody>
      </p:sp>
      <p:pic>
        <p:nvPicPr>
          <p:cNvPr id="22531" name="Imagem 4" descr="C:\Users\Denise\Desktop\ficha espelho fr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989138"/>
            <a:ext cx="32623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pt-BR" sz="3200" b="1" smtClean="0"/>
              <a:t>METODOLOGIA</a:t>
            </a:r>
            <a:br>
              <a:rPr lang="pt-BR" sz="3200" b="1" smtClean="0"/>
            </a:br>
            <a:r>
              <a:rPr lang="pt-BR" sz="3200" b="1" smtClean="0"/>
              <a:t>Eixo Organização e Gestão do Serviço</a:t>
            </a:r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773238"/>
            <a:ext cx="4679950" cy="4751387"/>
          </a:xfrm>
        </p:spPr>
        <p:txBody>
          <a:bodyPr/>
          <a:lstStyle/>
          <a:p>
            <a:pPr algn="just" eaLnBrk="1" hangingPunct="1"/>
            <a:r>
              <a:rPr lang="pt-BR" sz="2400" smtClean="0">
                <a:latin typeface="Arial" charset="0"/>
              </a:rPr>
              <a:t>Coordenação de ações de prevenção e promoção à saúde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</a:rPr>
              <a:t>Atendimento as gestantes e recém-nascidos (até 1 mês) cadastrados no programa.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</a:rPr>
              <a:t>Organização da agenda de saúde bucal para atendimento das gestantes e recém-nascidos.</a:t>
            </a:r>
          </a:p>
        </p:txBody>
      </p:sp>
      <p:grpSp>
        <p:nvGrpSpPr>
          <p:cNvPr id="23555" name="Grupo 2"/>
          <p:cNvGrpSpPr>
            <a:grpSpLocks/>
          </p:cNvGrpSpPr>
          <p:nvPr/>
        </p:nvGrpSpPr>
        <p:grpSpPr bwMode="auto">
          <a:xfrm>
            <a:off x="5724525" y="1773238"/>
            <a:ext cx="3013075" cy="4787900"/>
            <a:chOff x="5794250" y="1844675"/>
            <a:chExt cx="3013200" cy="4788309"/>
          </a:xfrm>
        </p:grpSpPr>
        <p:pic>
          <p:nvPicPr>
            <p:cNvPr id="23556" name="Imagem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5963" y="1844675"/>
              <a:ext cx="3011487" cy="22336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23557" name="Imagem 4" descr="atendimento clínico gestant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4250" y="4400984"/>
              <a:ext cx="3013200" cy="2232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pt-BR" sz="3200" b="1" smtClean="0"/>
              <a:t>METODOLOGIA</a:t>
            </a:r>
            <a:br>
              <a:rPr lang="pt-BR" sz="3200" b="1" smtClean="0"/>
            </a:br>
            <a:r>
              <a:rPr lang="pt-BR" sz="3200" b="1" smtClean="0"/>
              <a:t>Eixo Engajamento Público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4716463" y="1628775"/>
            <a:ext cx="4176712" cy="5229225"/>
          </a:xfrm>
        </p:spPr>
        <p:txBody>
          <a:bodyPr/>
          <a:lstStyle/>
          <a:p>
            <a:pPr algn="just" eaLnBrk="1" hangingPunct="1"/>
            <a:r>
              <a:rPr lang="pt-BR" sz="2400" smtClean="0">
                <a:latin typeface="Arial" charset="0"/>
              </a:rPr>
              <a:t>Estímulo à participação da comunidade (ouvir)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</a:rPr>
              <a:t>Grupo com as gestantes e Puérperas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smtClean="0">
              <a:latin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</a:rPr>
              <a:t>Carta dos Direitos dos Usuários da Saúde</a:t>
            </a:r>
          </a:p>
          <a:p>
            <a:pPr algn="just" eaLnBrk="1" hangingPunct="1"/>
            <a:endParaRPr lang="pt-BR" sz="2400" smtClean="0">
              <a:latin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</a:rPr>
              <a:t>Cartazes e folders explicando ações e funcionamento da UBS.</a:t>
            </a:r>
          </a:p>
        </p:txBody>
      </p:sp>
      <p:pic>
        <p:nvPicPr>
          <p:cNvPr id="24579" name="Imagem 1" descr="WP_000603.jpgGESTANTES SE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3168650" cy="23796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Imagem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292600"/>
            <a:ext cx="3036888" cy="2278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2011</TotalTime>
  <Words>1401</Words>
  <Application>Microsoft Office PowerPoint</Application>
  <PresentationFormat>Apresentação na tela (4:3)</PresentationFormat>
  <Paragraphs>231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Eclipse</vt:lpstr>
      <vt:lpstr>QUALIFICAÇÃO DA ATENÇÃO À SAÚDE BUCAL DAS GESTANTES E RECÉM-NASCIDOS NA UNIDADE DE SAÚDE CENTRAL DO MUNICIPIO DE HUMAITÁ - RS  GUSTAVO JOÃO SCHORR</vt:lpstr>
      <vt:lpstr>INTRODUÇÃO Caracterização de Humaitá - RS</vt:lpstr>
      <vt:lpstr>INTRODUÇÃO Caracterização das Equipes</vt:lpstr>
      <vt:lpstr>EQUIPES DE SAÚDE BUCAL</vt:lpstr>
      <vt:lpstr>Situação da ESF antes da Intervenção</vt:lpstr>
      <vt:lpstr>OBJETIVO GERAL</vt:lpstr>
      <vt:lpstr>METODOLOGIA Eixo Monitoramento e Avaliação</vt:lpstr>
      <vt:lpstr>METODOLOGIA Eixo Organização e Gestão do Serviço</vt:lpstr>
      <vt:lpstr>METODOLOGIA Eixo Engajamento Público</vt:lpstr>
      <vt:lpstr>OBJETIVOS, METAS E RESULTADOS</vt:lpstr>
      <vt:lpstr>METODOLOGIA Eixo Qualificação da Pratica Clinica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 IMPORTÂNCIA DA INTERVENÇÃO</vt:lpstr>
      <vt:lpstr>DISCUSSÃO CONTINUIDADE DO PROGRAMA</vt:lpstr>
      <vt:lpstr>REFLEXÃO CRÍTICA SOBRE MEU PROCESSO PESSOAL DE APRENDIZAGEM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À SAÚDE BUCAL DAS GESTANTES E RECÉM-NASCIDOS NA UNIDADE DE SAÚDE CENTRAL DO MUNICIPIO DE HUMAITÁ, RS.</dc:title>
  <dc:creator>Ana</dc:creator>
  <cp:lastModifiedBy>Ana</cp:lastModifiedBy>
  <cp:revision>94</cp:revision>
  <dcterms:created xsi:type="dcterms:W3CDTF">2013-11-19T10:37:58Z</dcterms:created>
  <dcterms:modified xsi:type="dcterms:W3CDTF">2013-12-07T15:44:56Z</dcterms:modified>
</cp:coreProperties>
</file>