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4" r:id="rId1"/>
  </p:sldMasterIdLst>
  <p:sldIdLst>
    <p:sldId id="256" r:id="rId2"/>
    <p:sldId id="257" r:id="rId3"/>
    <p:sldId id="304" r:id="rId4"/>
    <p:sldId id="303" r:id="rId5"/>
    <p:sldId id="260" r:id="rId6"/>
    <p:sldId id="262"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1" r:id="rId44"/>
    <p:sldId id="300" r:id="rId45"/>
    <p:sldId id="299" r:id="rId46"/>
    <p:sldId id="302"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193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BUCAL%20%20%20%20.xlsm"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BUCAL%20%20%20%20.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BUCAL%20%20%20%20.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gustavolang:Documents:INTERVEN&#199;&#195;O:PLANILHA%20DE%20COLETA%20DE%20DADOS%20FINAL%20-%20SA&#218;DE%20DA%20CRIAN&#199;A.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94598235461531"/>
          <c:y val="0.0567969132740511"/>
          <c:w val="0.857166682477943"/>
          <c:h val="0.807930808047942"/>
        </c:manualLayout>
      </c:layout>
      <c:barChart>
        <c:barDir val="col"/>
        <c:grouping val="clustered"/>
        <c:varyColors val="0"/>
        <c:ser>
          <c:idx val="0"/>
          <c:order val="0"/>
          <c:tx>
            <c:strRef>
              <c:f>Indicadores!$C$4</c:f>
              <c:strCache>
                <c:ptCount val="1"/>
                <c:pt idx="0">
                  <c:v>Proporção de crianças entre zero e 72 meses inscritas no programa da unidade de saúde</c:v>
                </c:pt>
              </c:strCache>
            </c:strRef>
          </c:tx>
          <c:spPr>
            <a:solidFill>
              <a:srgbClr val="E46C0A"/>
            </a:solidFill>
            <a:ln w="25400">
              <a:noFill/>
            </a:ln>
          </c:spPr>
          <c:invertIfNegative val="0"/>
          <c:dPt>
            <c:idx val="0"/>
            <c:invertIfNegative val="0"/>
            <c:bubble3D val="0"/>
            <c:spPr>
              <a:solidFill>
                <a:srgbClr val="3366FF"/>
              </a:solidFill>
              <a:ln w="25400">
                <a:noFill/>
              </a:ln>
            </c:spPr>
          </c:dPt>
          <c:dPt>
            <c:idx val="1"/>
            <c:invertIfNegative val="0"/>
            <c:bubble3D val="0"/>
            <c:spPr>
              <a:solidFill>
                <a:srgbClr val="3366FF"/>
              </a:solidFill>
              <a:ln w="25400">
                <a:noFill/>
              </a:ln>
            </c:spPr>
          </c:dPt>
          <c:dPt>
            <c:idx val="2"/>
            <c:invertIfNegative val="0"/>
            <c:bubble3D val="0"/>
            <c:spPr>
              <a:solidFill>
                <a:srgbClr val="3366FF"/>
              </a:solidFill>
              <a:ln w="25400">
                <a:noFill/>
              </a:ln>
            </c:spPr>
          </c:dPt>
          <c:cat>
            <c:strRef>
              <c:f>Indicadores!$D$3:$F$3</c:f>
              <c:strCache>
                <c:ptCount val="3"/>
                <c:pt idx="0">
                  <c:v>Mês 1</c:v>
                </c:pt>
                <c:pt idx="1">
                  <c:v>Mês 2</c:v>
                </c:pt>
                <c:pt idx="2">
                  <c:v>Mês 3</c:v>
                </c:pt>
              </c:strCache>
            </c:strRef>
          </c:cat>
          <c:val>
            <c:numRef>
              <c:f>Indicadores!$D$4:$F$4</c:f>
              <c:numCache>
                <c:formatCode>0.0%</c:formatCode>
                <c:ptCount val="3"/>
                <c:pt idx="0">
                  <c:v>0.437837837837838</c:v>
                </c:pt>
                <c:pt idx="1">
                  <c:v>0.686486486486486</c:v>
                </c:pt>
                <c:pt idx="2">
                  <c:v>0.848648648648649</c:v>
                </c:pt>
              </c:numCache>
            </c:numRef>
          </c:val>
        </c:ser>
        <c:dLbls>
          <c:showLegendKey val="0"/>
          <c:showVal val="0"/>
          <c:showCatName val="0"/>
          <c:showSerName val="0"/>
          <c:showPercent val="0"/>
          <c:showBubbleSize val="0"/>
        </c:dLbls>
        <c:gapWidth val="150"/>
        <c:axId val="2093033048"/>
        <c:axId val="2128959256"/>
      </c:barChart>
      <c:catAx>
        <c:axId val="209303304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59256"/>
        <c:crosses val="autoZero"/>
        <c:auto val="1"/>
        <c:lblAlgn val="ctr"/>
        <c:lblOffset val="100"/>
        <c:noMultiLvlLbl val="0"/>
      </c:catAx>
      <c:valAx>
        <c:axId val="2128959256"/>
        <c:scaling>
          <c:orientation val="minMax"/>
          <c:max val="1.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09303304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Indicadores!$C$62</c:f>
              <c:strCache>
                <c:ptCount val="1"/>
                <c:pt idx="0">
                  <c:v>Proporção de crianças de 6 a 72 meses com primeira consulta odontológica</c:v>
                </c:pt>
              </c:strCache>
            </c:strRef>
          </c:tx>
          <c:spPr>
            <a:solidFill>
              <a:srgbClr val="3366FF"/>
            </a:solidFill>
            <a:ln w="25400">
              <a:noFill/>
            </a:ln>
            <a:effectLst>
              <a:outerShdw dist="35921" dir="2700000" algn="br">
                <a:srgbClr val="000000"/>
              </a:outerShdw>
            </a:effectLst>
          </c:spPr>
          <c:invertIfNegative val="0"/>
          <c:cat>
            <c:strRef>
              <c:f>Indicadores!$D$61:$F$61</c:f>
              <c:strCache>
                <c:ptCount val="3"/>
                <c:pt idx="0">
                  <c:v>Mês 1</c:v>
                </c:pt>
                <c:pt idx="1">
                  <c:v>Mês 2</c:v>
                </c:pt>
                <c:pt idx="2">
                  <c:v>Mês 3</c:v>
                </c:pt>
              </c:strCache>
            </c:strRef>
          </c:cat>
          <c:val>
            <c:numRef>
              <c:f>Indicadores!$D$62:$F$62</c:f>
              <c:numCache>
                <c:formatCode>0.0%</c:formatCode>
                <c:ptCount val="3"/>
                <c:pt idx="0">
                  <c:v>0.493150684931507</c:v>
                </c:pt>
                <c:pt idx="1">
                  <c:v>0.428571428571429</c:v>
                </c:pt>
                <c:pt idx="2">
                  <c:v>0.528985507246377</c:v>
                </c:pt>
              </c:numCache>
            </c:numRef>
          </c:val>
        </c:ser>
        <c:dLbls>
          <c:showLegendKey val="0"/>
          <c:showVal val="0"/>
          <c:showCatName val="0"/>
          <c:showSerName val="0"/>
          <c:showPercent val="0"/>
          <c:showBubbleSize val="0"/>
        </c:dLbls>
        <c:gapWidth val="150"/>
        <c:axId val="-2135898904"/>
        <c:axId val="-2135240472"/>
      </c:barChart>
      <c:catAx>
        <c:axId val="-213589890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5240472"/>
        <c:crosses val="autoZero"/>
        <c:auto val="1"/>
        <c:lblAlgn val="ctr"/>
        <c:lblOffset val="100"/>
        <c:noMultiLvlLbl val="0"/>
      </c:catAx>
      <c:valAx>
        <c:axId val="-2135240472"/>
        <c:scaling>
          <c:orientation val="minMax"/>
          <c:max val="1.0"/>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589890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Indicadores!$C$68</c:f>
              <c:strCache>
                <c:ptCount val="1"/>
                <c:pt idx="0">
                  <c:v>Proporção de busca ativa realizada às crianças faltosas às consultas no programa de saúde da criança</c:v>
                </c:pt>
              </c:strCache>
            </c:strRef>
          </c:tx>
          <c:spPr>
            <a:solidFill>
              <a:srgbClr val="3366FF"/>
            </a:solidFill>
            <a:ln w="25400">
              <a:noFill/>
            </a:ln>
          </c:spPr>
          <c:invertIfNegative val="0"/>
          <c:dPt>
            <c:idx val="0"/>
            <c:invertIfNegative val="1"/>
            <c:bubble3D val="0"/>
          </c:dPt>
          <c:cat>
            <c:strRef>
              <c:f>Indicadores!$D$67:$F$67</c:f>
              <c:strCache>
                <c:ptCount val="3"/>
                <c:pt idx="0">
                  <c:v>Mês 1</c:v>
                </c:pt>
                <c:pt idx="1">
                  <c:v>Mês 2</c:v>
                </c:pt>
                <c:pt idx="2">
                  <c:v>Mês 3</c:v>
                </c:pt>
              </c:strCache>
            </c:strRef>
          </c:cat>
          <c:val>
            <c:numRef>
              <c:f>Indicadores!$D$68:$F$68</c:f>
              <c:numCache>
                <c:formatCode>0.0%</c:formatCode>
                <c:ptCount val="3"/>
                <c:pt idx="0">
                  <c:v>0.6875</c:v>
                </c:pt>
                <c:pt idx="1">
                  <c:v>0.578947368421053</c:v>
                </c:pt>
                <c:pt idx="2">
                  <c:v>0.727272727272727</c:v>
                </c:pt>
              </c:numCache>
            </c:numRef>
          </c:val>
        </c:ser>
        <c:dLbls>
          <c:showLegendKey val="0"/>
          <c:showVal val="0"/>
          <c:showCatName val="0"/>
          <c:showSerName val="0"/>
          <c:showPercent val="0"/>
          <c:showBubbleSize val="0"/>
        </c:dLbls>
        <c:gapWidth val="150"/>
        <c:axId val="2128900808"/>
        <c:axId val="2127372440"/>
      </c:barChart>
      <c:catAx>
        <c:axId val="21289008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7372440"/>
        <c:crosses val="autoZero"/>
        <c:auto val="1"/>
        <c:lblAlgn val="ctr"/>
        <c:lblOffset val="100"/>
        <c:noMultiLvlLbl val="0"/>
      </c:catAx>
      <c:valAx>
        <c:axId val="2127372440"/>
        <c:scaling>
          <c:orientation val="minMax"/>
          <c:max val="1.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0080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Indicadores!$C$75</c:f>
              <c:strCache>
                <c:ptCount val="1"/>
                <c:pt idx="0">
                  <c:v>Proporção de crianças com registro atualizado</c:v>
                </c:pt>
              </c:strCache>
            </c:strRef>
          </c:tx>
          <c:spPr>
            <a:solidFill>
              <a:srgbClr val="3366FF"/>
            </a:solidFill>
            <a:ln w="25400">
              <a:noFill/>
            </a:ln>
            <a:effectLst>
              <a:outerShdw dist="35921" dir="2700000" algn="br">
                <a:srgbClr val="000000"/>
              </a:outerShdw>
            </a:effectLst>
          </c:spPr>
          <c:invertIfNegative val="0"/>
          <c:cat>
            <c:strRef>
              <c:f>Indicadores!$D$74:$F$74</c:f>
              <c:strCache>
                <c:ptCount val="3"/>
                <c:pt idx="0">
                  <c:v>Mês 1</c:v>
                </c:pt>
                <c:pt idx="1">
                  <c:v>Mês 2</c:v>
                </c:pt>
                <c:pt idx="2">
                  <c:v>Mês 3</c:v>
                </c:pt>
              </c:strCache>
            </c:strRef>
          </c:cat>
          <c:val>
            <c:numRef>
              <c:f>Indicadores!$D$75:$F$75</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068460008"/>
        <c:axId val="2129559688"/>
      </c:barChart>
      <c:catAx>
        <c:axId val="20684600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9559688"/>
        <c:crosses val="autoZero"/>
        <c:auto val="1"/>
        <c:lblAlgn val="ctr"/>
        <c:lblOffset val="100"/>
        <c:noMultiLvlLbl val="0"/>
      </c:catAx>
      <c:valAx>
        <c:axId val="2129559688"/>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06846000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Indicadores!$C$82</c:f>
              <c:strCache>
                <c:ptCount val="1"/>
                <c:pt idx="0">
                  <c:v>Proporção de crianças com avaliação de risco</c:v>
                </c:pt>
              </c:strCache>
            </c:strRef>
          </c:tx>
          <c:spPr>
            <a:solidFill>
              <a:srgbClr val="3366FF"/>
            </a:solidFill>
            <a:ln w="25400">
              <a:noFill/>
            </a:ln>
            <a:effectLst>
              <a:outerShdw dist="35921" dir="2700000" algn="br">
                <a:srgbClr val="000000"/>
              </a:outerShdw>
            </a:effectLst>
          </c:spPr>
          <c:invertIfNegative val="0"/>
          <c:cat>
            <c:strRef>
              <c:f>Indicadores!$D$81:$F$81</c:f>
              <c:strCache>
                <c:ptCount val="3"/>
                <c:pt idx="0">
                  <c:v>Mês 1</c:v>
                </c:pt>
                <c:pt idx="1">
                  <c:v>Mês 2</c:v>
                </c:pt>
                <c:pt idx="2">
                  <c:v>Mês 3</c:v>
                </c:pt>
              </c:strCache>
            </c:strRef>
          </c:cat>
          <c:val>
            <c:numRef>
              <c:f>Indicadores!$D$82:$F$82</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136459416"/>
        <c:axId val="-2136456040"/>
      </c:barChart>
      <c:catAx>
        <c:axId val="-213645941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6456040"/>
        <c:crosses val="autoZero"/>
        <c:auto val="1"/>
        <c:lblAlgn val="ctr"/>
        <c:lblOffset val="100"/>
        <c:noMultiLvlLbl val="0"/>
      </c:catAx>
      <c:valAx>
        <c:axId val="-2136456040"/>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6459416"/>
        <c:crosses val="autoZero"/>
        <c:crossBetween val="between"/>
        <c:majorUnit val="0.2"/>
        <c:minorUnit val="0.04"/>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94598235461531"/>
          <c:y val="0.0772598506309554"/>
          <c:w val="0.857166682477943"/>
          <c:h val="0.802489754451567"/>
        </c:manualLayout>
      </c:layout>
      <c:barChart>
        <c:barDir val="col"/>
        <c:grouping val="clustered"/>
        <c:varyColors val="0"/>
        <c:ser>
          <c:idx val="0"/>
          <c:order val="0"/>
          <c:tx>
            <c:strRef>
              <c:f>Indicadores!$C$108</c:f>
              <c:strCache>
                <c:ptCount val="1"/>
                <c:pt idx="0">
                  <c:v>Proporção de crianças cujas mães receberam orientação sobre higiene bucal, etiologia e prevenção da cárie</c:v>
                </c:pt>
              </c:strCache>
            </c:strRef>
          </c:tx>
          <c:spPr>
            <a:solidFill>
              <a:srgbClr val="3366FF"/>
            </a:solidFill>
            <a:ln w="25400">
              <a:noFill/>
            </a:ln>
            <a:effectLst>
              <a:outerShdw dist="35921" dir="2700000" algn="br">
                <a:srgbClr val="000000"/>
              </a:outerShdw>
            </a:effectLst>
          </c:spPr>
          <c:invertIfNegative val="0"/>
          <c:cat>
            <c:strRef>
              <c:f>Indicadores!$D$107:$F$107</c:f>
              <c:strCache>
                <c:ptCount val="3"/>
                <c:pt idx="0">
                  <c:v>Mês 1</c:v>
                </c:pt>
                <c:pt idx="1">
                  <c:v>Mês 2</c:v>
                </c:pt>
                <c:pt idx="2">
                  <c:v>Mês 3</c:v>
                </c:pt>
              </c:strCache>
            </c:strRef>
          </c:cat>
          <c:val>
            <c:numRef>
              <c:f>Indicadores!$D$108:$F$108</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068780584"/>
        <c:axId val="2128951928"/>
      </c:barChart>
      <c:catAx>
        <c:axId val="2068780584"/>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51928"/>
        <c:crosses val="autoZero"/>
        <c:auto val="1"/>
        <c:lblAlgn val="ctr"/>
        <c:lblOffset val="100"/>
        <c:noMultiLvlLbl val="0"/>
      </c:catAx>
      <c:valAx>
        <c:axId val="2128951928"/>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068780584"/>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508016317237"/>
          <c:y val="0.0373893041075242"/>
          <c:w val="0.857166682477943"/>
          <c:h val="0.761041130197211"/>
        </c:manualLayout>
      </c:layout>
      <c:barChart>
        <c:barDir val="col"/>
        <c:grouping val="clustered"/>
        <c:varyColors val="0"/>
        <c:ser>
          <c:idx val="0"/>
          <c:order val="0"/>
          <c:tx>
            <c:strRef>
              <c:f>Indicadores!$C$95</c:f>
              <c:strCache>
                <c:ptCount val="1"/>
                <c:pt idx="0">
                  <c:v>Número de crianças colocadas para mamar durante a primeira consulta.</c:v>
                </c:pt>
              </c:strCache>
            </c:strRef>
          </c:tx>
          <c:spPr>
            <a:solidFill>
              <a:srgbClr val="3366FF"/>
            </a:solidFill>
            <a:ln w="25400">
              <a:noFill/>
            </a:ln>
            <a:effectLst>
              <a:outerShdw dist="35921" dir="2700000" algn="br">
                <a:srgbClr val="000000"/>
              </a:outerShdw>
            </a:effectLst>
          </c:spPr>
          <c:invertIfNegative val="0"/>
          <c:cat>
            <c:strRef>
              <c:f>Indicadores!$D$94:$F$94</c:f>
              <c:strCache>
                <c:ptCount val="3"/>
                <c:pt idx="0">
                  <c:v>Mês 1</c:v>
                </c:pt>
                <c:pt idx="1">
                  <c:v>Mês 2</c:v>
                </c:pt>
                <c:pt idx="2">
                  <c:v>Mês 3</c:v>
                </c:pt>
              </c:strCache>
            </c:strRef>
          </c:cat>
          <c:val>
            <c:numRef>
              <c:f>Indicadores!$D$95:$F$95</c:f>
              <c:numCache>
                <c:formatCode>0.0%</c:formatCode>
                <c:ptCount val="3"/>
                <c:pt idx="0">
                  <c:v>0.925925925925924</c:v>
                </c:pt>
                <c:pt idx="1">
                  <c:v>0.929133858267717</c:v>
                </c:pt>
                <c:pt idx="2">
                  <c:v>0.942675159235669</c:v>
                </c:pt>
              </c:numCache>
            </c:numRef>
          </c:val>
        </c:ser>
        <c:dLbls>
          <c:showLegendKey val="0"/>
          <c:showVal val="0"/>
          <c:showCatName val="0"/>
          <c:showSerName val="0"/>
          <c:showPercent val="0"/>
          <c:showBubbleSize val="0"/>
        </c:dLbls>
        <c:gapWidth val="150"/>
        <c:axId val="2126615800"/>
        <c:axId val="2128074184"/>
      </c:barChart>
      <c:catAx>
        <c:axId val="21266158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074184"/>
        <c:crosses val="autoZero"/>
        <c:auto val="1"/>
        <c:lblAlgn val="ctr"/>
        <c:lblOffset val="100"/>
        <c:noMultiLvlLbl val="0"/>
      </c:catAx>
      <c:valAx>
        <c:axId val="2128074184"/>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661580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11508016317237"/>
          <c:y val="0.0650230289894337"/>
          <c:w val="0.857166682477943"/>
          <c:h val="0.797634168663081"/>
        </c:manualLayout>
      </c:layout>
      <c:barChart>
        <c:barDir val="col"/>
        <c:grouping val="clustered"/>
        <c:varyColors val="0"/>
        <c:ser>
          <c:idx val="0"/>
          <c:order val="0"/>
          <c:tx>
            <c:strRef>
              <c:f>Indicadores!$C$101</c:f>
              <c:strCache>
                <c:ptCount val="1"/>
                <c:pt idx="0">
                  <c:v>Proporção de crianças cujas mães receberam orientações nutricionais de acordo com a faixa etária</c:v>
                </c:pt>
              </c:strCache>
            </c:strRef>
          </c:tx>
          <c:spPr>
            <a:solidFill>
              <a:srgbClr val="3366FF"/>
            </a:solidFill>
            <a:ln w="25400">
              <a:noFill/>
            </a:ln>
            <a:effectLst>
              <a:outerShdw dist="35921" dir="2700000" algn="br">
                <a:srgbClr val="000000"/>
              </a:outerShdw>
            </a:effectLst>
          </c:spPr>
          <c:invertIfNegative val="0"/>
          <c:cat>
            <c:strRef>
              <c:f>Indicadores!$D$100:$F$100</c:f>
              <c:strCache>
                <c:ptCount val="3"/>
                <c:pt idx="0">
                  <c:v>Mês 1</c:v>
                </c:pt>
                <c:pt idx="1">
                  <c:v>Mês 2</c:v>
                </c:pt>
                <c:pt idx="2">
                  <c:v>Mês 3</c:v>
                </c:pt>
              </c:strCache>
            </c:strRef>
          </c:cat>
          <c:val>
            <c:numRef>
              <c:f>Indicadores!$D$101:$F$101</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136412136"/>
        <c:axId val="-2136814360"/>
      </c:barChart>
      <c:catAx>
        <c:axId val="-213641213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6814360"/>
        <c:crosses val="autoZero"/>
        <c:auto val="1"/>
        <c:lblAlgn val="ctr"/>
        <c:lblOffset val="100"/>
        <c:noMultiLvlLbl val="0"/>
      </c:catAx>
      <c:valAx>
        <c:axId val="-2136814360"/>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6412136"/>
        <c:crosses val="autoZero"/>
        <c:crossBetween val="between"/>
        <c:majorUnit val="0.2"/>
        <c:minorUnit val="0.04"/>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Indicadores!$C$108</c:f>
              <c:strCache>
                <c:ptCount val="1"/>
                <c:pt idx="0">
                  <c:v>Proporção de crianças cujas mães receberam orientação sobre higiene bucal, etiologia e prevenção da cárie</c:v>
                </c:pt>
              </c:strCache>
            </c:strRef>
          </c:tx>
          <c:spPr>
            <a:solidFill>
              <a:srgbClr val="3366FF"/>
            </a:solidFill>
            <a:ln w="25400">
              <a:noFill/>
            </a:ln>
            <a:effectLst>
              <a:outerShdw dist="35921" dir="2700000" algn="br">
                <a:srgbClr val="000000"/>
              </a:outerShdw>
            </a:effectLst>
          </c:spPr>
          <c:invertIfNegative val="0"/>
          <c:cat>
            <c:strRef>
              <c:f>Indicadores!$D$107:$F$107</c:f>
              <c:strCache>
                <c:ptCount val="3"/>
                <c:pt idx="0">
                  <c:v>Mês 1</c:v>
                </c:pt>
                <c:pt idx="1">
                  <c:v>Mês 2</c:v>
                </c:pt>
                <c:pt idx="2">
                  <c:v>Mês 3</c:v>
                </c:pt>
              </c:strCache>
            </c:strRef>
          </c:cat>
          <c:val>
            <c:numRef>
              <c:f>Indicadores!$D$108:$F$108</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129594408"/>
        <c:axId val="2092994808"/>
      </c:barChart>
      <c:catAx>
        <c:axId val="21295944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092994808"/>
        <c:crosses val="autoZero"/>
        <c:auto val="1"/>
        <c:lblAlgn val="ctr"/>
        <c:lblOffset val="100"/>
        <c:noMultiLvlLbl val="0"/>
      </c:catAx>
      <c:valAx>
        <c:axId val="2092994808"/>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959440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Indicadores!$C$4</c:f>
              <c:strCache>
                <c:ptCount val="1"/>
                <c:pt idx="0">
                  <c:v>Proporção de crianças residentes na área de abrangência da unidade de saúde com primeira consulta odontológica programática.</c:v>
                </c:pt>
              </c:strCache>
            </c:strRef>
          </c:tx>
          <c:spPr>
            <a:solidFill>
              <a:srgbClr val="3366FF"/>
            </a:solidFill>
            <a:ln w="25400">
              <a:noFill/>
            </a:ln>
          </c:spPr>
          <c:invertIfNegative val="0"/>
          <c:cat>
            <c:strRef>
              <c:f>Indicadores!$D$3:$F$3</c:f>
              <c:strCache>
                <c:ptCount val="3"/>
                <c:pt idx="0">
                  <c:v>Mês 1</c:v>
                </c:pt>
                <c:pt idx="1">
                  <c:v>Mês 2</c:v>
                </c:pt>
                <c:pt idx="2">
                  <c:v>Mês 3</c:v>
                </c:pt>
              </c:strCache>
            </c:strRef>
          </c:cat>
          <c:val>
            <c:numRef>
              <c:f>Indicadores!$D$4:$F$4</c:f>
              <c:numCache>
                <c:formatCode>0.0%</c:formatCode>
                <c:ptCount val="3"/>
                <c:pt idx="0">
                  <c:v>0.209580838323353</c:v>
                </c:pt>
                <c:pt idx="1">
                  <c:v>0.287425149700599</c:v>
                </c:pt>
                <c:pt idx="2">
                  <c:v>0.437125748502994</c:v>
                </c:pt>
              </c:numCache>
            </c:numRef>
          </c:val>
        </c:ser>
        <c:dLbls>
          <c:showLegendKey val="0"/>
          <c:showVal val="0"/>
          <c:showCatName val="0"/>
          <c:showSerName val="0"/>
          <c:showPercent val="0"/>
          <c:showBubbleSize val="0"/>
        </c:dLbls>
        <c:gapWidth val="150"/>
        <c:axId val="2092970200"/>
        <c:axId val="2128514904"/>
      </c:barChart>
      <c:catAx>
        <c:axId val="209297020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514904"/>
        <c:crosses val="autoZero"/>
        <c:auto val="1"/>
        <c:lblAlgn val="ctr"/>
        <c:lblOffset val="100"/>
        <c:noMultiLvlLbl val="0"/>
      </c:catAx>
      <c:valAx>
        <c:axId val="2128514904"/>
        <c:scaling>
          <c:orientation val="minMax"/>
          <c:max val="1.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092970200"/>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Indicadores!$C$9</c:f>
              <c:strCache>
                <c:ptCount val="1"/>
                <c:pt idx="0">
                  <c:v>Proporção de crianças de 6 a 72 meses com necessidade de tratamento odontológico.</c:v>
                </c:pt>
              </c:strCache>
            </c:strRef>
          </c:tx>
          <c:spPr>
            <a:solidFill>
              <a:srgbClr val="3366FF"/>
            </a:solidFill>
            <a:ln w="25400">
              <a:noFill/>
            </a:ln>
            <a:effectLst>
              <a:outerShdw dist="35921" dir="2700000" algn="br">
                <a:srgbClr val="000000"/>
              </a:outerShdw>
            </a:effectLst>
          </c:spPr>
          <c:invertIfNegative val="0"/>
          <c:cat>
            <c:strRef>
              <c:f>Indicadores!$D$8:$F$8</c:f>
              <c:strCache>
                <c:ptCount val="3"/>
                <c:pt idx="0">
                  <c:v>Mês 1</c:v>
                </c:pt>
                <c:pt idx="1">
                  <c:v>Mês 2</c:v>
                </c:pt>
                <c:pt idx="2">
                  <c:v>Mês 3</c:v>
                </c:pt>
              </c:strCache>
            </c:strRef>
          </c:cat>
          <c:val>
            <c:numRef>
              <c:f>Indicadores!$D$9:$F$9</c:f>
              <c:numCache>
                <c:formatCode>0.0%</c:formatCode>
                <c:ptCount val="3"/>
                <c:pt idx="0">
                  <c:v>0.142857142857143</c:v>
                </c:pt>
                <c:pt idx="1">
                  <c:v>0.166666666666667</c:v>
                </c:pt>
                <c:pt idx="2">
                  <c:v>0.219178082191781</c:v>
                </c:pt>
              </c:numCache>
            </c:numRef>
          </c:val>
        </c:ser>
        <c:dLbls>
          <c:showLegendKey val="0"/>
          <c:showVal val="0"/>
          <c:showCatName val="0"/>
          <c:showSerName val="0"/>
          <c:showPercent val="0"/>
          <c:showBubbleSize val="0"/>
        </c:dLbls>
        <c:gapWidth val="150"/>
        <c:axId val="2129298856"/>
        <c:axId val="2128473096"/>
      </c:barChart>
      <c:catAx>
        <c:axId val="212929885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473096"/>
        <c:crosses val="autoZero"/>
        <c:auto val="1"/>
        <c:lblAlgn val="ctr"/>
        <c:lblOffset val="100"/>
        <c:noMultiLvlLbl val="0"/>
      </c:catAx>
      <c:valAx>
        <c:axId val="2128473096"/>
        <c:scaling>
          <c:orientation val="minMax"/>
          <c:max val="1.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929885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09098377763021"/>
          <c:y val="0.0300525920360631"/>
          <c:w val="0.857166682477943"/>
          <c:h val="0.807930808047942"/>
        </c:manualLayout>
      </c:layout>
      <c:barChart>
        <c:barDir val="col"/>
        <c:grouping val="clustered"/>
        <c:varyColors val="0"/>
        <c:ser>
          <c:idx val="0"/>
          <c:order val="0"/>
          <c:tx>
            <c:strRef>
              <c:f>Indicadores!$C$9</c:f>
              <c:strCache>
                <c:ptCount val="1"/>
                <c:pt idx="0">
                  <c:v>Proporção de crianças com primeira consulta na primeira semana de vida</c:v>
                </c:pt>
              </c:strCache>
            </c:strRef>
          </c:tx>
          <c:spPr>
            <a:solidFill>
              <a:srgbClr val="3366FF"/>
            </a:solidFill>
            <a:ln w="25400">
              <a:noFill/>
            </a:ln>
            <a:effectLst>
              <a:outerShdw dist="35921" dir="2700000" algn="br">
                <a:srgbClr val="000000"/>
              </a:outerShdw>
            </a:effectLst>
          </c:spPr>
          <c:invertIfNegative val="0"/>
          <c:cat>
            <c:strRef>
              <c:f>Indicadores!$D$8:$F$8</c:f>
              <c:strCache>
                <c:ptCount val="3"/>
                <c:pt idx="0">
                  <c:v>Mês 1</c:v>
                </c:pt>
                <c:pt idx="1">
                  <c:v>Mês 2</c:v>
                </c:pt>
                <c:pt idx="2">
                  <c:v>Mês 3</c:v>
                </c:pt>
              </c:strCache>
            </c:strRef>
          </c:cat>
          <c:val>
            <c:numRef>
              <c:f>Indicadores!$D$9:$F$9</c:f>
              <c:numCache>
                <c:formatCode>0.0%</c:formatCode>
                <c:ptCount val="3"/>
                <c:pt idx="0">
                  <c:v>0.938271604938272</c:v>
                </c:pt>
                <c:pt idx="1">
                  <c:v>0.937007874015748</c:v>
                </c:pt>
                <c:pt idx="2">
                  <c:v>0.949044585987261</c:v>
                </c:pt>
              </c:numCache>
            </c:numRef>
          </c:val>
        </c:ser>
        <c:dLbls>
          <c:showLegendKey val="0"/>
          <c:showVal val="0"/>
          <c:showCatName val="0"/>
          <c:showSerName val="0"/>
          <c:showPercent val="0"/>
          <c:showBubbleSize val="0"/>
        </c:dLbls>
        <c:gapWidth val="150"/>
        <c:axId val="2127382728"/>
        <c:axId val="2126421080"/>
      </c:barChart>
      <c:catAx>
        <c:axId val="212738272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6421080"/>
        <c:crosses val="autoZero"/>
        <c:auto val="1"/>
        <c:lblAlgn val="ctr"/>
        <c:lblOffset val="100"/>
        <c:noMultiLvlLbl val="0"/>
      </c:catAx>
      <c:valAx>
        <c:axId val="2126421080"/>
        <c:scaling>
          <c:orientation val="minMax"/>
          <c:max val="1.0"/>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738272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Indicadores!$C$19</c:f>
              <c:strCache>
                <c:ptCount val="1"/>
                <c:pt idx="0">
                  <c:v>Proporção de crianças com tratamento dentário concluído.      </c:v>
                </c:pt>
              </c:strCache>
            </c:strRef>
          </c:tx>
          <c:spPr>
            <a:solidFill>
              <a:srgbClr val="3366FF"/>
            </a:solidFill>
            <a:ln w="25400">
              <a:noFill/>
            </a:ln>
            <a:effectLst>
              <a:outerShdw dist="35921" dir="2700000" algn="br">
                <a:srgbClr val="000000"/>
              </a:outerShdw>
            </a:effectLst>
          </c:spPr>
          <c:invertIfNegative val="0"/>
          <c:cat>
            <c:strRef>
              <c:f>Indicadores!$D$18:$F$18</c:f>
              <c:strCache>
                <c:ptCount val="3"/>
                <c:pt idx="0">
                  <c:v>Mês 1</c:v>
                </c:pt>
                <c:pt idx="1">
                  <c:v>Mês 2</c:v>
                </c:pt>
                <c:pt idx="2">
                  <c:v>Mês 3</c:v>
                </c:pt>
              </c:strCache>
            </c:strRef>
          </c:cat>
          <c:val>
            <c:numRef>
              <c:f>Indicadores!$D$19:$F$19</c:f>
              <c:numCache>
                <c:formatCode>0.0%</c:formatCode>
                <c:ptCount val="3"/>
                <c:pt idx="0">
                  <c:v>0.742857142857143</c:v>
                </c:pt>
                <c:pt idx="1">
                  <c:v>0.750000000000002</c:v>
                </c:pt>
                <c:pt idx="2">
                  <c:v>0.726027397260276</c:v>
                </c:pt>
              </c:numCache>
            </c:numRef>
          </c:val>
        </c:ser>
        <c:dLbls>
          <c:showLegendKey val="0"/>
          <c:showVal val="0"/>
          <c:showCatName val="0"/>
          <c:showSerName val="0"/>
          <c:showPercent val="0"/>
          <c:showBubbleSize val="0"/>
        </c:dLbls>
        <c:gapWidth val="150"/>
        <c:axId val="2126618488"/>
        <c:axId val="2127499480"/>
      </c:barChart>
      <c:catAx>
        <c:axId val="21266184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7499480"/>
        <c:crosses val="autoZero"/>
        <c:auto val="1"/>
        <c:lblAlgn val="ctr"/>
        <c:lblOffset val="100"/>
        <c:noMultiLvlLbl val="0"/>
      </c:catAx>
      <c:valAx>
        <c:axId val="2127499480"/>
        <c:scaling>
          <c:orientation val="minMax"/>
          <c:max val="1.0"/>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661848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Indicadores!$C$14</c:f>
              <c:strCache>
                <c:ptCount val="1"/>
                <c:pt idx="0">
                  <c:v>Proporção de crianças com monitoramento de crescimento</c:v>
                </c:pt>
              </c:strCache>
            </c:strRef>
          </c:tx>
          <c:spPr>
            <a:solidFill>
              <a:srgbClr val="3366FF"/>
            </a:solidFill>
            <a:ln w="25400">
              <a:noFill/>
            </a:ln>
            <a:effectLst>
              <a:outerShdw dist="35921" dir="2700000" algn="br">
                <a:srgbClr val="000000"/>
              </a:outerShdw>
            </a:effectLst>
          </c:spPr>
          <c:invertIfNegative val="0"/>
          <c:cat>
            <c:strRef>
              <c:f>Indicadores!$D$13:$F$13</c:f>
              <c:strCache>
                <c:ptCount val="3"/>
                <c:pt idx="0">
                  <c:v>Mês 1</c:v>
                </c:pt>
                <c:pt idx="1">
                  <c:v>Mês 2</c:v>
                </c:pt>
                <c:pt idx="2">
                  <c:v>Mês 3</c:v>
                </c:pt>
              </c:strCache>
            </c:strRef>
          </c:cat>
          <c:val>
            <c:numRef>
              <c:f>Indicadores!$D$14:$F$14</c:f>
              <c:numCache>
                <c:formatCode>0.0%</c:formatCode>
                <c:ptCount val="3"/>
                <c:pt idx="0">
                  <c:v>0.938271604938272</c:v>
                </c:pt>
                <c:pt idx="1">
                  <c:v>0.937007874015748</c:v>
                </c:pt>
                <c:pt idx="2">
                  <c:v>0.949044585987261</c:v>
                </c:pt>
              </c:numCache>
            </c:numRef>
          </c:val>
        </c:ser>
        <c:dLbls>
          <c:showLegendKey val="0"/>
          <c:showVal val="0"/>
          <c:showCatName val="0"/>
          <c:showSerName val="0"/>
          <c:showPercent val="0"/>
          <c:showBubbleSize val="0"/>
        </c:dLbls>
        <c:gapWidth val="150"/>
        <c:axId val="2128971192"/>
        <c:axId val="2128974584"/>
      </c:barChart>
      <c:catAx>
        <c:axId val="2128971192"/>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74584"/>
        <c:crosses val="autoZero"/>
        <c:auto val="1"/>
        <c:lblAlgn val="ctr"/>
        <c:lblOffset val="100"/>
        <c:noMultiLvlLbl val="0"/>
      </c:catAx>
      <c:valAx>
        <c:axId val="2128974584"/>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71192"/>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94598235461531"/>
          <c:y val="0.101608806096528"/>
          <c:w val="0.857166682477943"/>
          <c:h val="0.783535906445225"/>
        </c:manualLayout>
      </c:layout>
      <c:barChart>
        <c:barDir val="col"/>
        <c:grouping val="clustered"/>
        <c:varyColors val="0"/>
        <c:ser>
          <c:idx val="0"/>
          <c:order val="0"/>
          <c:tx>
            <c:strRef>
              <c:f>Indicadores!$C$29</c:f>
              <c:strCache>
                <c:ptCount val="1"/>
                <c:pt idx="0">
                  <c:v>Proporção de crianças com monitoramento de desenvolvimento</c:v>
                </c:pt>
              </c:strCache>
            </c:strRef>
          </c:tx>
          <c:spPr>
            <a:solidFill>
              <a:srgbClr val="3366FF"/>
            </a:solidFill>
            <a:ln w="25400">
              <a:noFill/>
            </a:ln>
            <a:effectLst>
              <a:outerShdw dist="35921" dir="2700000" algn="br">
                <a:srgbClr val="000000"/>
              </a:outerShdw>
            </a:effectLst>
          </c:spPr>
          <c:invertIfNegative val="0"/>
          <c:cat>
            <c:strRef>
              <c:f>Indicadores!$D$28:$F$28</c:f>
              <c:strCache>
                <c:ptCount val="3"/>
                <c:pt idx="0">
                  <c:v>Mês 1</c:v>
                </c:pt>
                <c:pt idx="1">
                  <c:v>Mês 2</c:v>
                </c:pt>
                <c:pt idx="2">
                  <c:v>Mês 3</c:v>
                </c:pt>
              </c:strCache>
            </c:strRef>
          </c:cat>
          <c:val>
            <c:numRef>
              <c:f>Indicadores!$D$29:$F$29</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127533288"/>
        <c:axId val="2128723064"/>
      </c:barChart>
      <c:catAx>
        <c:axId val="212753328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723064"/>
        <c:crosses val="autoZero"/>
        <c:auto val="1"/>
        <c:lblAlgn val="ctr"/>
        <c:lblOffset val="100"/>
        <c:noMultiLvlLbl val="0"/>
      </c:catAx>
      <c:valAx>
        <c:axId val="2128723064"/>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7533288"/>
        <c:crosses val="autoZero"/>
        <c:crossBetween val="between"/>
        <c:majorUnit val="0.2"/>
        <c:minorUnit val="0.04"/>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Indicadores!$C$34</c:f>
              <c:strCache>
                <c:ptCount val="1"/>
                <c:pt idx="0">
                  <c:v>Proporção de crianças com vacinação em dia para a idade</c:v>
                </c:pt>
              </c:strCache>
            </c:strRef>
          </c:tx>
          <c:spPr>
            <a:solidFill>
              <a:srgbClr val="3366FF"/>
            </a:solidFill>
            <a:ln w="25400">
              <a:noFill/>
            </a:ln>
            <a:effectLst>
              <a:outerShdw dist="35921" dir="2700000" algn="br">
                <a:srgbClr val="000000"/>
              </a:outerShdw>
            </a:effectLst>
          </c:spPr>
          <c:invertIfNegative val="0"/>
          <c:cat>
            <c:strRef>
              <c:f>Indicadores!$D$33:$F$33</c:f>
              <c:strCache>
                <c:ptCount val="3"/>
                <c:pt idx="0">
                  <c:v>Mês 1</c:v>
                </c:pt>
                <c:pt idx="1">
                  <c:v>Mês 2</c:v>
                </c:pt>
                <c:pt idx="2">
                  <c:v>Mês 3</c:v>
                </c:pt>
              </c:strCache>
            </c:strRef>
          </c:cat>
          <c:val>
            <c:numRef>
              <c:f>Indicadores!$D$34:$F$34</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128995640"/>
        <c:axId val="2128966424"/>
      </c:barChart>
      <c:catAx>
        <c:axId val="2128995640"/>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66424"/>
        <c:crosses val="autoZero"/>
        <c:auto val="1"/>
        <c:lblAlgn val="ctr"/>
        <c:lblOffset val="100"/>
        <c:noMultiLvlLbl val="0"/>
      </c:catAx>
      <c:valAx>
        <c:axId val="2128966424"/>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995640"/>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Indicadores!$C$40</c:f>
              <c:strCache>
                <c:ptCount val="1"/>
                <c:pt idx="0">
                  <c:v>Proporção de crianças de 6 a 24 meses com suplementação de ferro</c:v>
                </c:pt>
              </c:strCache>
            </c:strRef>
          </c:tx>
          <c:spPr>
            <a:solidFill>
              <a:srgbClr val="3366FF"/>
            </a:solidFill>
            <a:ln w="25400">
              <a:noFill/>
            </a:ln>
            <a:effectLst>
              <a:outerShdw dist="35921" dir="2700000" algn="br">
                <a:srgbClr val="000000"/>
              </a:outerShdw>
            </a:effectLst>
          </c:spPr>
          <c:invertIfNegative val="0"/>
          <c:cat>
            <c:strRef>
              <c:f>Indicadores!$D$39:$F$39</c:f>
              <c:strCache>
                <c:ptCount val="3"/>
                <c:pt idx="0">
                  <c:v>Mês 1</c:v>
                </c:pt>
                <c:pt idx="1">
                  <c:v>Mês 2</c:v>
                </c:pt>
                <c:pt idx="2">
                  <c:v>Mês 3</c:v>
                </c:pt>
              </c:strCache>
            </c:strRef>
          </c:cat>
          <c:val>
            <c:numRef>
              <c:f>Indicadores!$D$40:$F$40</c:f>
              <c:numCache>
                <c:formatCode>0.0%</c:formatCode>
                <c:ptCount val="3"/>
                <c:pt idx="0">
                  <c:v>1.0</c:v>
                </c:pt>
                <c:pt idx="1">
                  <c:v>0.842105263157897</c:v>
                </c:pt>
                <c:pt idx="2">
                  <c:v>0.869565217391306</c:v>
                </c:pt>
              </c:numCache>
            </c:numRef>
          </c:val>
        </c:ser>
        <c:dLbls>
          <c:showLegendKey val="0"/>
          <c:showVal val="0"/>
          <c:showCatName val="0"/>
          <c:showSerName val="0"/>
          <c:showPercent val="0"/>
          <c:showBubbleSize val="0"/>
        </c:dLbls>
        <c:gapWidth val="150"/>
        <c:axId val="2127456408"/>
        <c:axId val="2128108872"/>
      </c:barChart>
      <c:catAx>
        <c:axId val="21274564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108872"/>
        <c:crosses val="autoZero"/>
        <c:auto val="1"/>
        <c:lblAlgn val="ctr"/>
        <c:lblOffset val="100"/>
        <c:noMultiLvlLbl val="0"/>
      </c:catAx>
      <c:valAx>
        <c:axId val="2128108872"/>
        <c:scaling>
          <c:orientation val="minMax"/>
          <c:max val="1.0"/>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7456408"/>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Indicadores!$C$46</c:f>
              <c:strCache>
                <c:ptCount val="1"/>
                <c:pt idx="0">
                  <c:v>Proporção de crianças com triagem auditiva</c:v>
                </c:pt>
              </c:strCache>
            </c:strRef>
          </c:tx>
          <c:spPr>
            <a:solidFill>
              <a:srgbClr val="3366FF"/>
            </a:solidFill>
            <a:ln w="25400">
              <a:noFill/>
            </a:ln>
            <a:effectLst>
              <a:outerShdw dist="35921" dir="2700000" algn="br">
                <a:srgbClr val="000000"/>
              </a:outerShdw>
            </a:effectLst>
          </c:spPr>
          <c:invertIfNegative val="0"/>
          <c:cat>
            <c:strRef>
              <c:f>Indicadores!$D$45:$F$45</c:f>
              <c:strCache>
                <c:ptCount val="3"/>
                <c:pt idx="0">
                  <c:v>Mês 1</c:v>
                </c:pt>
                <c:pt idx="1">
                  <c:v>Mês 2</c:v>
                </c:pt>
                <c:pt idx="2">
                  <c:v>Mês 3</c:v>
                </c:pt>
              </c:strCache>
            </c:strRef>
          </c:cat>
          <c:val>
            <c:numRef>
              <c:f>Indicadores!$D$46:$F$46</c:f>
              <c:numCache>
                <c:formatCode>0.0%</c:formatCode>
                <c:ptCount val="3"/>
                <c:pt idx="0">
                  <c:v>0.407407407407407</c:v>
                </c:pt>
                <c:pt idx="1">
                  <c:v>0.409448818897638</c:v>
                </c:pt>
                <c:pt idx="2">
                  <c:v>0.43312101910828</c:v>
                </c:pt>
              </c:numCache>
            </c:numRef>
          </c:val>
        </c:ser>
        <c:dLbls>
          <c:showLegendKey val="0"/>
          <c:showVal val="0"/>
          <c:showCatName val="0"/>
          <c:showSerName val="0"/>
          <c:showPercent val="0"/>
          <c:showBubbleSize val="0"/>
        </c:dLbls>
        <c:gapWidth val="150"/>
        <c:axId val="2125187208"/>
        <c:axId val="2128480808"/>
      </c:barChart>
      <c:catAx>
        <c:axId val="2125187208"/>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8480808"/>
        <c:crosses val="autoZero"/>
        <c:auto val="1"/>
        <c:lblAlgn val="ctr"/>
        <c:lblOffset val="100"/>
        <c:noMultiLvlLbl val="0"/>
      </c:catAx>
      <c:valAx>
        <c:axId val="2128480808"/>
        <c:scaling>
          <c:orientation val="minMax"/>
          <c:max val="1.0"/>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25187208"/>
        <c:crosses val="autoZero"/>
        <c:crossBetween val="between"/>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Indicadores!$C$51</c:f>
              <c:strCache>
                <c:ptCount val="1"/>
                <c:pt idx="0">
                  <c:v>Proporção de crianças com teste do pezinho realizado até 7 dias de vida</c:v>
                </c:pt>
              </c:strCache>
            </c:strRef>
          </c:tx>
          <c:spPr>
            <a:solidFill>
              <a:srgbClr val="3366FF"/>
            </a:solidFill>
            <a:ln w="25400">
              <a:noFill/>
            </a:ln>
          </c:spPr>
          <c:invertIfNegative val="0"/>
          <c:cat>
            <c:strRef>
              <c:f>Indicadores!$D$50:$F$50</c:f>
              <c:strCache>
                <c:ptCount val="3"/>
                <c:pt idx="0">
                  <c:v>Mês 1</c:v>
                </c:pt>
                <c:pt idx="1">
                  <c:v>Mês 2</c:v>
                </c:pt>
                <c:pt idx="2">
                  <c:v>Mês 3</c:v>
                </c:pt>
              </c:strCache>
            </c:strRef>
          </c:cat>
          <c:val>
            <c:numRef>
              <c:f>Indicadores!$D$51:$F$51</c:f>
              <c:numCache>
                <c:formatCode>0.0%</c:formatCode>
                <c:ptCount val="3"/>
                <c:pt idx="0">
                  <c:v>0.938271604938274</c:v>
                </c:pt>
                <c:pt idx="1">
                  <c:v>0.937007874015748</c:v>
                </c:pt>
                <c:pt idx="2">
                  <c:v>0.949044585987257</c:v>
                </c:pt>
              </c:numCache>
            </c:numRef>
          </c:val>
        </c:ser>
        <c:dLbls>
          <c:showLegendKey val="0"/>
          <c:showVal val="0"/>
          <c:showCatName val="0"/>
          <c:showSerName val="0"/>
          <c:showPercent val="0"/>
          <c:showBubbleSize val="0"/>
        </c:dLbls>
        <c:gapWidth val="150"/>
        <c:axId val="-2137946776"/>
        <c:axId val="-2137461256"/>
      </c:barChart>
      <c:catAx>
        <c:axId val="-213794677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7461256"/>
        <c:crosses val="autoZero"/>
        <c:auto val="1"/>
        <c:lblAlgn val="ctr"/>
        <c:lblOffset val="100"/>
        <c:noMultiLvlLbl val="0"/>
      </c:catAx>
      <c:valAx>
        <c:axId val="-2137461256"/>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37946776"/>
        <c:crosses val="autoZero"/>
        <c:crossBetween val="between"/>
        <c:majorUnit val="0.2"/>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2833317522057"/>
          <c:y val="0.0332225913621262"/>
          <c:w val="0.857166682477943"/>
          <c:h val="0.787671017866953"/>
        </c:manualLayout>
      </c:layout>
      <c:barChart>
        <c:barDir val="col"/>
        <c:grouping val="clustered"/>
        <c:varyColors val="0"/>
        <c:ser>
          <c:idx val="0"/>
          <c:order val="0"/>
          <c:tx>
            <c:strRef>
              <c:f>Indicadores!$C$57</c:f>
              <c:strCache>
                <c:ptCount val="1"/>
                <c:pt idx="0">
                  <c:v>Proporção de crianças entre 6 e 72 meses com avaliação de necessidade de atendimento odontológico </c:v>
                </c:pt>
              </c:strCache>
            </c:strRef>
          </c:tx>
          <c:spPr>
            <a:solidFill>
              <a:srgbClr val="3366FF"/>
            </a:solidFill>
            <a:ln w="25400">
              <a:noFill/>
            </a:ln>
            <a:effectLst>
              <a:outerShdw dist="35921" dir="2700000" algn="br">
                <a:srgbClr val="000000"/>
              </a:outerShdw>
            </a:effectLst>
          </c:spPr>
          <c:invertIfNegative val="0"/>
          <c:cat>
            <c:strRef>
              <c:f>Indicadores!$D$56:$F$56</c:f>
              <c:strCache>
                <c:ptCount val="3"/>
                <c:pt idx="0">
                  <c:v>Mês 1</c:v>
                </c:pt>
                <c:pt idx="1">
                  <c:v>Mês 2</c:v>
                </c:pt>
                <c:pt idx="2">
                  <c:v>Mês 3</c:v>
                </c:pt>
              </c:strCache>
            </c:strRef>
          </c:cat>
          <c:val>
            <c:numRef>
              <c:f>Indicadores!$D$57:$F$57</c:f>
              <c:numCache>
                <c:formatCode>0.0%</c:formatCode>
                <c:ptCount val="3"/>
                <c:pt idx="0">
                  <c:v>0.945205479452055</c:v>
                </c:pt>
                <c:pt idx="1">
                  <c:v>0.9375</c:v>
                </c:pt>
                <c:pt idx="2">
                  <c:v>0.949275362318843</c:v>
                </c:pt>
              </c:numCache>
            </c:numRef>
          </c:val>
        </c:ser>
        <c:dLbls>
          <c:showLegendKey val="0"/>
          <c:showVal val="0"/>
          <c:showCatName val="0"/>
          <c:showSerName val="0"/>
          <c:showPercent val="0"/>
          <c:showBubbleSize val="0"/>
        </c:dLbls>
        <c:gapWidth val="150"/>
        <c:axId val="-2118309576"/>
        <c:axId val="-2146200888"/>
      </c:barChart>
      <c:catAx>
        <c:axId val="-2118309576"/>
        <c:scaling>
          <c:orientation val="minMax"/>
        </c:scaling>
        <c:delete val="0"/>
        <c:axPos val="b"/>
        <c:numFmt formatCode="General"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46200888"/>
        <c:crosses val="autoZero"/>
        <c:auto val="1"/>
        <c:lblAlgn val="ctr"/>
        <c:lblOffset val="100"/>
        <c:noMultiLvlLbl val="0"/>
      </c:catAx>
      <c:valAx>
        <c:axId val="-2146200888"/>
        <c:scaling>
          <c:orientation val="minMax"/>
          <c:min val="0.0"/>
        </c:scaling>
        <c:delete val="0"/>
        <c:axPos val="l"/>
        <c:majorGridlines>
          <c:spPr>
            <a:ln w="3175">
              <a:solidFill>
                <a:srgbClr val="808080"/>
              </a:solidFill>
              <a:prstDash val="solid"/>
            </a:ln>
          </c:spPr>
        </c:majorGridlines>
        <c:numFmt formatCode="0.0%" sourceLinked="1"/>
        <c:majorTickMark val="out"/>
        <c:minorTickMark val="none"/>
        <c:tickLblPos val="nextTo"/>
        <c:spPr>
          <a:ln w="3175">
            <a:solidFill>
              <a:srgbClr val="808080"/>
            </a:solidFill>
            <a:prstDash val="solid"/>
          </a:ln>
        </c:spPr>
        <c:txPr>
          <a:bodyPr rot="0" vert="horz"/>
          <a:lstStyle/>
          <a:p>
            <a:pPr>
              <a:defRPr lang="en-US" sz="1000" b="0" i="0" u="none" strike="noStrike" baseline="0">
                <a:solidFill>
                  <a:srgbClr val="000000"/>
                </a:solidFill>
                <a:latin typeface="Calibri"/>
                <a:ea typeface="Calibri"/>
                <a:cs typeface="Calibri"/>
              </a:defRPr>
            </a:pPr>
            <a:endParaRPr lang="en-US"/>
          </a:p>
        </c:txPr>
        <c:crossAx val="-2118309576"/>
        <c:crosses val="autoZero"/>
        <c:crossBetween val="between"/>
        <c:majorUnit val="0.2"/>
        <c:minorUnit val="0.04"/>
      </c:valAx>
      <c:spPr>
        <a:solidFill>
          <a:srgbClr val="FFFFFF"/>
        </a:solidFill>
        <a:ln w="25400">
          <a:noFill/>
        </a:ln>
      </c:spPr>
    </c:plotArea>
    <c:plotVisOnly val="1"/>
    <c:dispBlanksAs val="gap"/>
    <c:showDLblsOverMax val="0"/>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FAAE5BC7-AEA9-024A-8020-C236B4B9C688}" type="datetimeFigureOut">
              <a:rPr lang="en-US" smtClean="0"/>
              <a:t>22/01/15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58985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AAE5BC7-AEA9-024A-8020-C236B4B9C688}" type="datetimeFigureOut">
              <a:rPr lang="en-US" smtClean="0"/>
              <a:t>22/01/15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334248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AAE5BC7-AEA9-024A-8020-C236B4B9C688}" type="datetimeFigureOut">
              <a:rPr lang="en-US" smtClean="0"/>
              <a:t>22/01/15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80920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FAAE5BC7-AEA9-024A-8020-C236B4B9C688}" type="datetimeFigureOut">
              <a:rPr lang="en-US" smtClean="0"/>
              <a:t>22/01/15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396324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AAE5BC7-AEA9-024A-8020-C236B4B9C688}" type="datetimeFigureOut">
              <a:rPr lang="en-US" smtClean="0"/>
              <a:t>22/01/15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3059511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FAAE5BC7-AEA9-024A-8020-C236B4B9C688}" type="datetimeFigureOut">
              <a:rPr lang="en-US" smtClean="0"/>
              <a:t>22/01/15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338037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FAAE5BC7-AEA9-024A-8020-C236B4B9C688}" type="datetimeFigureOut">
              <a:rPr lang="en-US" smtClean="0"/>
              <a:t>22/01/15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198246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FAAE5BC7-AEA9-024A-8020-C236B4B9C688}" type="datetimeFigureOut">
              <a:rPr lang="en-US" smtClean="0"/>
              <a:t>22/01/15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157645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E5BC7-AEA9-024A-8020-C236B4B9C688}" type="datetimeFigureOut">
              <a:rPr lang="en-US" smtClean="0"/>
              <a:t>22/01/15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191182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AAE5BC7-AEA9-024A-8020-C236B4B9C688}" type="datetimeFigureOut">
              <a:rPr lang="en-US" smtClean="0"/>
              <a:t>22/01/15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231137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FAAE5BC7-AEA9-024A-8020-C236B4B9C688}" type="datetimeFigureOut">
              <a:rPr lang="en-US" smtClean="0"/>
              <a:t>22/01/15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4560F0-E275-E64B-863B-5F61EF84C9B0}" type="slidenum">
              <a:rPr lang="en-US" smtClean="0"/>
              <a:t>‹#›</a:t>
            </a:fld>
            <a:endParaRPr lang="en-US"/>
          </a:p>
        </p:txBody>
      </p:sp>
    </p:spTree>
    <p:extLst>
      <p:ext uri="{BB962C8B-B14F-4D97-AF65-F5344CB8AC3E}">
        <p14:creationId xmlns:p14="http://schemas.microsoft.com/office/powerpoint/2010/main" val="3516071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E5BC7-AEA9-024A-8020-C236B4B9C688}" type="datetimeFigureOut">
              <a:rPr lang="en-US" smtClean="0"/>
              <a:t>22/01/15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560F0-E275-E64B-863B-5F61EF84C9B0}" type="slidenum">
              <a:rPr lang="en-US" smtClean="0"/>
              <a:t>‹#›</a:t>
            </a:fld>
            <a:endParaRPr lang="en-US"/>
          </a:p>
        </p:txBody>
      </p:sp>
    </p:spTree>
    <p:extLst>
      <p:ext uri="{BB962C8B-B14F-4D97-AF65-F5344CB8AC3E}">
        <p14:creationId xmlns:p14="http://schemas.microsoft.com/office/powerpoint/2010/main" val="299384016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4976"/>
            <a:ext cx="7772400" cy="2105474"/>
          </a:xfrm>
        </p:spPr>
        <p:txBody>
          <a:bodyPr>
            <a:normAutofit fontScale="90000"/>
          </a:bodyPr>
          <a:lstStyle/>
          <a:p>
            <a:r>
              <a:rPr lang="pt-BR" sz="4000" b="1" dirty="0">
                <a:latin typeface="+mn-lt"/>
                <a:cs typeface="Arial"/>
              </a:rPr>
              <a:t>MELHORIA DA ATENÇÃO À SAÚDE DA CRIANÇA DE ZERO A SETENTA E DOIS MESES NA UBS DUNAS, PELOTAS/RS </a:t>
            </a:r>
            <a:r>
              <a:rPr lang="pt-BR" dirty="0" smtClean="0"/>
              <a:t/>
            </a:r>
            <a:br>
              <a:rPr lang="pt-BR" dirty="0" smtClean="0"/>
            </a:br>
            <a:endParaRPr lang="en-US" dirty="0"/>
          </a:p>
        </p:txBody>
      </p:sp>
      <p:sp>
        <p:nvSpPr>
          <p:cNvPr id="3" name="Subtitle 2"/>
          <p:cNvSpPr>
            <a:spLocks noGrp="1"/>
          </p:cNvSpPr>
          <p:nvPr>
            <p:ph type="subTitle" idx="1"/>
          </p:nvPr>
        </p:nvSpPr>
        <p:spPr/>
        <p:txBody>
          <a:bodyPr>
            <a:normAutofit fontScale="92500" lnSpcReduction="20000"/>
          </a:bodyPr>
          <a:lstStyle/>
          <a:p>
            <a:r>
              <a:rPr lang="en-US" sz="2800" dirty="0" smtClean="0">
                <a:solidFill>
                  <a:schemeClr val="tx1"/>
                </a:solidFill>
              </a:rPr>
              <a:t>                 </a:t>
            </a:r>
          </a:p>
          <a:p>
            <a:endParaRPr lang="en-US" sz="2800" dirty="0">
              <a:solidFill>
                <a:schemeClr val="tx1"/>
              </a:solidFill>
            </a:endParaRPr>
          </a:p>
          <a:p>
            <a:r>
              <a:rPr lang="en-US" sz="2800" dirty="0" smtClean="0">
                <a:solidFill>
                  <a:schemeClr val="tx1"/>
                </a:solidFill>
              </a:rPr>
              <a:t>Gustavo Pereira Lima Lang</a:t>
            </a:r>
          </a:p>
          <a:p>
            <a:r>
              <a:rPr lang="en-US" sz="2800" dirty="0" err="1" smtClean="0">
                <a:solidFill>
                  <a:schemeClr val="tx1"/>
                </a:solidFill>
              </a:rPr>
              <a:t>Orientadora</a:t>
            </a:r>
            <a:r>
              <a:rPr lang="en-US" sz="2800" dirty="0" smtClean="0">
                <a:solidFill>
                  <a:schemeClr val="tx1"/>
                </a:solidFill>
              </a:rPr>
              <a:t>: </a:t>
            </a:r>
            <a:r>
              <a:rPr lang="en-US" sz="2800" dirty="0" err="1" smtClean="0">
                <a:solidFill>
                  <a:schemeClr val="tx1"/>
                </a:solidFill>
              </a:rPr>
              <a:t>Wâneza</a:t>
            </a:r>
            <a:r>
              <a:rPr lang="en-US" sz="2800" dirty="0" smtClean="0">
                <a:solidFill>
                  <a:schemeClr val="tx1"/>
                </a:solidFill>
              </a:rPr>
              <a:t> Dias Borges Hirsch</a:t>
            </a:r>
            <a:endParaRPr lang="en-US" sz="2800" dirty="0">
              <a:solidFill>
                <a:schemeClr val="tx1"/>
              </a:solidFill>
            </a:endParaRPr>
          </a:p>
        </p:txBody>
      </p:sp>
      <p:pic>
        <p:nvPicPr>
          <p:cNvPr id="4" name="Imagem 1" descr="http://www.minhapos.com.br/data/artigos/images/ufpel.gif"/>
          <p:cNvPicPr/>
          <p:nvPr/>
        </p:nvPicPr>
        <p:blipFill>
          <a:blip r:embed="rId2" cstate="print"/>
          <a:srcRect/>
          <a:stretch>
            <a:fillRect/>
          </a:stretch>
        </p:blipFill>
        <p:spPr bwMode="auto">
          <a:xfrm>
            <a:off x="2843215" y="3207183"/>
            <a:ext cx="1563007" cy="1188449"/>
          </a:xfrm>
          <a:prstGeom prst="rect">
            <a:avLst/>
          </a:prstGeom>
          <a:noFill/>
          <a:ln w="9525">
            <a:noFill/>
            <a:miter lim="800000"/>
            <a:headEnd/>
            <a:tailEnd/>
          </a:ln>
        </p:spPr>
      </p:pic>
      <p:pic>
        <p:nvPicPr>
          <p:cNvPr id="5" name="Imagem 2" descr="http://dms.ufpel.edu.br/aquares/images/stories/logos/unasus-ufpel.png"/>
          <p:cNvPicPr/>
          <p:nvPr/>
        </p:nvPicPr>
        <p:blipFill>
          <a:blip r:embed="rId3" cstate="print"/>
          <a:srcRect/>
          <a:stretch>
            <a:fillRect/>
          </a:stretch>
        </p:blipFill>
        <p:spPr bwMode="auto">
          <a:xfrm>
            <a:off x="4916961" y="3207183"/>
            <a:ext cx="1514163" cy="1188449"/>
          </a:xfrm>
          <a:prstGeom prst="rect">
            <a:avLst/>
          </a:prstGeom>
          <a:noFill/>
          <a:ln w="9525">
            <a:noFill/>
            <a:miter lim="800000"/>
            <a:headEnd/>
            <a:tailEnd/>
          </a:ln>
        </p:spPr>
      </p:pic>
    </p:spTree>
    <p:extLst>
      <p:ext uri="{BB962C8B-B14F-4D97-AF65-F5344CB8AC3E}">
        <p14:creationId xmlns:p14="http://schemas.microsoft.com/office/powerpoint/2010/main" val="22372658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METODOLOGIA</a:t>
            </a:r>
            <a:endParaRPr lang="en-US" b="1" u="sng" dirty="0"/>
          </a:p>
        </p:txBody>
      </p:sp>
      <p:sp>
        <p:nvSpPr>
          <p:cNvPr id="3" name="Content Placeholder 2"/>
          <p:cNvSpPr>
            <a:spLocks noGrp="1"/>
          </p:cNvSpPr>
          <p:nvPr>
            <p:ph idx="1"/>
          </p:nvPr>
        </p:nvSpPr>
        <p:spPr/>
        <p:txBody>
          <a:bodyPr>
            <a:normAutofit/>
          </a:bodyPr>
          <a:lstStyle/>
          <a:p>
            <a:r>
              <a:rPr lang="en-US" sz="2400" b="1" u="sng" dirty="0" err="1" smtClean="0"/>
              <a:t>Logística</a:t>
            </a:r>
            <a:r>
              <a:rPr lang="en-US" sz="2400" dirty="0" smtClean="0"/>
              <a:t>:</a:t>
            </a:r>
          </a:p>
          <a:p>
            <a:pPr marL="457200" lvl="1" indent="0">
              <a:buNone/>
            </a:pPr>
            <a:r>
              <a:rPr lang="en-US" sz="2400" dirty="0" smtClean="0"/>
              <a:t>-</a:t>
            </a:r>
            <a:r>
              <a:rPr lang="en-US" sz="2400" dirty="0" err="1" smtClean="0"/>
              <a:t>definição</a:t>
            </a:r>
            <a:r>
              <a:rPr lang="en-US" sz="2400" dirty="0" smtClean="0"/>
              <a:t> de 2 </a:t>
            </a:r>
            <a:r>
              <a:rPr lang="en-US" sz="2400" dirty="0" err="1" smtClean="0"/>
              <a:t>turnos</a:t>
            </a:r>
            <a:r>
              <a:rPr lang="en-US" sz="2400" dirty="0" smtClean="0"/>
              <a:t> </a:t>
            </a:r>
            <a:r>
              <a:rPr lang="en-US" sz="2400" dirty="0" err="1" smtClean="0"/>
              <a:t>para</a:t>
            </a:r>
            <a:r>
              <a:rPr lang="en-US" sz="2400" dirty="0" smtClean="0"/>
              <a:t> </a:t>
            </a:r>
            <a:r>
              <a:rPr lang="en-US" sz="2400" dirty="0" err="1" smtClean="0"/>
              <a:t>atendimento</a:t>
            </a:r>
            <a:r>
              <a:rPr lang="en-US" sz="2400" dirty="0" smtClean="0"/>
              <a:t> </a:t>
            </a:r>
            <a:r>
              <a:rPr lang="en-US" sz="2400" dirty="0" err="1" smtClean="0"/>
              <a:t>odontológico</a:t>
            </a:r>
            <a:r>
              <a:rPr lang="en-US" sz="2400" dirty="0" smtClean="0"/>
              <a:t> das </a:t>
            </a:r>
            <a:r>
              <a:rPr lang="en-US" sz="2400" dirty="0" err="1" smtClean="0"/>
              <a:t>crianças</a:t>
            </a:r>
            <a:r>
              <a:rPr lang="en-US" sz="2400" dirty="0" smtClean="0"/>
              <a:t> </a:t>
            </a:r>
            <a:r>
              <a:rPr lang="en-US" sz="2400" dirty="0" err="1" smtClean="0"/>
              <a:t>maiores</a:t>
            </a:r>
            <a:r>
              <a:rPr lang="en-US" sz="2400" dirty="0" smtClean="0"/>
              <a:t> de 6 </a:t>
            </a:r>
            <a:r>
              <a:rPr lang="en-US" sz="2400" dirty="0" err="1" smtClean="0"/>
              <a:t>meses</a:t>
            </a:r>
            <a:r>
              <a:rPr lang="en-US" sz="2400" dirty="0" smtClean="0"/>
              <a:t> </a:t>
            </a:r>
            <a:r>
              <a:rPr lang="en-US" sz="2400" dirty="0" err="1" smtClean="0"/>
              <a:t>cadastradas</a:t>
            </a:r>
            <a:r>
              <a:rPr lang="en-US" sz="2400" dirty="0" smtClean="0"/>
              <a:t> no </a:t>
            </a:r>
            <a:r>
              <a:rPr lang="en-US" sz="2400" dirty="0" err="1" smtClean="0"/>
              <a:t>Programa</a:t>
            </a:r>
            <a:r>
              <a:rPr lang="en-US" sz="2400" dirty="0" smtClean="0"/>
              <a:t> de </a:t>
            </a:r>
            <a:r>
              <a:rPr lang="en-US" sz="2400" dirty="0" err="1" smtClean="0"/>
              <a:t>Saúde</a:t>
            </a:r>
            <a:r>
              <a:rPr lang="en-US" sz="2400" dirty="0" smtClean="0"/>
              <a:t> da </a:t>
            </a:r>
            <a:r>
              <a:rPr lang="en-US" sz="2400" dirty="0" err="1" smtClean="0"/>
              <a:t>Criança</a:t>
            </a:r>
            <a:endParaRPr lang="en-US" sz="2400" dirty="0" smtClean="0"/>
          </a:p>
          <a:p>
            <a:pPr marL="457200" lvl="1" indent="0">
              <a:buNone/>
            </a:pPr>
            <a:endParaRPr lang="en-US" sz="2400" dirty="0"/>
          </a:p>
          <a:p>
            <a:pPr marL="457200" lvl="1" indent="0">
              <a:buNone/>
            </a:pPr>
            <a:r>
              <a:rPr lang="en-US" sz="2400" dirty="0" smtClean="0"/>
              <a:t>-</a:t>
            </a:r>
            <a:r>
              <a:rPr lang="en-US" sz="2400" dirty="0" err="1" smtClean="0"/>
              <a:t>disponibilização</a:t>
            </a:r>
            <a:r>
              <a:rPr lang="en-US" sz="2400" dirty="0" smtClean="0"/>
              <a:t>, </a:t>
            </a:r>
            <a:r>
              <a:rPr lang="en-US" sz="2400" dirty="0" err="1" smtClean="0"/>
              <a:t>pelo</a:t>
            </a:r>
            <a:r>
              <a:rPr lang="en-US" sz="2400" dirty="0" smtClean="0"/>
              <a:t> </a:t>
            </a:r>
            <a:r>
              <a:rPr lang="en-US" sz="2400" dirty="0" err="1" smtClean="0"/>
              <a:t>médico</a:t>
            </a:r>
            <a:r>
              <a:rPr lang="en-US" sz="2400" dirty="0" smtClean="0"/>
              <a:t>, de 5 </a:t>
            </a:r>
            <a:r>
              <a:rPr lang="en-US" sz="2400" dirty="0" err="1" smtClean="0"/>
              <a:t>atendimentos</a:t>
            </a:r>
            <a:r>
              <a:rPr lang="en-US" sz="2400" dirty="0" smtClean="0"/>
              <a:t> </a:t>
            </a:r>
            <a:r>
              <a:rPr lang="en-US" sz="2400" dirty="0" err="1" smtClean="0"/>
              <a:t>diários</a:t>
            </a:r>
            <a:r>
              <a:rPr lang="en-US" sz="2400" dirty="0" smtClean="0"/>
              <a:t> </a:t>
            </a:r>
            <a:r>
              <a:rPr lang="en-US" sz="2400" dirty="0" err="1" smtClean="0"/>
              <a:t>para</a:t>
            </a:r>
            <a:r>
              <a:rPr lang="en-US" sz="2400" dirty="0" smtClean="0"/>
              <a:t> </a:t>
            </a:r>
            <a:r>
              <a:rPr lang="en-US" sz="2400" dirty="0" err="1" smtClean="0"/>
              <a:t>crianças</a:t>
            </a:r>
            <a:r>
              <a:rPr lang="en-US" sz="2400" dirty="0" smtClean="0"/>
              <a:t> da </a:t>
            </a:r>
            <a:r>
              <a:rPr lang="en-US" sz="2400" dirty="0" err="1" smtClean="0"/>
              <a:t>faixa</a:t>
            </a:r>
            <a:r>
              <a:rPr lang="en-US" sz="2400" dirty="0" smtClean="0"/>
              <a:t> </a:t>
            </a:r>
            <a:r>
              <a:rPr lang="en-US" sz="2400" dirty="0" err="1" smtClean="0"/>
              <a:t>etária</a:t>
            </a:r>
            <a:r>
              <a:rPr lang="en-US" sz="2400" dirty="0" smtClean="0"/>
              <a:t> da </a:t>
            </a:r>
            <a:r>
              <a:rPr lang="en-US" sz="2400" dirty="0" err="1" smtClean="0"/>
              <a:t>intervenção</a:t>
            </a:r>
            <a:r>
              <a:rPr lang="en-US" sz="2400" dirty="0" smtClean="0"/>
              <a:t> </a:t>
            </a:r>
          </a:p>
          <a:p>
            <a:pPr marL="457200" lvl="1" indent="0">
              <a:buNone/>
            </a:pPr>
            <a:endParaRPr lang="en-US" sz="2400" dirty="0" smtClean="0"/>
          </a:p>
          <a:p>
            <a:pPr marL="457200" lvl="1" indent="0">
              <a:buNone/>
            </a:pPr>
            <a:r>
              <a:rPr lang="en-US" sz="2400" dirty="0" smtClean="0"/>
              <a:t>-</a:t>
            </a:r>
            <a:r>
              <a:rPr lang="en-US" sz="2400" u="sng" dirty="0" err="1" smtClean="0"/>
              <a:t>captação</a:t>
            </a:r>
            <a:r>
              <a:rPr lang="en-US" sz="2400" u="sng" dirty="0" smtClean="0"/>
              <a:t> de </a:t>
            </a:r>
            <a:r>
              <a:rPr lang="en-US" sz="2400" u="sng" dirty="0" err="1" smtClean="0"/>
              <a:t>usários</a:t>
            </a:r>
            <a:r>
              <a:rPr lang="en-US" sz="2400" dirty="0" smtClean="0"/>
              <a:t>: ACS</a:t>
            </a:r>
            <a:endParaRPr lang="en-US" sz="2400" dirty="0"/>
          </a:p>
          <a:p>
            <a:pPr marL="457200" lvl="1" indent="0">
              <a:buNone/>
            </a:pPr>
            <a:endParaRPr lang="en-US" sz="2400" dirty="0" smtClean="0"/>
          </a:p>
          <a:p>
            <a:pPr marL="457200" lvl="1" indent="0">
              <a:buNone/>
            </a:pPr>
            <a:endParaRPr lang="en-US" sz="2400" dirty="0"/>
          </a:p>
          <a:p>
            <a:pPr marL="457200" lvl="1" indent="0">
              <a:buNone/>
            </a:pPr>
            <a:endParaRPr lang="en-US" sz="2400" dirty="0" smtClean="0"/>
          </a:p>
          <a:p>
            <a:pPr marL="0" indent="0">
              <a:buNone/>
            </a:pPr>
            <a:endParaRPr lang="en-US" sz="2400" b="1" u="sng" dirty="0"/>
          </a:p>
        </p:txBody>
      </p:sp>
    </p:spTree>
    <p:extLst>
      <p:ext uri="{BB962C8B-B14F-4D97-AF65-F5344CB8AC3E}">
        <p14:creationId xmlns:p14="http://schemas.microsoft.com/office/powerpoint/2010/main" val="22359027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METODOLOGIA</a:t>
            </a:r>
            <a:endParaRPr lang="en-US" b="1" u="sng" dirty="0"/>
          </a:p>
        </p:txBody>
      </p:sp>
      <p:sp>
        <p:nvSpPr>
          <p:cNvPr id="3" name="Content Placeholder 2"/>
          <p:cNvSpPr>
            <a:spLocks noGrp="1"/>
          </p:cNvSpPr>
          <p:nvPr>
            <p:ph idx="1"/>
          </p:nvPr>
        </p:nvSpPr>
        <p:spPr/>
        <p:txBody>
          <a:bodyPr>
            <a:normAutofit/>
          </a:bodyPr>
          <a:lstStyle/>
          <a:p>
            <a:r>
              <a:rPr lang="en-US" sz="2400" b="1" u="sng" dirty="0" err="1" smtClean="0"/>
              <a:t>Logística</a:t>
            </a:r>
            <a:r>
              <a:rPr lang="en-US" sz="2400" dirty="0" smtClean="0"/>
              <a:t>:</a:t>
            </a:r>
          </a:p>
          <a:p>
            <a:pPr marL="0" indent="0" algn="just">
              <a:buNone/>
            </a:pPr>
            <a:r>
              <a:rPr lang="en-US" sz="2400" dirty="0" smtClean="0"/>
              <a:t>	-</a:t>
            </a:r>
            <a:r>
              <a:rPr lang="en-US" sz="2400" u="sng" dirty="0" smtClean="0"/>
              <a:t>forma de </a:t>
            </a:r>
            <a:r>
              <a:rPr lang="en-US" sz="2400" u="sng" dirty="0" err="1" smtClean="0"/>
              <a:t>agendamento</a:t>
            </a:r>
            <a:r>
              <a:rPr lang="en-US" sz="2400" dirty="0" smtClean="0"/>
              <a:t>: 1 </a:t>
            </a:r>
            <a:r>
              <a:rPr lang="en-US" sz="2400" dirty="0" err="1" smtClean="0"/>
              <a:t>turno</a:t>
            </a:r>
            <a:r>
              <a:rPr lang="en-US" sz="2400" dirty="0" smtClean="0"/>
              <a:t> </a:t>
            </a:r>
            <a:r>
              <a:rPr lang="en-US" sz="2400" dirty="0" err="1" smtClean="0"/>
              <a:t>para</a:t>
            </a:r>
            <a:r>
              <a:rPr lang="en-US" sz="2400" dirty="0" smtClean="0"/>
              <a:t> </a:t>
            </a:r>
            <a:r>
              <a:rPr lang="en-US" sz="2400" dirty="0" err="1" smtClean="0"/>
              <a:t>cada</a:t>
            </a:r>
            <a:r>
              <a:rPr lang="en-US" sz="2400" dirty="0" smtClean="0"/>
              <a:t> </a:t>
            </a:r>
            <a:r>
              <a:rPr lang="en-US" sz="2400" dirty="0" err="1" smtClean="0"/>
              <a:t>uma</a:t>
            </a:r>
            <a:r>
              <a:rPr lang="en-US" sz="2400" dirty="0" smtClean="0"/>
              <a:t> das 5 </a:t>
            </a:r>
            <a:r>
              <a:rPr lang="en-US" sz="2400" dirty="0" err="1" smtClean="0"/>
              <a:t>microáreas</a:t>
            </a:r>
            <a:r>
              <a:rPr lang="en-US" sz="2400" dirty="0" smtClean="0"/>
              <a:t> (25 </a:t>
            </a:r>
            <a:r>
              <a:rPr lang="en-US" sz="2400" dirty="0" err="1" smtClean="0"/>
              <a:t>agendamentos</a:t>
            </a:r>
            <a:r>
              <a:rPr lang="en-US" sz="2400" dirty="0" smtClean="0"/>
              <a:t> extras </a:t>
            </a:r>
            <a:r>
              <a:rPr lang="en-US" sz="2400" dirty="0" err="1" smtClean="0"/>
              <a:t>por</a:t>
            </a:r>
            <a:r>
              <a:rPr lang="en-US" sz="2400" dirty="0" smtClean="0"/>
              <a:t> </a:t>
            </a:r>
            <a:r>
              <a:rPr lang="en-US" sz="2400" dirty="0" err="1" smtClean="0"/>
              <a:t>semana</a:t>
            </a:r>
            <a:r>
              <a:rPr lang="en-US" sz="2400" dirty="0" smtClean="0"/>
              <a:t>), </a:t>
            </a:r>
            <a:r>
              <a:rPr lang="en-US" sz="2400" dirty="0" err="1" smtClean="0"/>
              <a:t>mantendo</a:t>
            </a:r>
            <a:r>
              <a:rPr lang="en-US" sz="2400" dirty="0" smtClean="0"/>
              <a:t> a </a:t>
            </a:r>
            <a:r>
              <a:rPr lang="en-US" sz="2400" dirty="0" err="1" smtClean="0"/>
              <a:t>rotina</a:t>
            </a:r>
            <a:r>
              <a:rPr lang="en-US" sz="2400" dirty="0" smtClean="0"/>
              <a:t> de </a:t>
            </a:r>
            <a:r>
              <a:rPr lang="en-US" sz="2400" dirty="0" err="1" smtClean="0"/>
              <a:t>puericultura</a:t>
            </a:r>
            <a:r>
              <a:rPr lang="en-US" sz="2400" dirty="0" smtClean="0"/>
              <a:t> </a:t>
            </a:r>
            <a:r>
              <a:rPr lang="en-US" sz="2400" dirty="0" err="1" smtClean="0"/>
              <a:t>já</a:t>
            </a:r>
            <a:r>
              <a:rPr lang="en-US" sz="2400" dirty="0" smtClean="0"/>
              <a:t> </a:t>
            </a:r>
            <a:r>
              <a:rPr lang="en-US" sz="2400" dirty="0" err="1" smtClean="0"/>
              <a:t>existente</a:t>
            </a:r>
            <a:r>
              <a:rPr lang="en-US" sz="2400" dirty="0" smtClean="0"/>
              <a:t> </a:t>
            </a:r>
            <a:r>
              <a:rPr lang="en-US" sz="2400" dirty="0" err="1" smtClean="0"/>
              <a:t>na</a:t>
            </a:r>
            <a:r>
              <a:rPr lang="en-US" sz="2400" dirty="0" smtClean="0"/>
              <a:t> UBS (2 </a:t>
            </a:r>
            <a:r>
              <a:rPr lang="en-US" sz="2400" dirty="0" err="1" smtClean="0"/>
              <a:t>turnos</a:t>
            </a:r>
            <a:r>
              <a:rPr lang="en-US" sz="2400" dirty="0" smtClean="0"/>
              <a:t> </a:t>
            </a:r>
            <a:r>
              <a:rPr lang="en-US" sz="2400" dirty="0" err="1" smtClean="0"/>
              <a:t>semanais</a:t>
            </a:r>
            <a:r>
              <a:rPr lang="en-US" sz="2400" dirty="0" smtClean="0"/>
              <a:t>)</a:t>
            </a:r>
          </a:p>
          <a:p>
            <a:pPr marL="0" indent="0" algn="just">
              <a:buNone/>
            </a:pPr>
            <a:endParaRPr lang="en-US" sz="2400" dirty="0"/>
          </a:p>
          <a:p>
            <a:pPr marL="0" indent="0" algn="just">
              <a:buNone/>
            </a:pPr>
            <a:r>
              <a:rPr lang="en-US" sz="2400" dirty="0" smtClean="0"/>
              <a:t>	-</a:t>
            </a:r>
            <a:r>
              <a:rPr lang="en-US" sz="2400" dirty="0" err="1" smtClean="0"/>
              <a:t>organização</a:t>
            </a:r>
            <a:r>
              <a:rPr lang="en-US" sz="2400" dirty="0" smtClean="0"/>
              <a:t> do </a:t>
            </a:r>
            <a:r>
              <a:rPr lang="en-US" sz="2400" dirty="0" err="1" smtClean="0"/>
              <a:t>arquivo</a:t>
            </a:r>
            <a:r>
              <a:rPr lang="en-US" sz="2400" dirty="0" smtClean="0"/>
              <a:t> </a:t>
            </a:r>
            <a:r>
              <a:rPr lang="en-US" sz="2400" dirty="0" err="1" smtClean="0"/>
              <a:t>único</a:t>
            </a:r>
            <a:r>
              <a:rPr lang="en-US" sz="2400" dirty="0"/>
              <a:t> </a:t>
            </a:r>
            <a:r>
              <a:rPr lang="en-US" sz="2400" dirty="0" err="1" smtClean="0"/>
              <a:t>por</a:t>
            </a:r>
            <a:r>
              <a:rPr lang="en-US" sz="2400" dirty="0" smtClean="0"/>
              <a:t> </a:t>
            </a:r>
            <a:r>
              <a:rPr lang="en-US" sz="2400" dirty="0" err="1" smtClean="0"/>
              <a:t>ordem</a:t>
            </a:r>
            <a:r>
              <a:rPr lang="en-US" sz="2400" dirty="0" smtClean="0"/>
              <a:t> </a:t>
            </a:r>
            <a:r>
              <a:rPr lang="en-US" sz="2400" dirty="0" err="1" smtClean="0"/>
              <a:t>alfabética</a:t>
            </a:r>
            <a:r>
              <a:rPr lang="en-US" sz="2400" dirty="0" smtClean="0"/>
              <a:t>, com a </a:t>
            </a:r>
            <a:r>
              <a:rPr lang="en-US" sz="2400" dirty="0" err="1" smtClean="0"/>
              <a:t>ficha</a:t>
            </a:r>
            <a:r>
              <a:rPr lang="en-US" sz="2400" dirty="0" smtClean="0"/>
              <a:t> </a:t>
            </a:r>
            <a:r>
              <a:rPr lang="en-US" sz="2400" dirty="0" err="1" smtClean="0"/>
              <a:t>espelho</a:t>
            </a:r>
            <a:r>
              <a:rPr lang="en-US" sz="2400" dirty="0" smtClean="0"/>
              <a:t> de </a:t>
            </a:r>
            <a:r>
              <a:rPr lang="en-US" sz="2400" dirty="0" err="1" smtClean="0"/>
              <a:t>saúde</a:t>
            </a:r>
            <a:r>
              <a:rPr lang="en-US" sz="2400" dirty="0" smtClean="0"/>
              <a:t> </a:t>
            </a:r>
            <a:r>
              <a:rPr lang="en-US" sz="2400" dirty="0" err="1" smtClean="0"/>
              <a:t>bucal</a:t>
            </a:r>
            <a:r>
              <a:rPr lang="en-US" sz="2400" dirty="0" smtClean="0"/>
              <a:t> </a:t>
            </a:r>
            <a:r>
              <a:rPr lang="en-US" sz="2400" dirty="0" err="1" smtClean="0"/>
              <a:t>anexada</a:t>
            </a:r>
            <a:r>
              <a:rPr lang="en-US" sz="2400" dirty="0" smtClean="0"/>
              <a:t> </a:t>
            </a:r>
            <a:r>
              <a:rPr lang="en-US" sz="2400" dirty="0" err="1" smtClean="0"/>
              <a:t>à</a:t>
            </a:r>
            <a:r>
              <a:rPr lang="en-US" sz="2400" dirty="0" smtClean="0"/>
              <a:t> </a:t>
            </a:r>
            <a:r>
              <a:rPr lang="en-US" sz="2400" dirty="0" err="1" smtClean="0"/>
              <a:t>ficha</a:t>
            </a:r>
            <a:r>
              <a:rPr lang="en-US" sz="2400" dirty="0" smtClean="0"/>
              <a:t> de </a:t>
            </a:r>
            <a:r>
              <a:rPr lang="en-US" sz="2400" dirty="0" err="1" smtClean="0"/>
              <a:t>saúde</a:t>
            </a:r>
            <a:r>
              <a:rPr lang="en-US" sz="2400" dirty="0" smtClean="0"/>
              <a:t> da </a:t>
            </a:r>
            <a:r>
              <a:rPr lang="en-US" sz="2400" dirty="0" err="1" smtClean="0"/>
              <a:t>criança</a:t>
            </a:r>
            <a:r>
              <a:rPr lang="en-US" sz="2400" dirty="0" smtClean="0"/>
              <a:t> </a:t>
            </a:r>
            <a:r>
              <a:rPr lang="en-US" sz="2400" dirty="0" smtClean="0">
                <a:sym typeface="Wingdings"/>
              </a:rPr>
              <a:t></a:t>
            </a:r>
            <a:r>
              <a:rPr lang="en-US" sz="2400" dirty="0" smtClean="0"/>
              <a:t> </a:t>
            </a:r>
            <a:r>
              <a:rPr lang="en-US" sz="2400" dirty="0" err="1" smtClean="0"/>
              <a:t>revisão</a:t>
            </a:r>
            <a:r>
              <a:rPr lang="en-US" sz="2400" dirty="0" smtClean="0"/>
              <a:t> mensal do </a:t>
            </a:r>
            <a:r>
              <a:rPr lang="en-US" sz="2400" dirty="0" err="1" smtClean="0"/>
              <a:t>arquivo</a:t>
            </a:r>
            <a:r>
              <a:rPr lang="en-US" sz="2400" dirty="0" smtClean="0"/>
              <a:t> </a:t>
            </a:r>
            <a:r>
              <a:rPr lang="en-US" sz="2400" dirty="0" err="1" smtClean="0"/>
              <a:t>pela</a:t>
            </a:r>
            <a:r>
              <a:rPr lang="en-US" sz="2400" dirty="0" smtClean="0"/>
              <a:t> </a:t>
            </a:r>
            <a:r>
              <a:rPr lang="en-US" sz="2400" dirty="0" err="1" smtClean="0"/>
              <a:t>equipe</a:t>
            </a:r>
            <a:r>
              <a:rPr lang="en-US" sz="2400" dirty="0" smtClean="0"/>
              <a:t> de </a:t>
            </a:r>
            <a:r>
              <a:rPr lang="en-US" sz="2400" dirty="0" err="1" smtClean="0"/>
              <a:t>saúde</a:t>
            </a:r>
            <a:endParaRPr lang="en-US" sz="2400" dirty="0" smtClean="0"/>
          </a:p>
          <a:p>
            <a:pPr marL="0" indent="0" algn="just">
              <a:buNone/>
            </a:pPr>
            <a:endParaRPr lang="en-US" sz="2400" dirty="0"/>
          </a:p>
          <a:p>
            <a:pPr marL="0" indent="0" algn="just">
              <a:buNone/>
            </a:pPr>
            <a:r>
              <a:rPr lang="en-US" sz="2400" dirty="0" smtClean="0"/>
              <a:t>	-</a:t>
            </a:r>
            <a:r>
              <a:rPr lang="en-US" sz="2400" dirty="0" err="1" smtClean="0"/>
              <a:t>promoção</a:t>
            </a:r>
            <a:r>
              <a:rPr lang="en-US" sz="2400" dirty="0" smtClean="0"/>
              <a:t> de </a:t>
            </a:r>
            <a:r>
              <a:rPr lang="en-US" sz="2400" dirty="0" err="1" smtClean="0"/>
              <a:t>duas</a:t>
            </a:r>
            <a:r>
              <a:rPr lang="en-US" sz="2400" dirty="0" smtClean="0"/>
              <a:t> </a:t>
            </a:r>
            <a:r>
              <a:rPr lang="en-US" sz="2400" dirty="0" err="1" smtClean="0"/>
              <a:t>atividades</a:t>
            </a:r>
            <a:r>
              <a:rPr lang="en-US" sz="2400" dirty="0" smtClean="0"/>
              <a:t> </a:t>
            </a:r>
            <a:r>
              <a:rPr lang="en-US" sz="2400" dirty="0" err="1" smtClean="0"/>
              <a:t>comunitárias</a:t>
            </a:r>
            <a:r>
              <a:rPr lang="en-US" sz="2400" dirty="0" smtClean="0"/>
              <a:t> </a:t>
            </a:r>
            <a:r>
              <a:rPr lang="en-US" sz="2400" dirty="0" err="1" smtClean="0"/>
              <a:t>muldisciplinares</a:t>
            </a:r>
            <a:r>
              <a:rPr lang="en-US" sz="2400" dirty="0" smtClean="0"/>
              <a:t> (</a:t>
            </a:r>
            <a:r>
              <a:rPr lang="en-US" sz="2400" dirty="0" err="1" smtClean="0"/>
              <a:t>uma</a:t>
            </a:r>
            <a:r>
              <a:rPr lang="en-US" sz="2400" dirty="0" smtClean="0"/>
              <a:t> no </a:t>
            </a:r>
            <a:r>
              <a:rPr lang="en-US" sz="2400" dirty="0" err="1" smtClean="0"/>
              <a:t>primeiro</a:t>
            </a:r>
            <a:r>
              <a:rPr lang="en-US" sz="2400" dirty="0" smtClean="0"/>
              <a:t> </a:t>
            </a:r>
            <a:r>
              <a:rPr lang="en-US" sz="2400" dirty="0" err="1" smtClean="0"/>
              <a:t>mês</a:t>
            </a:r>
            <a:r>
              <a:rPr lang="en-US" sz="2400" dirty="0" smtClean="0"/>
              <a:t> e </a:t>
            </a:r>
            <a:r>
              <a:rPr lang="en-US" sz="2400" dirty="0" err="1" smtClean="0"/>
              <a:t>outra</a:t>
            </a:r>
            <a:r>
              <a:rPr lang="en-US" sz="2400" dirty="0" smtClean="0"/>
              <a:t> no </a:t>
            </a:r>
            <a:r>
              <a:rPr lang="en-US" sz="2400" dirty="0" err="1" smtClean="0"/>
              <a:t>último</a:t>
            </a:r>
            <a:r>
              <a:rPr lang="en-US" sz="2400" dirty="0" smtClean="0"/>
              <a:t> </a:t>
            </a:r>
            <a:r>
              <a:rPr lang="en-US" sz="2400" smtClean="0"/>
              <a:t>mês </a:t>
            </a:r>
            <a:r>
              <a:rPr lang="en-US" sz="2400" dirty="0" smtClean="0"/>
              <a:t>de </a:t>
            </a:r>
            <a:r>
              <a:rPr lang="en-US" sz="2400" dirty="0" err="1" smtClean="0"/>
              <a:t>intervenção</a:t>
            </a:r>
            <a:r>
              <a:rPr lang="en-US" sz="2400" dirty="0" smtClean="0"/>
              <a:t>)</a:t>
            </a:r>
            <a:endParaRPr lang="en-US" sz="2400" dirty="0"/>
          </a:p>
          <a:p>
            <a:pPr marL="0" indent="0">
              <a:buNone/>
            </a:pPr>
            <a:endParaRPr lang="en-US" sz="2400" dirty="0" smtClean="0"/>
          </a:p>
        </p:txBody>
      </p:sp>
    </p:spTree>
    <p:extLst>
      <p:ext uri="{BB962C8B-B14F-4D97-AF65-F5344CB8AC3E}">
        <p14:creationId xmlns:p14="http://schemas.microsoft.com/office/powerpoint/2010/main" val="28809094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u="sng"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4400" b="1" u="sng" dirty="0" smtClean="0"/>
              <a:t>OBJETIVOS, METAS E RESULTADOS</a:t>
            </a:r>
            <a:endParaRPr lang="en-US" sz="4400" b="1" u="sng" dirty="0"/>
          </a:p>
        </p:txBody>
      </p:sp>
    </p:spTree>
    <p:extLst>
      <p:ext uri="{BB962C8B-B14F-4D97-AF65-F5344CB8AC3E}">
        <p14:creationId xmlns:p14="http://schemas.microsoft.com/office/powerpoint/2010/main" val="31072037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smtClean="0"/>
              <a:t>OBJETIVO 1</a:t>
            </a:r>
            <a:r>
              <a:rPr lang="en-US" sz="2400" dirty="0" smtClean="0"/>
              <a:t>: </a:t>
            </a:r>
            <a:r>
              <a:rPr lang="en-US" sz="2400" dirty="0" err="1" smtClean="0"/>
              <a:t>Ampliar</a:t>
            </a:r>
            <a:r>
              <a:rPr lang="en-US" sz="2400" dirty="0" smtClean="0"/>
              <a:t> a </a:t>
            </a:r>
            <a:r>
              <a:rPr lang="en-US" sz="2400" dirty="0" err="1" smtClean="0"/>
              <a:t>cobertura</a:t>
            </a:r>
            <a:r>
              <a:rPr lang="en-US" sz="2400" dirty="0" smtClean="0"/>
              <a:t> do </a:t>
            </a:r>
            <a:r>
              <a:rPr lang="en-US" sz="2400" dirty="0" err="1" smtClean="0"/>
              <a:t>Programa</a:t>
            </a:r>
            <a:r>
              <a:rPr lang="en-US" sz="2400" dirty="0" smtClean="0"/>
              <a:t> de </a:t>
            </a:r>
            <a:r>
              <a:rPr lang="en-US" sz="2400" dirty="0" err="1" smtClean="0"/>
              <a:t>Saúde</a:t>
            </a:r>
            <a:r>
              <a:rPr lang="en-US" sz="2400" dirty="0" smtClean="0"/>
              <a:t> da </a:t>
            </a:r>
            <a:r>
              <a:rPr lang="en-US" sz="2400" dirty="0" err="1" smtClean="0"/>
              <a:t>Criança</a:t>
            </a:r>
            <a:endParaRPr lang="en-US" sz="2400" b="1" u="sng"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pPr marL="0" indent="0" algn="just">
              <a:buNone/>
            </a:pPr>
            <a:r>
              <a:rPr lang="en-US" sz="1800" b="1" u="sng" dirty="0" smtClean="0"/>
              <a:t>Meta 1.1</a:t>
            </a:r>
            <a:r>
              <a:rPr lang="en-US" sz="1800" dirty="0" smtClean="0"/>
              <a:t>: </a:t>
            </a:r>
            <a:r>
              <a:rPr lang="pt-BR" sz="1800" dirty="0"/>
              <a:t>Ampliar a cobertura da </a:t>
            </a:r>
            <a:r>
              <a:rPr lang="pt-BR" sz="1800" dirty="0" err="1"/>
              <a:t>atenção</a:t>
            </a:r>
            <a:r>
              <a:rPr lang="pt-BR" sz="1800" dirty="0"/>
              <a:t> à </a:t>
            </a:r>
            <a:r>
              <a:rPr lang="pt-BR" sz="1800" dirty="0" err="1"/>
              <a:t>saúde</a:t>
            </a:r>
            <a:r>
              <a:rPr lang="pt-BR" sz="1800" dirty="0"/>
              <a:t> para 80% das </a:t>
            </a:r>
            <a:r>
              <a:rPr lang="pt-BR" sz="1800" dirty="0" err="1"/>
              <a:t>crianças</a:t>
            </a:r>
            <a:r>
              <a:rPr lang="pt-BR" sz="1800" dirty="0"/>
              <a:t> entre zero e 72 meses pertencentes à </a:t>
            </a:r>
            <a:r>
              <a:rPr lang="pt-BR" sz="1800" dirty="0" err="1"/>
              <a:t>área</a:t>
            </a:r>
            <a:r>
              <a:rPr lang="pt-BR" sz="1800" dirty="0"/>
              <a:t> de </a:t>
            </a:r>
            <a:r>
              <a:rPr lang="pt-BR" sz="1800" dirty="0" err="1"/>
              <a:t>abrangência</a:t>
            </a:r>
            <a:r>
              <a:rPr lang="pt-BR" sz="1800" dirty="0"/>
              <a:t> da unidade de </a:t>
            </a:r>
            <a:r>
              <a:rPr lang="pt-BR" sz="1800" dirty="0" err="1"/>
              <a:t>saúde</a:t>
            </a:r>
            <a:r>
              <a:rPr lang="pt-BR" sz="1800" dirty="0"/>
              <a:t>. </a:t>
            </a:r>
            <a:endParaRPr lang="pt-BR" sz="1800" dirty="0" smtClean="0"/>
          </a:p>
          <a:p>
            <a:pPr marL="0" indent="0" algn="just">
              <a:buNone/>
            </a:pPr>
            <a:r>
              <a:rPr lang="pt-BR" sz="1800" b="1" u="sng" dirty="0" smtClean="0"/>
              <a:t>Resultado</a:t>
            </a:r>
            <a:r>
              <a:rPr lang="pt-BR" sz="1800" dirty="0" smtClean="0"/>
              <a:t>: Meta atingida. Das 185 crianças residentes na área de abrangência da equipe, 157 foram cadastradas no Programa. </a:t>
            </a:r>
            <a:r>
              <a:rPr lang="pt-BR" sz="1800" dirty="0"/>
              <a:t>O ritmo de cadastramento foi de 81 (43,8%) </a:t>
            </a:r>
            <a:r>
              <a:rPr lang="pt-BR" sz="1800" dirty="0" err="1"/>
              <a:t>crianças</a:t>
            </a:r>
            <a:r>
              <a:rPr lang="pt-BR" sz="1800" dirty="0"/>
              <a:t> no primeiro </a:t>
            </a:r>
            <a:r>
              <a:rPr lang="pt-BR" sz="1800" dirty="0" err="1"/>
              <a:t>mês</a:t>
            </a:r>
            <a:r>
              <a:rPr lang="pt-BR" sz="1800" dirty="0"/>
              <a:t>, 127 (68,6%) no segundo </a:t>
            </a:r>
            <a:r>
              <a:rPr lang="pt-BR" sz="1800" dirty="0" err="1"/>
              <a:t>mês</a:t>
            </a:r>
            <a:r>
              <a:rPr lang="pt-BR" sz="1800" dirty="0"/>
              <a:t> e 157 (84,9%) no terceiro </a:t>
            </a:r>
            <a:r>
              <a:rPr lang="pt-BR" sz="1800" dirty="0" err="1"/>
              <a:t>mês</a:t>
            </a:r>
            <a:r>
              <a:rPr lang="pt-BR" sz="1800" dirty="0"/>
              <a:t> de </a:t>
            </a:r>
            <a:r>
              <a:rPr lang="pt-BR" sz="1800" dirty="0" err="1"/>
              <a:t>intervenção</a:t>
            </a:r>
            <a:r>
              <a:rPr lang="pt-BR" sz="1800" dirty="0"/>
              <a:t>. </a:t>
            </a:r>
            <a:endParaRPr lang="pt-BR" sz="1800" dirty="0" smtClean="0"/>
          </a:p>
          <a:p>
            <a:pPr marL="0" indent="0" algn="just">
              <a:buNone/>
            </a:pPr>
            <a:r>
              <a:rPr lang="pt-BR" sz="1800" dirty="0" smtClean="0"/>
              <a:t> </a:t>
            </a:r>
          </a:p>
          <a:p>
            <a:pPr marL="0" indent="0" algn="just">
              <a:buNone/>
            </a:pPr>
            <a:endParaRPr lang="pt-BR" sz="1800" dirty="0" smtClean="0"/>
          </a:p>
          <a:p>
            <a:pPr marL="0" indent="0" algn="just">
              <a:buNone/>
            </a:pPr>
            <a:r>
              <a:rPr lang="pt-BR" sz="1800" dirty="0" smtClean="0"/>
              <a:t>  </a:t>
            </a:r>
            <a:endParaRPr lang="pt-BR" sz="1800" u="sng" dirty="0" smtClean="0"/>
          </a:p>
          <a:p>
            <a:pPr marL="0" indent="0" algn="just">
              <a:buNone/>
            </a:pPr>
            <a:endParaRPr lang="pt-BR" sz="2000" dirty="0" smtClean="0"/>
          </a:p>
          <a:p>
            <a:pPr marL="0" indent="0">
              <a:buNone/>
            </a:pPr>
            <a:endParaRPr lang="en-US" sz="2400" u="sng" dirty="0" smtClean="0"/>
          </a:p>
          <a:p>
            <a:pPr marL="0" indent="0">
              <a:buNone/>
            </a:pPr>
            <a:endParaRPr lang="en-US" sz="2400" u="sng" dirty="0"/>
          </a:p>
          <a:p>
            <a:pPr marL="0" indent="0">
              <a:buNone/>
            </a:pPr>
            <a:endParaRPr lang="en-US" sz="2400" u="sng" dirty="0" smtClean="0"/>
          </a:p>
          <a:p>
            <a:pPr marL="0" indent="0">
              <a:buNone/>
            </a:pPr>
            <a:r>
              <a:rPr lang="pt-BR" sz="1900" dirty="0"/>
              <a:t>Figura 1. Proporção de crianças entre zero e 72 meses cadastradas no Programa de Saúde da Criança, nos meses de agosto a outubro de 2014, na UBS Dunas. Pelotas/RS.</a:t>
            </a:r>
          </a:p>
          <a:p>
            <a:pPr marL="0" indent="0">
              <a:buNone/>
            </a:pPr>
            <a:endParaRPr lang="en-US" sz="2400" u="sng" dirty="0"/>
          </a:p>
        </p:txBody>
      </p:sp>
      <p:graphicFrame>
        <p:nvGraphicFramePr>
          <p:cNvPr id="4" name="Chart 3"/>
          <p:cNvGraphicFramePr/>
          <p:nvPr>
            <p:extLst>
              <p:ext uri="{D42A27DB-BD31-4B8C-83A1-F6EECF244321}">
                <p14:modId xmlns:p14="http://schemas.microsoft.com/office/powerpoint/2010/main" val="3926781797"/>
              </p:ext>
            </p:extLst>
          </p:nvPr>
        </p:nvGraphicFramePr>
        <p:xfrm>
          <a:off x="1936750" y="2845275"/>
          <a:ext cx="5270500" cy="22841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94150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u="sng" dirty="0" err="1" smtClean="0"/>
              <a:t>Objetivo</a:t>
            </a:r>
            <a:r>
              <a:rPr lang="en-US" sz="2400" b="1" u="sng" dirty="0" smtClean="0"/>
              <a:t> 2</a:t>
            </a:r>
            <a:r>
              <a:rPr lang="en-US" sz="2400" dirty="0" smtClean="0"/>
              <a:t>: </a:t>
            </a:r>
            <a:r>
              <a:rPr lang="en-US" sz="2400" dirty="0" err="1" smtClean="0"/>
              <a:t>Melhorar</a:t>
            </a:r>
            <a:r>
              <a:rPr lang="en-US" sz="2400" dirty="0" smtClean="0"/>
              <a:t> a </a:t>
            </a:r>
            <a:r>
              <a:rPr lang="en-US" sz="2400" dirty="0" err="1" smtClean="0"/>
              <a:t>qualidade</a:t>
            </a:r>
            <a:r>
              <a:rPr lang="en-US" sz="2400" dirty="0" smtClean="0"/>
              <a:t> do </a:t>
            </a:r>
            <a:r>
              <a:rPr lang="en-US" sz="2400" dirty="0" err="1" smtClean="0"/>
              <a:t>atendimento</a:t>
            </a:r>
            <a:r>
              <a:rPr lang="en-US" sz="2400" dirty="0" smtClean="0"/>
              <a:t> </a:t>
            </a:r>
            <a:r>
              <a:rPr lang="en-US" sz="2400" dirty="0" err="1" smtClean="0"/>
              <a:t>à</a:t>
            </a:r>
            <a:r>
              <a:rPr lang="en-US" sz="2400" dirty="0" smtClean="0"/>
              <a:t> </a:t>
            </a:r>
            <a:r>
              <a:rPr lang="en-US" sz="2400" dirty="0" err="1" smtClean="0"/>
              <a:t>criança</a:t>
            </a:r>
            <a:r>
              <a:rPr lang="pt-BR" sz="2400" dirty="0" smtClean="0"/>
              <a:t>.</a:t>
            </a:r>
            <a:r>
              <a:rPr lang="pt-BR" sz="2400" dirty="0" smtClean="0">
                <a:effectLst/>
              </a:rPr>
              <a:t> </a:t>
            </a:r>
            <a:endParaRPr lang="en-US" sz="2400" b="1" u="sng" dirty="0"/>
          </a:p>
        </p:txBody>
      </p:sp>
      <p:sp>
        <p:nvSpPr>
          <p:cNvPr id="3" name="Content Placeholder 2"/>
          <p:cNvSpPr>
            <a:spLocks noGrp="1"/>
          </p:cNvSpPr>
          <p:nvPr>
            <p:ph idx="1"/>
          </p:nvPr>
        </p:nvSpPr>
        <p:spPr>
          <a:xfrm>
            <a:off x="457200" y="1410337"/>
            <a:ext cx="8229600" cy="4525963"/>
          </a:xfrm>
        </p:spPr>
        <p:txBody>
          <a:bodyPr>
            <a:normAutofit fontScale="92500" lnSpcReduction="20000"/>
          </a:bodyPr>
          <a:lstStyle/>
          <a:p>
            <a:pPr marL="0" indent="0" algn="just">
              <a:buNone/>
            </a:pPr>
            <a:r>
              <a:rPr lang="pt-BR" sz="1700" b="1" u="sng" dirty="0"/>
              <a:t>Meta 2.1</a:t>
            </a:r>
            <a:r>
              <a:rPr lang="pt-BR" sz="1700" dirty="0"/>
              <a:t>: Realizar a primeira consulta na primeira semana de vida para 100% das </a:t>
            </a:r>
            <a:r>
              <a:rPr lang="pt-BR" sz="1700" dirty="0" err="1"/>
              <a:t>crianças</a:t>
            </a:r>
            <a:r>
              <a:rPr lang="pt-BR" sz="1700" dirty="0"/>
              <a:t> cadastradas no Programa. </a:t>
            </a:r>
            <a:endParaRPr lang="pt-BR" sz="1700" dirty="0" smtClean="0"/>
          </a:p>
          <a:p>
            <a:pPr marL="0" indent="0" algn="just">
              <a:buNone/>
            </a:pPr>
            <a:r>
              <a:rPr lang="pt-BR" sz="1700" b="1" u="sng" dirty="0" smtClean="0"/>
              <a:t>Resultado</a:t>
            </a:r>
            <a:r>
              <a:rPr lang="pt-BR" sz="1700" dirty="0" smtClean="0"/>
              <a:t>: </a:t>
            </a:r>
            <a:r>
              <a:rPr lang="pt-BR" sz="1700" dirty="0"/>
              <a:t>Das 157 cadastradas no Programa, 149 realizaram a primeira consulta de puericultura na primeira semana de vida, atingindo 94,9% ao final do terceiro </a:t>
            </a:r>
            <a:r>
              <a:rPr lang="pt-BR" sz="1700" dirty="0" err="1"/>
              <a:t>mês</a:t>
            </a:r>
            <a:r>
              <a:rPr lang="pt-BR" sz="1700" dirty="0" smtClean="0"/>
              <a:t>. </a:t>
            </a:r>
            <a:r>
              <a:rPr lang="pt-BR" sz="1700" dirty="0"/>
              <a:t>Os dados dos 8 </a:t>
            </a:r>
            <a:r>
              <a:rPr lang="pt-BR" sz="1700" dirty="0" err="1"/>
              <a:t>usuários</a:t>
            </a:r>
            <a:r>
              <a:rPr lang="pt-BR" sz="1700" dirty="0"/>
              <a:t> faltosos ao </a:t>
            </a:r>
            <a:r>
              <a:rPr lang="pt-BR" sz="1700" dirty="0" err="1"/>
              <a:t>término</a:t>
            </a:r>
            <a:r>
              <a:rPr lang="pt-BR" sz="1700" dirty="0"/>
              <a:t> das 12 semanas de projeto </a:t>
            </a:r>
            <a:r>
              <a:rPr lang="pt-BR" sz="1700" dirty="0" err="1"/>
              <a:t>não</a:t>
            </a:r>
            <a:r>
              <a:rPr lang="pt-BR" sz="1700" dirty="0"/>
              <a:t> foram </a:t>
            </a:r>
            <a:r>
              <a:rPr lang="pt-BR" sz="1700" dirty="0" err="1"/>
              <a:t>incluídos</a:t>
            </a:r>
            <a:r>
              <a:rPr lang="pt-BR" sz="1700" dirty="0"/>
              <a:t>, o que contribuiu para que a meta de 100% </a:t>
            </a:r>
            <a:r>
              <a:rPr lang="pt-BR" sz="1700" dirty="0" err="1"/>
              <a:t>não</a:t>
            </a:r>
            <a:r>
              <a:rPr lang="pt-BR" sz="1700" dirty="0"/>
              <a:t> fosse atingida. </a:t>
            </a:r>
            <a:endParaRPr lang="pt-BR" sz="1700" dirty="0" smtClean="0"/>
          </a:p>
          <a:p>
            <a:pPr marL="0" indent="0" algn="just">
              <a:buNone/>
            </a:pPr>
            <a:endParaRPr lang="pt-BR" sz="1700" dirty="0" smtClean="0"/>
          </a:p>
          <a:p>
            <a:pPr marL="0" indent="0">
              <a:buNone/>
            </a:pPr>
            <a:r>
              <a:rPr lang="pt-BR" sz="1700" dirty="0" smtClean="0"/>
              <a:t> </a:t>
            </a:r>
          </a:p>
          <a:p>
            <a:pPr marL="0" indent="0">
              <a:buNone/>
            </a:pPr>
            <a:endParaRPr lang="pt-BR" sz="1700" b="1" u="sng" dirty="0" smtClean="0"/>
          </a:p>
          <a:p>
            <a:endParaRPr lang="en-US" sz="1700" dirty="0" smtClean="0"/>
          </a:p>
          <a:p>
            <a:endParaRPr lang="en-US" sz="1700" dirty="0"/>
          </a:p>
          <a:p>
            <a:endParaRPr lang="en-US" sz="1700" dirty="0" smtClean="0"/>
          </a:p>
          <a:p>
            <a:pPr marL="0" indent="0">
              <a:buNone/>
            </a:pPr>
            <a:endParaRPr lang="pt-BR" sz="1700" dirty="0" smtClean="0"/>
          </a:p>
          <a:p>
            <a:pPr marL="0" indent="0">
              <a:buNone/>
            </a:pPr>
            <a:endParaRPr lang="pt-BR" sz="1700" dirty="0"/>
          </a:p>
          <a:p>
            <a:pPr marL="0" indent="0">
              <a:buNone/>
            </a:pPr>
            <a:endParaRPr lang="pt-BR" sz="1700" dirty="0" smtClean="0"/>
          </a:p>
          <a:p>
            <a:pPr marL="0" indent="0">
              <a:buNone/>
            </a:pPr>
            <a:endParaRPr lang="pt-BR" sz="1700" dirty="0" smtClean="0"/>
          </a:p>
          <a:p>
            <a:pPr marL="0" indent="0">
              <a:buNone/>
            </a:pPr>
            <a:endParaRPr lang="pt-BR" sz="1700" dirty="0" smtClean="0"/>
          </a:p>
          <a:p>
            <a:pPr marL="0" indent="0">
              <a:buNone/>
            </a:pPr>
            <a:r>
              <a:rPr lang="pt-BR" sz="1700" dirty="0" smtClean="0"/>
              <a:t>Figura </a:t>
            </a:r>
            <a:r>
              <a:rPr lang="pt-BR" sz="1700" dirty="0"/>
              <a:t>2. Proporção de crianças com primeira consulta na primeira semana de vida, nos meses de agosto a outubro de 2014, na UBS Dunas. Pelotas/RS.</a:t>
            </a:r>
          </a:p>
          <a:p>
            <a:endParaRPr lang="en-US" dirty="0"/>
          </a:p>
        </p:txBody>
      </p:sp>
      <p:graphicFrame>
        <p:nvGraphicFramePr>
          <p:cNvPr id="4" name="Chart 3"/>
          <p:cNvGraphicFramePr/>
          <p:nvPr>
            <p:extLst>
              <p:ext uri="{D42A27DB-BD31-4B8C-83A1-F6EECF244321}">
                <p14:modId xmlns:p14="http://schemas.microsoft.com/office/powerpoint/2010/main" val="1579851656"/>
              </p:ext>
            </p:extLst>
          </p:nvPr>
        </p:nvGraphicFramePr>
        <p:xfrm>
          <a:off x="1936750" y="2753673"/>
          <a:ext cx="5270500" cy="2535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044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2</a:t>
            </a:r>
            <a:r>
              <a:rPr lang="en-US" sz="2400" dirty="0" smtClean="0"/>
              <a:t>: </a:t>
            </a:r>
            <a:r>
              <a:rPr lang="en-US" sz="2400" dirty="0" err="1" smtClean="0"/>
              <a:t>Melhorar</a:t>
            </a:r>
            <a:r>
              <a:rPr lang="en-US" sz="2400" dirty="0" smtClean="0"/>
              <a:t> a </a:t>
            </a:r>
            <a:r>
              <a:rPr lang="en-US" sz="2400" dirty="0" err="1" smtClean="0"/>
              <a:t>qualidade</a:t>
            </a:r>
            <a:r>
              <a:rPr lang="en-US" sz="2400" dirty="0" smtClean="0"/>
              <a:t> do </a:t>
            </a:r>
            <a:r>
              <a:rPr lang="en-US" sz="2400" dirty="0" err="1" smtClean="0"/>
              <a:t>atendimento</a:t>
            </a:r>
            <a:r>
              <a:rPr lang="en-US" sz="2400" dirty="0" smtClean="0"/>
              <a:t> </a:t>
            </a:r>
            <a:r>
              <a:rPr lang="en-US" sz="2400" dirty="0" err="1" smtClean="0"/>
              <a:t>à</a:t>
            </a:r>
            <a:r>
              <a:rPr lang="en-US" sz="2400" dirty="0" smtClean="0"/>
              <a:t> </a:t>
            </a:r>
            <a:r>
              <a:rPr lang="en-US" sz="2400" dirty="0" err="1" smtClean="0"/>
              <a:t>criança</a:t>
            </a:r>
            <a:r>
              <a:rPr lang="pt-BR" sz="2400" dirty="0" smtClean="0"/>
              <a:t>.</a:t>
            </a:r>
            <a:r>
              <a:rPr lang="pt-BR" sz="2400" dirty="0"/>
              <a:t/>
            </a:r>
            <a:br>
              <a:rPr lang="pt-BR" sz="2400" dirty="0"/>
            </a:br>
            <a:endParaRPr lang="en-US" sz="2400" dirty="0"/>
          </a:p>
        </p:txBody>
      </p:sp>
      <p:sp>
        <p:nvSpPr>
          <p:cNvPr id="3" name="Content Placeholder 2"/>
          <p:cNvSpPr>
            <a:spLocks noGrp="1"/>
          </p:cNvSpPr>
          <p:nvPr>
            <p:ph idx="1"/>
          </p:nvPr>
        </p:nvSpPr>
        <p:spPr/>
        <p:txBody>
          <a:bodyPr>
            <a:normAutofit/>
          </a:bodyPr>
          <a:lstStyle/>
          <a:p>
            <a:pPr marL="0" indent="0" algn="just">
              <a:buNone/>
            </a:pPr>
            <a:r>
              <a:rPr lang="pt-BR" sz="1600" b="1" u="sng" dirty="0"/>
              <a:t>Meta 2.2</a:t>
            </a:r>
            <a:r>
              <a:rPr lang="pt-BR" sz="1600" dirty="0"/>
              <a:t>: Monitorar o crescimento em 100% das crianças cadastradas no Programa.</a:t>
            </a:r>
          </a:p>
          <a:p>
            <a:pPr marL="0" indent="0" algn="just">
              <a:buNone/>
            </a:pPr>
            <a:r>
              <a:rPr lang="pt-BR" sz="1600" b="1" u="sng" dirty="0" smtClean="0"/>
              <a:t>Resultado</a:t>
            </a:r>
            <a:r>
              <a:rPr lang="pt-BR" sz="1600" dirty="0" smtClean="0"/>
              <a:t>: O </a:t>
            </a:r>
            <a:r>
              <a:rPr lang="pt-BR" sz="1600" dirty="0"/>
              <a:t>peso e o comprimento/estatura de todas as crianças foram devidamente aferidos e registrados em todos os atendimentos. Ao final dos 3 meses de projeto, das 157 cadastradas, 149 (94,9%) delas estavam com o monitoramento de crescimento em dia. </a:t>
            </a:r>
          </a:p>
          <a:p>
            <a:pPr marL="0" indent="0">
              <a:buNone/>
            </a:pPr>
            <a:endParaRPr lang="pt-BR" sz="1600" dirty="0"/>
          </a:p>
          <a:p>
            <a:endParaRPr lang="en-US" dirty="0" smtClean="0"/>
          </a:p>
          <a:p>
            <a:endParaRPr lang="en-US" dirty="0"/>
          </a:p>
          <a:p>
            <a:pPr marL="0" indent="0">
              <a:buNone/>
            </a:pPr>
            <a:endParaRPr lang="pt-BR" sz="1900" dirty="0" smtClean="0"/>
          </a:p>
          <a:p>
            <a:pPr marL="0" indent="0">
              <a:buNone/>
            </a:pPr>
            <a:endParaRPr lang="pt-BR" sz="1600" dirty="0" smtClean="0"/>
          </a:p>
          <a:p>
            <a:pPr marL="0" indent="0">
              <a:buNone/>
            </a:pPr>
            <a:endParaRPr lang="pt-BR" sz="1600" dirty="0"/>
          </a:p>
          <a:p>
            <a:pPr marL="0" indent="0">
              <a:buNone/>
            </a:pPr>
            <a:r>
              <a:rPr lang="pt-BR" sz="1600" dirty="0" smtClean="0"/>
              <a:t>Figura </a:t>
            </a:r>
            <a:r>
              <a:rPr lang="pt-BR" sz="1600" dirty="0"/>
              <a:t>3. Proporção de crianças com monitoramento de crescimento, nos meses de agosto a outubro de 2014, na UBS Dunas. Pelotas/RS.</a:t>
            </a:r>
          </a:p>
          <a:p>
            <a:pPr marL="0" indent="0">
              <a:buNone/>
            </a:pPr>
            <a:endParaRPr lang="en-US" dirty="0" smtClean="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2554920192"/>
              </p:ext>
            </p:extLst>
          </p:nvPr>
        </p:nvGraphicFramePr>
        <p:xfrm>
          <a:off x="2099563" y="2821522"/>
          <a:ext cx="4801253" cy="22253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94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2</a:t>
            </a:r>
            <a:r>
              <a:rPr lang="en-US" sz="2400" dirty="0" smtClean="0"/>
              <a:t>: </a:t>
            </a:r>
            <a:r>
              <a:rPr lang="en-US" sz="2400" dirty="0" err="1" smtClean="0"/>
              <a:t>Melhorar</a:t>
            </a:r>
            <a:r>
              <a:rPr lang="en-US" sz="2400" dirty="0" smtClean="0"/>
              <a:t> a </a:t>
            </a:r>
            <a:r>
              <a:rPr lang="en-US" sz="2400" dirty="0" err="1" smtClean="0"/>
              <a:t>qualidade</a:t>
            </a:r>
            <a:r>
              <a:rPr lang="en-US" sz="2400" dirty="0" smtClean="0"/>
              <a:t> do </a:t>
            </a:r>
            <a:r>
              <a:rPr lang="en-US" sz="2400" dirty="0" err="1" smtClean="0"/>
              <a:t>atendimento</a:t>
            </a:r>
            <a:r>
              <a:rPr lang="en-US" sz="2400" dirty="0" smtClean="0"/>
              <a:t> </a:t>
            </a:r>
            <a:r>
              <a:rPr lang="en-US" sz="2400" dirty="0" err="1" smtClean="0"/>
              <a:t>à</a:t>
            </a:r>
            <a:r>
              <a:rPr lang="en-US" sz="2400" dirty="0" smtClean="0"/>
              <a:t> </a:t>
            </a:r>
            <a:r>
              <a:rPr lang="en-US" sz="2400" dirty="0" err="1" smtClean="0"/>
              <a:t>criança</a:t>
            </a:r>
            <a:r>
              <a:rPr lang="pt-BR" sz="2400" dirty="0" smtClean="0"/>
              <a:t>.</a:t>
            </a:r>
            <a:endParaRPr lang="en-US" sz="2400" dirty="0"/>
          </a:p>
        </p:txBody>
      </p:sp>
      <p:sp>
        <p:nvSpPr>
          <p:cNvPr id="3" name="Content Placeholder 2"/>
          <p:cNvSpPr>
            <a:spLocks noGrp="1"/>
          </p:cNvSpPr>
          <p:nvPr>
            <p:ph idx="1"/>
          </p:nvPr>
        </p:nvSpPr>
        <p:spPr/>
        <p:txBody>
          <a:bodyPr>
            <a:normAutofit fontScale="92500" lnSpcReduction="10000"/>
          </a:bodyPr>
          <a:lstStyle/>
          <a:p>
            <a:pPr marL="0" indent="0">
              <a:buNone/>
            </a:pPr>
            <a:r>
              <a:rPr lang="pt-BR" sz="1900" b="1" u="sng" dirty="0"/>
              <a:t>Meta 2.3</a:t>
            </a:r>
            <a:r>
              <a:rPr lang="pt-BR" sz="1900" dirty="0"/>
              <a:t>: Monitorar 100% das crianças com déficit de peso cadastradas no Programa. </a:t>
            </a:r>
          </a:p>
          <a:p>
            <a:pPr marL="0" indent="0">
              <a:buNone/>
            </a:pPr>
            <a:r>
              <a:rPr lang="pt-BR" sz="1900" b="1" u="sng" dirty="0" smtClean="0"/>
              <a:t>Resultado</a:t>
            </a:r>
            <a:r>
              <a:rPr lang="pt-BR" sz="1900" dirty="0" smtClean="0"/>
              <a:t>: Meta </a:t>
            </a:r>
            <a:r>
              <a:rPr lang="pt-BR" sz="1900" dirty="0"/>
              <a:t>atingida. Ao longo dos 3 meses de intervenção, tivemos apenas 2 crianças apresentando déficit de peso não </a:t>
            </a:r>
            <a:r>
              <a:rPr lang="pt-BR" sz="1900" dirty="0" smtClean="0"/>
              <a:t>grave (uma </a:t>
            </a:r>
            <a:r>
              <a:rPr lang="pt-BR" sz="1900" dirty="0"/>
              <a:t>no primeiro mês e a outra no terceiro </a:t>
            </a:r>
            <a:r>
              <a:rPr lang="pt-BR" sz="1900" dirty="0" smtClean="0"/>
              <a:t>mês). </a:t>
            </a:r>
            <a:r>
              <a:rPr lang="pt-BR" sz="1900" dirty="0"/>
              <a:t>Tais crianças foram encaminhadas à nutricionista da UBS após seus responsáveis receberem as devidas orientações alimentares, conforme faixa etária, durante o atendimento clínico. Além disso, estes usuários foram reagendados para retorno em 30 dias. </a:t>
            </a:r>
            <a:endParaRPr lang="pt-BR" sz="1900" dirty="0" smtClean="0"/>
          </a:p>
          <a:p>
            <a:pPr marL="0" indent="0">
              <a:buNone/>
            </a:pPr>
            <a:endParaRPr lang="pt-BR" sz="1900" dirty="0"/>
          </a:p>
          <a:p>
            <a:pPr marL="0" indent="0">
              <a:buNone/>
            </a:pPr>
            <a:r>
              <a:rPr lang="pt-BR" sz="1900" b="1" u="sng" dirty="0" smtClean="0"/>
              <a:t>Meta 2.4</a:t>
            </a:r>
            <a:r>
              <a:rPr lang="pt-BR" sz="1900" dirty="0" smtClean="0"/>
              <a:t>: Monitorar </a:t>
            </a:r>
            <a:r>
              <a:rPr lang="pt-BR" sz="1900" dirty="0"/>
              <a:t>100% das crianças com excesso de peso cadastradas no Programa.</a:t>
            </a:r>
          </a:p>
          <a:p>
            <a:pPr marL="0" indent="0">
              <a:buNone/>
            </a:pPr>
            <a:r>
              <a:rPr lang="pt-BR" sz="1900" b="1" u="sng" dirty="0" smtClean="0"/>
              <a:t>Resultado</a:t>
            </a:r>
            <a:r>
              <a:rPr lang="pt-BR" sz="1900" dirty="0" smtClean="0"/>
              <a:t>: Meta atingida. Durante </a:t>
            </a:r>
            <a:r>
              <a:rPr lang="pt-BR" sz="1900" dirty="0"/>
              <a:t>o período de intervenção, foram identificadas 26 crianças com excesso de peso: 15 no primeiro mês, 23 no segundo mês e 26 no terceiro mês de projeto. </a:t>
            </a:r>
            <a:r>
              <a:rPr lang="pt-BR" sz="1900" dirty="0" smtClean="0"/>
              <a:t>Usuários </a:t>
            </a:r>
            <a:r>
              <a:rPr lang="pt-BR" sz="1900" dirty="0"/>
              <a:t>com obesidade foram encaminhados para atendimento com a nutricionista da UBS. Todas as crianças com excesso de peso foram reagendadas para retorno em, no máximo, 6 meses (ou antes, conforme rotina de puericultura preconizada para a faixa etária).  </a:t>
            </a:r>
          </a:p>
          <a:p>
            <a:pPr marL="0" indent="0">
              <a:buNone/>
            </a:pPr>
            <a:endParaRPr lang="pt-BR" sz="1900" dirty="0"/>
          </a:p>
          <a:p>
            <a:pPr marL="0" indent="0">
              <a:buNone/>
            </a:pPr>
            <a:endParaRPr lang="pt-BR" sz="1900" dirty="0"/>
          </a:p>
          <a:p>
            <a:pPr marL="0" indent="0">
              <a:buNone/>
            </a:pPr>
            <a:endParaRPr lang="en-US" dirty="0"/>
          </a:p>
        </p:txBody>
      </p:sp>
    </p:spTree>
    <p:extLst>
      <p:ext uri="{BB962C8B-B14F-4D97-AF65-F5344CB8AC3E}">
        <p14:creationId xmlns:p14="http://schemas.microsoft.com/office/powerpoint/2010/main" val="18670740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melhorar</a:t>
            </a:r>
            <a:r>
              <a:rPr lang="en-US" sz="2400" dirty="0"/>
              <a:t> 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lnSpcReduction="10000"/>
          </a:bodyPr>
          <a:lstStyle/>
          <a:p>
            <a:pPr marL="0" indent="0">
              <a:buNone/>
            </a:pPr>
            <a:r>
              <a:rPr lang="en-US" sz="1600" b="1" u="sng" dirty="0" smtClean="0"/>
              <a:t>Meta 2.5</a:t>
            </a:r>
            <a:r>
              <a:rPr lang="en-US" sz="1600" dirty="0" smtClean="0"/>
              <a:t>:  </a:t>
            </a:r>
            <a:r>
              <a:rPr lang="pt-BR" sz="1600" dirty="0"/>
              <a:t>Monitorar o desenvolvimento </a:t>
            </a:r>
            <a:r>
              <a:rPr lang="pt-BR" sz="1600" dirty="0" err="1"/>
              <a:t>neuropsicomotor</a:t>
            </a:r>
            <a:r>
              <a:rPr lang="pt-BR" sz="1600" dirty="0"/>
              <a:t> em 100% das </a:t>
            </a:r>
            <a:r>
              <a:rPr lang="pt-BR" sz="1600" dirty="0" err="1"/>
              <a:t>crianças</a:t>
            </a:r>
            <a:r>
              <a:rPr lang="pt-BR" sz="1600" dirty="0"/>
              <a:t> cadastradas no Programa. </a:t>
            </a:r>
          </a:p>
          <a:p>
            <a:pPr marL="0" indent="0" algn="just">
              <a:buNone/>
            </a:pPr>
            <a:r>
              <a:rPr lang="pt-BR" sz="1600" b="1" u="sng" dirty="0" smtClean="0"/>
              <a:t>Resultado</a:t>
            </a:r>
            <a:r>
              <a:rPr lang="pt-BR" sz="1600" dirty="0" smtClean="0"/>
              <a:t>: Todas </a:t>
            </a:r>
            <a:r>
              <a:rPr lang="pt-BR" sz="1600" dirty="0"/>
              <a:t>as </a:t>
            </a:r>
            <a:r>
              <a:rPr lang="pt-BR" sz="1600" dirty="0" err="1"/>
              <a:t>crianças</a:t>
            </a:r>
            <a:r>
              <a:rPr lang="pt-BR" sz="1600" dirty="0"/>
              <a:t> atendidas na UBS foram avaliadas em </a:t>
            </a:r>
            <a:r>
              <a:rPr lang="pt-BR" sz="1600" dirty="0" err="1"/>
              <a:t>relação</a:t>
            </a:r>
            <a:r>
              <a:rPr lang="pt-BR" sz="1600" dirty="0"/>
              <a:t> ao seu desenvolvimento </a:t>
            </a:r>
            <a:r>
              <a:rPr lang="pt-BR" sz="1600" dirty="0" err="1" smtClean="0"/>
              <a:t>neuropsicomotor</a:t>
            </a:r>
            <a:r>
              <a:rPr lang="pt-BR" sz="1600" dirty="0" smtClean="0"/>
              <a:t>. </a:t>
            </a:r>
            <a:r>
              <a:rPr lang="pt-BR" sz="1600" dirty="0"/>
              <a:t>Dos 157 </a:t>
            </a:r>
            <a:r>
              <a:rPr lang="pt-BR" sz="1600" dirty="0" err="1"/>
              <a:t>usuários</a:t>
            </a:r>
            <a:r>
              <a:rPr lang="pt-BR" sz="1600" dirty="0"/>
              <a:t> cadastrados, 149 (94,9%</a:t>
            </a:r>
            <a:r>
              <a:rPr lang="pt-BR" sz="1600" dirty="0" smtClean="0"/>
              <a:t>) receberam </a:t>
            </a:r>
            <a:r>
              <a:rPr lang="pt-BR" sz="1600" dirty="0" err="1"/>
              <a:t>avaliação</a:t>
            </a:r>
            <a:r>
              <a:rPr lang="pt-BR" sz="1600" dirty="0"/>
              <a:t> de desenvolvimento durante a consulta </a:t>
            </a:r>
            <a:r>
              <a:rPr lang="pt-BR" sz="1600" dirty="0" err="1"/>
              <a:t>clínica</a:t>
            </a:r>
            <a:r>
              <a:rPr lang="pt-BR" sz="1600" dirty="0" smtClean="0"/>
              <a:t>. </a:t>
            </a:r>
            <a:r>
              <a:rPr lang="pt-BR" sz="1600" dirty="0"/>
              <a:t>Nenhuma </a:t>
            </a:r>
            <a:r>
              <a:rPr lang="pt-BR" sz="1600" dirty="0" err="1"/>
              <a:t>criança</a:t>
            </a:r>
            <a:r>
              <a:rPr lang="pt-BR" sz="1600" dirty="0"/>
              <a:t> foi diagnosticada com atraso no desenvolvimento. </a:t>
            </a: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smtClean="0"/>
          </a:p>
          <a:p>
            <a:pPr marL="0" indent="0" algn="just">
              <a:buNone/>
            </a:pPr>
            <a:r>
              <a:rPr lang="pt-BR" sz="1600" dirty="0" smtClean="0"/>
              <a:t>Figura </a:t>
            </a:r>
            <a:r>
              <a:rPr lang="pt-BR" sz="1600" dirty="0"/>
              <a:t>4. Proporção de crianças com monitoramento de desenvolvimento, nos meses de agosto a outubro de 2014, na UBS Dunas. Pelotas/RS.</a:t>
            </a:r>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smtClean="0"/>
          </a:p>
          <a:p>
            <a:pPr marL="0" indent="0" algn="just">
              <a:buNone/>
            </a:pPr>
            <a:endParaRPr lang="pt-BR" sz="1600" dirty="0"/>
          </a:p>
          <a:p>
            <a:pPr marL="0" indent="0">
              <a:buNone/>
            </a:pPr>
            <a:endParaRPr lang="en-US" sz="1600" b="1" u="sng" dirty="0"/>
          </a:p>
        </p:txBody>
      </p:sp>
      <p:graphicFrame>
        <p:nvGraphicFramePr>
          <p:cNvPr id="4" name="Chart 3"/>
          <p:cNvGraphicFramePr/>
          <p:nvPr>
            <p:extLst>
              <p:ext uri="{D42A27DB-BD31-4B8C-83A1-F6EECF244321}">
                <p14:modId xmlns:p14="http://schemas.microsoft.com/office/powerpoint/2010/main" val="754974587"/>
              </p:ext>
            </p:extLst>
          </p:nvPr>
        </p:nvGraphicFramePr>
        <p:xfrm>
          <a:off x="2370839" y="3041492"/>
          <a:ext cx="5270500" cy="2249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23599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melhorar</a:t>
            </a:r>
            <a:r>
              <a:rPr lang="en-US" sz="2400" dirty="0"/>
              <a:t> 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a:bodyPr>
          <a:lstStyle/>
          <a:p>
            <a:pPr marL="0" indent="0" algn="just">
              <a:buNone/>
            </a:pPr>
            <a:r>
              <a:rPr lang="en-US" sz="1600" b="1" u="sng" dirty="0" smtClean="0"/>
              <a:t>Meta 2.6</a:t>
            </a:r>
            <a:r>
              <a:rPr lang="en-US" sz="1600" dirty="0" smtClean="0"/>
              <a:t>: </a:t>
            </a:r>
            <a:r>
              <a:rPr lang="pt-BR" sz="1600" dirty="0" smtClean="0"/>
              <a:t>Vacinar </a:t>
            </a:r>
            <a:r>
              <a:rPr lang="pt-BR" sz="1600" dirty="0"/>
              <a:t>100% das crianças cadastradas no Programa de acordo com a idade.</a:t>
            </a:r>
          </a:p>
          <a:p>
            <a:pPr marL="0" indent="0" algn="just">
              <a:buNone/>
            </a:pPr>
            <a:r>
              <a:rPr lang="pt-BR" sz="1600" b="1" u="sng" dirty="0" smtClean="0"/>
              <a:t>Resultado</a:t>
            </a:r>
            <a:r>
              <a:rPr lang="pt-BR" sz="1600" dirty="0" smtClean="0"/>
              <a:t>: Foi </a:t>
            </a:r>
            <a:r>
              <a:rPr lang="pt-BR" sz="1600" dirty="0"/>
              <a:t>verificada a situação vacinal de todas as crianças atendidas na UBS. </a:t>
            </a:r>
            <a:r>
              <a:rPr lang="pt-BR" sz="1600" dirty="0" smtClean="0"/>
              <a:t>Todos </a:t>
            </a:r>
            <a:r>
              <a:rPr lang="pt-BR" sz="1600" dirty="0"/>
              <a:t>os pacientes tiveram seu cartão vacinal atualizado, quando necessário. Sendo assim, das 157 crianças cadastradas, 149 (94,9%) estão com as vacinas em dia</a:t>
            </a:r>
            <a:r>
              <a:rPr lang="pt-BR" sz="1600" dirty="0" smtClean="0"/>
              <a:t>.</a:t>
            </a:r>
            <a:endParaRPr lang="pt-BR" sz="1600" dirty="0"/>
          </a:p>
          <a:p>
            <a:pPr marL="0" indent="0">
              <a:buNone/>
            </a:pPr>
            <a:endParaRPr lang="en-US" sz="1600" b="1" u="sng" dirty="0" smtClean="0"/>
          </a:p>
          <a:p>
            <a:pPr marL="0" indent="0">
              <a:buNone/>
            </a:pPr>
            <a:endParaRPr lang="en-US" sz="1600" b="1" u="sng" dirty="0"/>
          </a:p>
          <a:p>
            <a:pPr marL="0" indent="0">
              <a:buNone/>
            </a:pPr>
            <a:endParaRPr lang="en-US" sz="1600" b="1" u="sng" dirty="0" smtClean="0"/>
          </a:p>
          <a:p>
            <a:pPr marL="0" indent="0">
              <a:buNone/>
            </a:pPr>
            <a:endParaRPr lang="en-US" sz="1600" b="1" u="sng" dirty="0"/>
          </a:p>
          <a:p>
            <a:pPr marL="0" indent="0">
              <a:buNone/>
            </a:pPr>
            <a:endParaRPr lang="en-US" sz="1600" b="1" u="sng" dirty="0" smtClean="0"/>
          </a:p>
          <a:p>
            <a:pPr marL="0" indent="0">
              <a:buNone/>
            </a:pPr>
            <a:endParaRPr lang="en-US" sz="1600" b="1" u="sng" dirty="0"/>
          </a:p>
          <a:p>
            <a:pPr marL="0" indent="0">
              <a:buNone/>
            </a:pPr>
            <a:endParaRPr lang="en-US" sz="1600" b="1" u="sng" dirty="0" smtClean="0"/>
          </a:p>
          <a:p>
            <a:pPr marL="0" indent="0">
              <a:buNone/>
            </a:pPr>
            <a:endParaRPr lang="en-US" sz="1600" b="1" u="sng" dirty="0" smtClean="0"/>
          </a:p>
          <a:p>
            <a:pPr marL="0" indent="0">
              <a:buNone/>
            </a:pPr>
            <a:endParaRPr lang="pt-BR" sz="1600" dirty="0" smtClean="0"/>
          </a:p>
          <a:p>
            <a:pPr marL="0" indent="0">
              <a:buNone/>
            </a:pPr>
            <a:r>
              <a:rPr lang="pt-BR" sz="1600" dirty="0" smtClean="0"/>
              <a:t>Figura </a:t>
            </a:r>
            <a:r>
              <a:rPr lang="pt-BR" sz="1600" dirty="0"/>
              <a:t>5. Proporção de crianças com vacinação em dia para a idade, nos meses de agosto a outubro de 2014, na UBS Dunas. Pelotas/RS.</a:t>
            </a:r>
          </a:p>
          <a:p>
            <a:pPr marL="0" indent="0">
              <a:buNone/>
            </a:pPr>
            <a:endParaRPr lang="en-US" sz="1600" b="1" u="sng" dirty="0"/>
          </a:p>
          <a:p>
            <a:pPr marL="0" indent="0">
              <a:buNone/>
            </a:pPr>
            <a:endParaRPr lang="en-US" sz="1600" b="1" u="sng" dirty="0"/>
          </a:p>
        </p:txBody>
      </p:sp>
      <p:graphicFrame>
        <p:nvGraphicFramePr>
          <p:cNvPr id="4" name="Chart 3"/>
          <p:cNvGraphicFramePr/>
          <p:nvPr>
            <p:extLst>
              <p:ext uri="{D42A27DB-BD31-4B8C-83A1-F6EECF244321}">
                <p14:modId xmlns:p14="http://schemas.microsoft.com/office/powerpoint/2010/main" val="2494875037"/>
              </p:ext>
            </p:extLst>
          </p:nvPr>
        </p:nvGraphicFramePr>
        <p:xfrm>
          <a:off x="1936750" y="2807538"/>
          <a:ext cx="5270500" cy="2473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20321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a:t>
            </a:r>
            <a:r>
              <a:rPr lang="en-US" sz="2400" dirty="0" err="1" smtClean="0"/>
              <a:t>elhorar</a:t>
            </a:r>
            <a:r>
              <a:rPr lang="en-US" sz="2400" dirty="0" smtClean="0"/>
              <a:t> </a:t>
            </a:r>
            <a:r>
              <a:rPr lang="en-US" sz="2400" dirty="0"/>
              <a:t>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fontScale="92500" lnSpcReduction="10000"/>
          </a:bodyPr>
          <a:lstStyle/>
          <a:p>
            <a:pPr marL="0" indent="0">
              <a:buNone/>
            </a:pPr>
            <a:r>
              <a:rPr lang="en-US" sz="1600" b="1" u="sng" dirty="0" smtClean="0"/>
              <a:t>Meta 2.7</a:t>
            </a:r>
            <a:r>
              <a:rPr lang="en-US" sz="1600" dirty="0" smtClean="0"/>
              <a:t>: </a:t>
            </a:r>
            <a:r>
              <a:rPr lang="pt-BR" sz="1600" dirty="0"/>
              <a:t>Realizar suplementação de ferro em 100% das crianças de 6 a 24 meses cadastradas no Programa.            </a:t>
            </a:r>
          </a:p>
          <a:p>
            <a:pPr marL="0" indent="0" algn="just">
              <a:buNone/>
            </a:pPr>
            <a:r>
              <a:rPr lang="pt-BR" sz="1600" b="1" u="sng" dirty="0" smtClean="0"/>
              <a:t>Resultado</a:t>
            </a:r>
            <a:r>
              <a:rPr lang="pt-BR" sz="1600" dirty="0" smtClean="0"/>
              <a:t>: 23 </a:t>
            </a:r>
            <a:r>
              <a:rPr lang="pt-BR" sz="1600" dirty="0"/>
              <a:t>crianças entre 6 e 24 meses consultaram na UBS durante o período de intervenção, sendo 8 no primeiro mês, 19 no segundo e 23 no último mês. Destas, apenas 3 não receberam suplementação de ferro. Uma delas estava complementando 24 meses no segundo mês de intervenção e, por isso, não julguei necessário iniciar suplementação de ferro naquele momento. As outras duas, também cadastradas no segundo mês, estão entre os 8 usuários faltosos ao atendimento clínico. Todas as demais crianças entre 6 e 24 receberam sulfato ferroso, porém a meta estipulada, que era de 100%, ficou em 87%. </a:t>
            </a:r>
            <a:r>
              <a:rPr lang="en-US" sz="1600" b="1" u="sng" dirty="0" smtClean="0"/>
              <a:t> </a:t>
            </a:r>
          </a:p>
          <a:p>
            <a:pPr marL="0" indent="0" algn="just">
              <a:buNone/>
            </a:pPr>
            <a:endParaRPr lang="en-US" sz="1600" b="1" u="sng" dirty="0"/>
          </a:p>
          <a:p>
            <a:pPr marL="0" indent="0" algn="just">
              <a:buNone/>
            </a:pPr>
            <a:endParaRPr lang="en-US" sz="1600" b="1" u="sng" dirty="0" smtClean="0"/>
          </a:p>
          <a:p>
            <a:pPr marL="0" indent="0" algn="just">
              <a:buNone/>
            </a:pPr>
            <a:endParaRPr lang="en-US" sz="1600" b="1" u="sng" dirty="0"/>
          </a:p>
          <a:p>
            <a:pPr marL="0" indent="0" algn="just">
              <a:buNone/>
            </a:pPr>
            <a:endParaRPr lang="en-US" sz="1600" b="1" u="sng" dirty="0" smtClean="0"/>
          </a:p>
          <a:p>
            <a:pPr marL="0" indent="0" algn="just">
              <a:buNone/>
            </a:pPr>
            <a:endParaRPr lang="en-US" sz="1600" b="1" u="sng" dirty="0"/>
          </a:p>
          <a:p>
            <a:pPr marL="0" indent="0" algn="just">
              <a:buNone/>
            </a:pPr>
            <a:endParaRPr lang="en-US" sz="1600" b="1" u="sng" dirty="0" smtClean="0"/>
          </a:p>
          <a:p>
            <a:pPr marL="0" indent="0" algn="just">
              <a:buNone/>
            </a:pPr>
            <a:endParaRPr lang="en-US" sz="1600" b="1" u="sng" dirty="0" smtClean="0"/>
          </a:p>
          <a:p>
            <a:pPr marL="0" indent="0" algn="just">
              <a:buNone/>
            </a:pPr>
            <a:r>
              <a:rPr lang="pt-BR" sz="1600" dirty="0"/>
              <a:t>Figura 6. Proporção de crianças com suplementação de ferro, nos meses de agosto a outubro de 2014, na UBS Dunas. Pelotas/RS.</a:t>
            </a:r>
          </a:p>
          <a:p>
            <a:pPr marL="0" indent="0" algn="just">
              <a:buNone/>
            </a:pPr>
            <a:endParaRPr lang="en-US" sz="1600" b="1" u="sng" dirty="0" smtClean="0"/>
          </a:p>
          <a:p>
            <a:pPr marL="0" indent="0" algn="just">
              <a:buNone/>
            </a:pPr>
            <a:endParaRPr lang="en-US" sz="1600" b="1" u="sng" dirty="0"/>
          </a:p>
          <a:p>
            <a:pPr marL="0" indent="0" algn="just">
              <a:buNone/>
            </a:pPr>
            <a:endParaRPr lang="en-US" sz="1600" b="1" u="sng" dirty="0" smtClean="0"/>
          </a:p>
          <a:p>
            <a:pPr marL="0" indent="0" algn="just">
              <a:buNone/>
            </a:pPr>
            <a:endParaRPr lang="en-US" sz="1600" b="1" u="sng" dirty="0"/>
          </a:p>
          <a:p>
            <a:pPr marL="0" indent="0" algn="just">
              <a:buNone/>
            </a:pPr>
            <a:endParaRPr lang="en-US" sz="1600" b="1" u="sng" dirty="0" smtClean="0"/>
          </a:p>
          <a:p>
            <a:pPr marL="0" indent="0" algn="just">
              <a:buNone/>
            </a:pPr>
            <a:endParaRPr lang="en-US" sz="1600" b="1" u="sng" dirty="0"/>
          </a:p>
          <a:p>
            <a:pPr marL="0" indent="0" algn="just">
              <a:buNone/>
            </a:pPr>
            <a:endParaRPr lang="en-US" sz="1600" b="1" u="sng" dirty="0" smtClean="0"/>
          </a:p>
          <a:p>
            <a:pPr marL="0" indent="0" algn="just">
              <a:buNone/>
            </a:pPr>
            <a:endParaRPr lang="en-US" sz="1600" b="1" u="sng" dirty="0" smtClean="0"/>
          </a:p>
          <a:p>
            <a:pPr marL="0" indent="0" algn="just">
              <a:buNone/>
            </a:pPr>
            <a:endParaRPr lang="en-US" sz="1600" b="1" u="sng" dirty="0" smtClean="0"/>
          </a:p>
          <a:p>
            <a:pPr marL="0" indent="0" algn="just">
              <a:buNone/>
            </a:pPr>
            <a:endParaRPr lang="en-US" sz="1600" b="1" u="sng" dirty="0"/>
          </a:p>
        </p:txBody>
      </p:sp>
      <p:graphicFrame>
        <p:nvGraphicFramePr>
          <p:cNvPr id="4" name="Chart 3"/>
          <p:cNvGraphicFramePr/>
          <p:nvPr>
            <p:extLst>
              <p:ext uri="{D42A27DB-BD31-4B8C-83A1-F6EECF244321}">
                <p14:modId xmlns:p14="http://schemas.microsoft.com/office/powerpoint/2010/main" val="1528665007"/>
              </p:ext>
            </p:extLst>
          </p:nvPr>
        </p:nvGraphicFramePr>
        <p:xfrm>
          <a:off x="1851309" y="3492258"/>
          <a:ext cx="5450524" cy="1805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24035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INTRODUÇÃO</a:t>
            </a:r>
            <a:endParaRPr lang="en-US" sz="3600" b="1" dirty="0"/>
          </a:p>
        </p:txBody>
      </p:sp>
      <p:sp>
        <p:nvSpPr>
          <p:cNvPr id="3" name="Content Placeholder 2"/>
          <p:cNvSpPr>
            <a:spLocks noGrp="1"/>
          </p:cNvSpPr>
          <p:nvPr>
            <p:ph idx="1"/>
          </p:nvPr>
        </p:nvSpPr>
        <p:spPr/>
        <p:txBody>
          <a:bodyPr>
            <a:normAutofit/>
          </a:bodyPr>
          <a:lstStyle/>
          <a:p>
            <a:pPr algn="just"/>
            <a:r>
              <a:rPr lang="en-US" sz="2400" b="1" u="sng" dirty="0" smtClean="0"/>
              <a:t>Pelotas/RS</a:t>
            </a:r>
            <a:r>
              <a:rPr lang="en-US" sz="2400" dirty="0" smtClean="0"/>
              <a:t>:</a:t>
            </a:r>
          </a:p>
          <a:p>
            <a:pPr marL="0" indent="0" algn="just">
              <a:buNone/>
            </a:pPr>
            <a:r>
              <a:rPr lang="en-US" sz="2400" dirty="0"/>
              <a:t>	</a:t>
            </a:r>
            <a:r>
              <a:rPr lang="en-US" sz="2400" dirty="0" smtClean="0"/>
              <a:t>-328.275 </a:t>
            </a:r>
            <a:r>
              <a:rPr lang="en-US" sz="2400" dirty="0" err="1" smtClean="0"/>
              <a:t>habitantes</a:t>
            </a:r>
            <a:r>
              <a:rPr lang="en-US" sz="2400" dirty="0" smtClean="0"/>
              <a:t> (IBGE 2010) – 3</a:t>
            </a:r>
            <a:r>
              <a:rPr lang="en-US" sz="2400" baseline="30000" dirty="0" smtClean="0"/>
              <a:t>a</a:t>
            </a:r>
            <a:r>
              <a:rPr lang="en-US" sz="2400" dirty="0" smtClean="0"/>
              <a:t> </a:t>
            </a:r>
            <a:r>
              <a:rPr lang="en-US" sz="2400" dirty="0" err="1" smtClean="0"/>
              <a:t>cidade</a:t>
            </a:r>
            <a:r>
              <a:rPr lang="en-US" sz="2400" dirty="0" smtClean="0"/>
              <a:t> </a:t>
            </a:r>
            <a:r>
              <a:rPr lang="en-US" sz="2400" dirty="0" err="1" smtClean="0"/>
              <a:t>mais</a:t>
            </a:r>
            <a:r>
              <a:rPr lang="en-US" sz="2400" dirty="0" smtClean="0"/>
              <a:t> </a:t>
            </a:r>
            <a:r>
              <a:rPr lang="en-US" sz="2400" dirty="0" err="1" smtClean="0"/>
              <a:t>populosa</a:t>
            </a:r>
            <a:r>
              <a:rPr lang="en-US" sz="2400" dirty="0" smtClean="0"/>
              <a:t> do RS</a:t>
            </a:r>
          </a:p>
          <a:p>
            <a:pPr marL="0" indent="0" algn="just">
              <a:buNone/>
            </a:pPr>
            <a:r>
              <a:rPr lang="en-US" sz="2400" dirty="0"/>
              <a:t>	</a:t>
            </a:r>
            <a:r>
              <a:rPr lang="en-US" sz="2400" dirty="0" smtClean="0"/>
              <a:t>-</a:t>
            </a:r>
            <a:r>
              <a:rPr lang="pt-BR" sz="2400" dirty="0"/>
              <a:t>06 hospitais gerais, 01 Pronto Socorro, 01 UBAI, 01 Centro de Especialidades, 01 </a:t>
            </a:r>
            <a:r>
              <a:rPr lang="pt-BR" sz="2400" dirty="0" smtClean="0"/>
              <a:t>CEO, </a:t>
            </a:r>
            <a:r>
              <a:rPr lang="pt-BR" sz="2400" dirty="0"/>
              <a:t>01 hospital </a:t>
            </a:r>
            <a:r>
              <a:rPr lang="pt-BR" sz="2400" dirty="0" err="1"/>
              <a:t>psiquiátrico</a:t>
            </a:r>
            <a:r>
              <a:rPr lang="pt-BR" sz="2400" dirty="0"/>
              <a:t>, 01 hemocentro, 01 base regional do SAMU e 52 </a:t>
            </a:r>
            <a:r>
              <a:rPr lang="pt-BR" sz="2400" dirty="0" smtClean="0"/>
              <a:t>UBS, </a:t>
            </a:r>
            <a:r>
              <a:rPr lang="pt-BR" sz="2400" dirty="0"/>
              <a:t>sendo 25 destas Unidades </a:t>
            </a:r>
            <a:r>
              <a:rPr lang="pt-BR" sz="2400" dirty="0" smtClean="0"/>
              <a:t>de ESF</a:t>
            </a:r>
          </a:p>
          <a:p>
            <a:pPr marL="0" indent="0" algn="just">
              <a:buNone/>
            </a:pPr>
            <a:r>
              <a:rPr lang="pt-BR" sz="2400" dirty="0" smtClean="0"/>
              <a:t>	-o município não possui apoio de NASF</a:t>
            </a:r>
          </a:p>
          <a:p>
            <a:pPr marL="0" indent="0" algn="just">
              <a:buNone/>
            </a:pPr>
            <a:r>
              <a:rPr lang="pt-BR" sz="2400" dirty="0" smtClean="0"/>
              <a:t> </a:t>
            </a:r>
            <a:r>
              <a:rPr lang="pt-BR" sz="2400" dirty="0"/>
              <a:t> </a:t>
            </a:r>
            <a:r>
              <a:rPr lang="pt-BR" sz="2400" dirty="0" smtClean="0"/>
              <a:t>-referência de média e alta complexidade para outros municípios da região</a:t>
            </a:r>
            <a:endParaRPr lang="en-US" sz="2400" dirty="0"/>
          </a:p>
        </p:txBody>
      </p:sp>
    </p:spTree>
    <p:extLst>
      <p:ext uri="{BB962C8B-B14F-4D97-AF65-F5344CB8AC3E}">
        <p14:creationId xmlns:p14="http://schemas.microsoft.com/office/powerpoint/2010/main" val="16701085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a:t>
            </a:r>
            <a:r>
              <a:rPr lang="en-US" sz="2400" dirty="0" err="1" smtClean="0"/>
              <a:t>elhorar</a:t>
            </a:r>
            <a:r>
              <a:rPr lang="en-US" sz="2400" dirty="0" smtClean="0"/>
              <a:t> </a:t>
            </a:r>
            <a:r>
              <a:rPr lang="en-US" sz="2400" dirty="0"/>
              <a:t>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a:bodyPr>
          <a:lstStyle/>
          <a:p>
            <a:pPr marL="0" indent="0" algn="just">
              <a:buNone/>
            </a:pPr>
            <a:r>
              <a:rPr lang="en-US" sz="1600" b="1" u="sng" dirty="0" smtClean="0"/>
              <a:t>Meta 2.8</a:t>
            </a:r>
            <a:r>
              <a:rPr lang="en-US" sz="1600" dirty="0" smtClean="0"/>
              <a:t>: </a:t>
            </a:r>
            <a:r>
              <a:rPr lang="pt-BR" sz="1600" dirty="0" smtClean="0"/>
              <a:t>Realizar </a:t>
            </a:r>
            <a:r>
              <a:rPr lang="pt-BR" sz="1600" dirty="0"/>
              <a:t>triagem auditiva em 100% das crianças cadastradas no Programa.</a:t>
            </a:r>
          </a:p>
          <a:p>
            <a:pPr marL="0" indent="0" algn="just">
              <a:buNone/>
            </a:pPr>
            <a:r>
              <a:rPr lang="pt-BR" sz="1600" b="1" u="sng" dirty="0" smtClean="0"/>
              <a:t>Resultado</a:t>
            </a:r>
            <a:r>
              <a:rPr lang="pt-BR" sz="1600" dirty="0" smtClean="0"/>
              <a:t>: Durante </a:t>
            </a:r>
            <a:r>
              <a:rPr lang="pt-BR" sz="1600" dirty="0"/>
              <a:t>as consultas, pude observar que muitas crianças não realizaram a triagem auditiva neonatal (TAN). Apenas 33 das 81 crianças atendidas no primeiro mês, 19 das 46 no segundo mês e 16 das 30 no terceiro mês realizaram o teste, o que fez com que meta, estipulada em 100%, ficasse em 43,3</a:t>
            </a:r>
            <a:r>
              <a:rPr lang="pt-BR" sz="1600" dirty="0" smtClean="0"/>
              <a:t>% (68 crianças) </a:t>
            </a:r>
            <a:r>
              <a:rPr lang="pt-BR" sz="1600" dirty="0"/>
              <a:t>ao término do período de intervenção</a:t>
            </a:r>
            <a:r>
              <a:rPr lang="pt-BR" sz="1600" dirty="0" smtClean="0"/>
              <a:t>.</a:t>
            </a:r>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a:t>Figura 7. Proporção de crianças com triagem auditiva, nos meses de agosto a outubro de 2014, na UBS Dunas. Pelotas/RS.</a:t>
            </a:r>
          </a:p>
          <a:p>
            <a:pPr marL="0" indent="0" algn="just">
              <a:buNone/>
            </a:pPr>
            <a:endParaRPr lang="pt-BR" sz="1600" dirty="0" smtClean="0"/>
          </a:p>
          <a:p>
            <a:pPr marL="0" indent="0" algn="just">
              <a:buNone/>
            </a:pPr>
            <a:endParaRPr lang="pt-BR" sz="1600" dirty="0"/>
          </a:p>
          <a:p>
            <a:pPr marL="0" indent="0">
              <a:buNone/>
            </a:pPr>
            <a:endParaRPr lang="en-US" sz="1600" b="1" u="sng" dirty="0"/>
          </a:p>
        </p:txBody>
      </p:sp>
      <p:graphicFrame>
        <p:nvGraphicFramePr>
          <p:cNvPr id="4" name="Chart 3"/>
          <p:cNvGraphicFramePr/>
          <p:nvPr>
            <p:extLst>
              <p:ext uri="{D42A27DB-BD31-4B8C-83A1-F6EECF244321}">
                <p14:modId xmlns:p14="http://schemas.microsoft.com/office/powerpoint/2010/main" val="2286876756"/>
              </p:ext>
            </p:extLst>
          </p:nvPr>
        </p:nvGraphicFramePr>
        <p:xfrm>
          <a:off x="1936750" y="3081600"/>
          <a:ext cx="5270500" cy="2012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51488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melhorar</a:t>
            </a:r>
            <a:r>
              <a:rPr lang="en-US" sz="2400" dirty="0"/>
              <a:t> 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a:bodyPr>
          <a:lstStyle/>
          <a:p>
            <a:pPr marL="0" indent="0" algn="just">
              <a:buNone/>
            </a:pPr>
            <a:r>
              <a:rPr lang="en-US" sz="1600" b="1" u="sng" dirty="0" smtClean="0"/>
              <a:t>Meta 2.9</a:t>
            </a:r>
            <a:r>
              <a:rPr lang="en-US" sz="1600" dirty="0" smtClean="0"/>
              <a:t>: </a:t>
            </a:r>
            <a:r>
              <a:rPr lang="pt-BR" sz="1600" dirty="0"/>
              <a:t>Realizar teste do pezinho em 100% das crianças até 7 dias de vida cadastradas no Programa.</a:t>
            </a:r>
          </a:p>
          <a:p>
            <a:pPr marL="0" indent="0" algn="just">
              <a:buNone/>
            </a:pPr>
            <a:r>
              <a:rPr lang="pt-BR" sz="1600" b="1" u="sng" dirty="0" smtClean="0"/>
              <a:t>Resultado</a:t>
            </a:r>
            <a:r>
              <a:rPr lang="pt-BR" sz="1600" dirty="0" smtClean="0"/>
              <a:t>: Todas </a:t>
            </a:r>
            <a:r>
              <a:rPr lang="pt-BR" sz="1600" dirty="0"/>
              <a:t>as crianças que consultaram na UBS realizaram o teste do pezinho na primeira semana de vida. Ao final dos 3 meses de projeto, das 157 crianças cadastradas, 149 (94,9%) realizaram o teste no período adequado. </a:t>
            </a: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a:p>
          <a:p>
            <a:pPr marL="0" indent="0" algn="just">
              <a:buNone/>
            </a:pPr>
            <a:r>
              <a:rPr lang="pt-BR" sz="1600" dirty="0" smtClean="0"/>
              <a:t>Figura </a:t>
            </a:r>
            <a:r>
              <a:rPr lang="pt-BR" sz="1600" dirty="0"/>
              <a:t>8. Proporção de crianças com teste do pezinho realizado em até 7 dias de vida, nos meses de agosto a outubro de 2014, na UBS Dunas. Pelotas/RS.</a:t>
            </a:r>
          </a:p>
          <a:p>
            <a:pPr marL="0" indent="0" algn="just">
              <a:buNone/>
            </a:pPr>
            <a:endParaRPr lang="pt-BR" sz="1600" dirty="0" smtClean="0"/>
          </a:p>
          <a:p>
            <a:pPr marL="0" indent="0" algn="just">
              <a:buNone/>
            </a:pPr>
            <a:endParaRPr lang="pt-BR" sz="1600" dirty="0"/>
          </a:p>
          <a:p>
            <a:pPr marL="0" indent="0">
              <a:buNone/>
            </a:pPr>
            <a:endParaRPr lang="en-US" sz="1600" b="1" u="sng" dirty="0"/>
          </a:p>
        </p:txBody>
      </p:sp>
      <p:graphicFrame>
        <p:nvGraphicFramePr>
          <p:cNvPr id="4" name="Chart 3"/>
          <p:cNvGraphicFramePr/>
          <p:nvPr>
            <p:extLst>
              <p:ext uri="{D42A27DB-BD31-4B8C-83A1-F6EECF244321}">
                <p14:modId xmlns:p14="http://schemas.microsoft.com/office/powerpoint/2010/main" val="3584330489"/>
              </p:ext>
            </p:extLst>
          </p:nvPr>
        </p:nvGraphicFramePr>
        <p:xfrm>
          <a:off x="1936750" y="3041501"/>
          <a:ext cx="5270500" cy="22311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389491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melhorar</a:t>
            </a:r>
            <a:r>
              <a:rPr lang="en-US" sz="2400" dirty="0"/>
              <a:t> 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sz="1600" b="1" u="sng" dirty="0" smtClean="0"/>
              <a:t>Meta 2.10</a:t>
            </a:r>
            <a:r>
              <a:rPr lang="en-US" sz="1600" dirty="0" smtClean="0"/>
              <a:t>: </a:t>
            </a:r>
            <a:r>
              <a:rPr lang="pt-BR" sz="1600" dirty="0"/>
              <a:t>Realizar avaliação da necessidade de atendimento odontológico em 100% das crianças de 6 a 72 meses cadastradas no Programa.</a:t>
            </a:r>
          </a:p>
          <a:p>
            <a:pPr marL="0" indent="0" algn="just">
              <a:buNone/>
            </a:pPr>
            <a:r>
              <a:rPr lang="pt-BR" sz="1600" b="1" u="sng" dirty="0" smtClean="0"/>
              <a:t>Resultado</a:t>
            </a:r>
            <a:r>
              <a:rPr lang="pt-BR" sz="1600" dirty="0" smtClean="0"/>
              <a:t>: Todas </a:t>
            </a:r>
            <a:r>
              <a:rPr lang="pt-BR" sz="1600" dirty="0"/>
              <a:t>as crianças entre 6 e 72 meses atendidas na UBS foram avaliadas quanto à necessidade de atendimento odontológico, sendo todas elas agendadas para consulta com a dentista da UBS. Das 138 cadastradas no Programa ao final dos 3 meses de intervenção, 131 foram encaminhadas para avaliação odontológica (ou seja, 94,9% do total). A meta de 100% não foi atingida apenas porque 7 usuários faltosos ao atendimento com o médico, que também são maiores de 6 meses, foram cadastrados, porém, pela ausência na consulta, não foram encaminhados para a dentista</a:t>
            </a:r>
            <a:r>
              <a:rPr lang="pt-BR" sz="1600" dirty="0" smtClean="0"/>
              <a:t>.</a:t>
            </a:r>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smtClean="0"/>
          </a:p>
          <a:p>
            <a:pPr marL="0" indent="0" algn="just">
              <a:buNone/>
            </a:pPr>
            <a:endParaRPr lang="pt-BR" sz="1600" dirty="0" smtClean="0"/>
          </a:p>
          <a:p>
            <a:pPr marL="0" indent="0" algn="just">
              <a:buNone/>
            </a:pPr>
            <a:endParaRPr lang="pt-BR" sz="1600" dirty="0"/>
          </a:p>
          <a:p>
            <a:pPr marL="0" indent="0">
              <a:buNone/>
            </a:pPr>
            <a:endParaRPr lang="pt-BR" sz="1600" dirty="0" smtClean="0"/>
          </a:p>
          <a:p>
            <a:pPr marL="0" indent="0">
              <a:buNone/>
            </a:pPr>
            <a:r>
              <a:rPr lang="pt-BR" sz="1600" dirty="0" smtClean="0"/>
              <a:t>Figura </a:t>
            </a:r>
            <a:r>
              <a:rPr lang="pt-BR" sz="1600" dirty="0"/>
              <a:t>9. Proporção de crianças entre 6 e 72 meses com avaliação de necessidade de atendimento odontológico, nos meses de agosto a outubro de 2014, na UBS Dunas. Pelotas/RS.</a:t>
            </a:r>
          </a:p>
          <a:p>
            <a:pPr marL="0" indent="0">
              <a:buNone/>
            </a:pPr>
            <a:r>
              <a:rPr lang="en-US" sz="1600" dirty="0" smtClean="0"/>
              <a:t> </a:t>
            </a:r>
            <a:endParaRPr lang="en-US" sz="1600" b="1" u="sng" dirty="0"/>
          </a:p>
        </p:txBody>
      </p:sp>
      <p:graphicFrame>
        <p:nvGraphicFramePr>
          <p:cNvPr id="4" name="Chart 3"/>
          <p:cNvGraphicFramePr/>
          <p:nvPr>
            <p:extLst>
              <p:ext uri="{D42A27DB-BD31-4B8C-83A1-F6EECF244321}">
                <p14:modId xmlns:p14="http://schemas.microsoft.com/office/powerpoint/2010/main" val="326395737"/>
              </p:ext>
            </p:extLst>
          </p:nvPr>
        </p:nvGraphicFramePr>
        <p:xfrm>
          <a:off x="2097524" y="3472407"/>
          <a:ext cx="4756913" cy="18674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43426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2</a:t>
            </a:r>
            <a:r>
              <a:rPr lang="en-US" sz="2400" dirty="0"/>
              <a:t>: </a:t>
            </a:r>
            <a:r>
              <a:rPr lang="en-US" sz="2400" dirty="0" err="1"/>
              <a:t>M</a:t>
            </a:r>
            <a:r>
              <a:rPr lang="en-US" sz="2400" dirty="0" err="1" smtClean="0"/>
              <a:t>elhorar</a:t>
            </a:r>
            <a:r>
              <a:rPr lang="en-US" sz="2400" dirty="0" smtClean="0"/>
              <a:t> </a:t>
            </a:r>
            <a:r>
              <a:rPr lang="en-US" sz="2400" dirty="0"/>
              <a:t>a </a:t>
            </a:r>
            <a:r>
              <a:rPr lang="en-US" sz="2400" dirty="0" err="1"/>
              <a:t>qualidade</a:t>
            </a:r>
            <a:r>
              <a:rPr lang="en-US" sz="2400" dirty="0"/>
              <a:t> do </a:t>
            </a:r>
            <a:r>
              <a:rPr lang="en-US" sz="2400" dirty="0" err="1"/>
              <a:t>atendimento</a:t>
            </a:r>
            <a:r>
              <a:rPr lang="en-US" sz="2400" dirty="0"/>
              <a:t> </a:t>
            </a:r>
            <a:r>
              <a:rPr lang="en-US" sz="2400" dirty="0" err="1"/>
              <a:t>à</a:t>
            </a:r>
            <a:r>
              <a:rPr lang="en-US" sz="2400" dirty="0"/>
              <a:t> </a:t>
            </a:r>
            <a:r>
              <a:rPr lang="en-US" sz="2400" dirty="0" err="1"/>
              <a:t>criança</a:t>
            </a:r>
            <a:r>
              <a:rPr lang="pt-BR" sz="2400" dirty="0"/>
              <a:t>.</a:t>
            </a:r>
            <a:endParaRPr lang="en-US" sz="2400" dirty="0"/>
          </a:p>
        </p:txBody>
      </p:sp>
      <p:sp>
        <p:nvSpPr>
          <p:cNvPr id="3" name="Content Placeholder 2"/>
          <p:cNvSpPr>
            <a:spLocks noGrp="1"/>
          </p:cNvSpPr>
          <p:nvPr>
            <p:ph idx="1"/>
          </p:nvPr>
        </p:nvSpPr>
        <p:spPr/>
        <p:txBody>
          <a:bodyPr>
            <a:normAutofit/>
          </a:bodyPr>
          <a:lstStyle/>
          <a:p>
            <a:pPr marL="0" indent="0" algn="just">
              <a:buNone/>
            </a:pPr>
            <a:r>
              <a:rPr lang="en-US" sz="1600" b="1" u="sng" dirty="0" smtClean="0"/>
              <a:t>Meta 2.11</a:t>
            </a:r>
            <a:r>
              <a:rPr lang="en-US" sz="1600" dirty="0" smtClean="0"/>
              <a:t>: </a:t>
            </a:r>
            <a:r>
              <a:rPr lang="pt-BR" sz="1600" dirty="0"/>
              <a:t>: Realizar primeira consulta odontológica para 100% das crianças de 6 a 72 meses cadastradas no Programa.</a:t>
            </a:r>
          </a:p>
          <a:p>
            <a:pPr marL="0" indent="0" algn="just">
              <a:buNone/>
            </a:pPr>
            <a:r>
              <a:rPr lang="pt-BR" sz="1600" b="1" u="sng" dirty="0" smtClean="0"/>
              <a:t>Resultado</a:t>
            </a:r>
            <a:r>
              <a:rPr lang="pt-BR" sz="1600" dirty="0" smtClean="0"/>
              <a:t>: No </a:t>
            </a:r>
            <a:r>
              <a:rPr lang="pt-BR" sz="1600" dirty="0"/>
              <a:t>final dos 3 meses de projeto, das 138 crianças cadastradas, apenas 73 (52,9%) realizaram a primeira consulta odontológica programática, sendo 36 (49,3%) no primeiro mês, 48 (42,9%) no segundo mês e 73 (52,9%) no terceiro mês. </a:t>
            </a: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a:t>Figura 10. Proporção de crianças entre 6 e 72 meses que realizaram a primeira consulta odontológica, nos meses de agosto a outubro de 2014, na UBS Dunas. Pelotas/RS.</a:t>
            </a:r>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b="1" u="sng" dirty="0"/>
          </a:p>
          <a:p>
            <a:pPr marL="0" indent="0" algn="just">
              <a:buNone/>
            </a:pPr>
            <a:endParaRPr lang="en-US" sz="1600" b="1" u="sng" dirty="0"/>
          </a:p>
        </p:txBody>
      </p:sp>
      <p:graphicFrame>
        <p:nvGraphicFramePr>
          <p:cNvPr id="4" name="Chart 3"/>
          <p:cNvGraphicFramePr/>
          <p:nvPr>
            <p:extLst>
              <p:ext uri="{D42A27DB-BD31-4B8C-83A1-F6EECF244321}">
                <p14:modId xmlns:p14="http://schemas.microsoft.com/office/powerpoint/2010/main" val="2018715487"/>
              </p:ext>
            </p:extLst>
          </p:nvPr>
        </p:nvGraphicFramePr>
        <p:xfrm>
          <a:off x="1792053" y="3038176"/>
          <a:ext cx="5490992" cy="2298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67480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3</a:t>
            </a:r>
            <a:r>
              <a:rPr lang="en-US" sz="2400" dirty="0" smtClean="0"/>
              <a:t>: </a:t>
            </a:r>
            <a:r>
              <a:rPr lang="en-US" sz="2400" dirty="0" err="1" smtClean="0"/>
              <a:t>Melhorar</a:t>
            </a:r>
            <a:r>
              <a:rPr lang="en-US" sz="2400" dirty="0" smtClean="0"/>
              <a:t> a </a:t>
            </a:r>
            <a:r>
              <a:rPr lang="en-US" sz="2400" dirty="0" err="1" smtClean="0"/>
              <a:t>adesão</a:t>
            </a:r>
            <a:r>
              <a:rPr lang="en-US" sz="2400" dirty="0" smtClean="0"/>
              <a:t> </a:t>
            </a:r>
            <a:r>
              <a:rPr lang="en-US" sz="2400" dirty="0" err="1" smtClean="0"/>
              <a:t>ao</a:t>
            </a:r>
            <a:r>
              <a:rPr lang="en-US" sz="2400" dirty="0" smtClean="0"/>
              <a:t> </a:t>
            </a:r>
            <a:r>
              <a:rPr lang="en-US" sz="2400" dirty="0" err="1"/>
              <a:t>P</a:t>
            </a:r>
            <a:r>
              <a:rPr lang="en-US" sz="2400" dirty="0" err="1" smtClean="0"/>
              <a:t>rograma</a:t>
            </a:r>
            <a:r>
              <a:rPr lang="en-US" sz="2400" dirty="0" smtClean="0"/>
              <a:t> de </a:t>
            </a:r>
            <a:r>
              <a:rPr lang="en-US" sz="2400" dirty="0" err="1" smtClean="0"/>
              <a:t>Saúde</a:t>
            </a:r>
            <a:r>
              <a:rPr lang="en-US" sz="2400" dirty="0" smtClean="0"/>
              <a:t> da </a:t>
            </a:r>
            <a:r>
              <a:rPr lang="en-US" sz="2400" dirty="0" err="1" smtClean="0"/>
              <a:t>Criança</a:t>
            </a:r>
            <a:r>
              <a:rPr lang="en-US" sz="2400" dirty="0" smtClean="0"/>
              <a:t>.</a:t>
            </a:r>
            <a:endParaRPr lang="en-US" sz="2400" b="1" u="sng" dirty="0"/>
          </a:p>
        </p:txBody>
      </p:sp>
      <p:sp>
        <p:nvSpPr>
          <p:cNvPr id="3" name="Content Placeholder 2"/>
          <p:cNvSpPr>
            <a:spLocks noGrp="1"/>
          </p:cNvSpPr>
          <p:nvPr>
            <p:ph idx="1"/>
          </p:nvPr>
        </p:nvSpPr>
        <p:spPr/>
        <p:txBody>
          <a:bodyPr>
            <a:normAutofit/>
          </a:bodyPr>
          <a:lstStyle/>
          <a:p>
            <a:pPr marL="0" indent="0" algn="just">
              <a:buNone/>
            </a:pPr>
            <a:r>
              <a:rPr lang="pt-BR" sz="1600" b="1" u="sng" dirty="0"/>
              <a:t>Meta 3.1</a:t>
            </a:r>
            <a:r>
              <a:rPr lang="pt-BR" sz="1600" dirty="0"/>
              <a:t>: Fazer busca ativa de 100% das crianças entre 0 e 72 meses faltosas às consultas. </a:t>
            </a:r>
            <a:endParaRPr lang="pt-BR" sz="1600" dirty="0" smtClean="0"/>
          </a:p>
          <a:p>
            <a:pPr marL="0" indent="0" algn="just">
              <a:buNone/>
            </a:pPr>
            <a:r>
              <a:rPr lang="pt-BR" sz="1600" b="1" u="sng" dirty="0" smtClean="0"/>
              <a:t>Resultado</a:t>
            </a:r>
            <a:r>
              <a:rPr lang="pt-BR" sz="1600" dirty="0" smtClean="0"/>
              <a:t>: No </a:t>
            </a:r>
            <a:r>
              <a:rPr lang="pt-BR" sz="1600" dirty="0"/>
              <a:t>primeiro mês de intervenção, 16 crianças faltaram à consulta médica e 11 buscas ativas foram realizadas. No segundo mês, mais 3 usuários foram faltosos, sendo que nenhuma busca ativa foi realizada pela equipe. No último mês de projeto, outras 3 crianças faltaram ao atendimento clínico, tendo ocorrido 5 buscas ativas neste mês. Ou seja, do total de 22 crianças faltosas às consultas, a equipe realizou a busca ativa de 16 delas (72,7%). </a:t>
            </a: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a:t>Figura 11. Proporção de buscas ativas realizadas às crianças faltosas às consultas no Programa de Saúde da Criança, nos meses de agosto a outubro de 2014, na UBS Dunas. Pelotas/RS.</a:t>
            </a:r>
          </a:p>
          <a:p>
            <a:pPr marL="0" indent="0" algn="just">
              <a:buNone/>
            </a:pPr>
            <a:endParaRPr lang="pt-BR" sz="1600" dirty="0" smtClean="0"/>
          </a:p>
          <a:p>
            <a:pPr marL="0" indent="0" algn="just">
              <a:buNone/>
            </a:pPr>
            <a:endParaRPr lang="pt-BR" sz="1600" dirty="0" smtClean="0"/>
          </a:p>
          <a:p>
            <a:pPr marL="0" indent="0" algn="just">
              <a:buNone/>
            </a:pPr>
            <a:endParaRPr lang="pt-BR" sz="1600" dirty="0" smtClean="0"/>
          </a:p>
          <a:p>
            <a:pPr marL="0" indent="0" algn="just">
              <a:buNone/>
            </a:pPr>
            <a:endParaRPr lang="en-US" sz="1600" dirty="0"/>
          </a:p>
        </p:txBody>
      </p:sp>
      <p:graphicFrame>
        <p:nvGraphicFramePr>
          <p:cNvPr id="4" name="Chart 3"/>
          <p:cNvGraphicFramePr/>
          <p:nvPr>
            <p:extLst>
              <p:ext uri="{D42A27DB-BD31-4B8C-83A1-F6EECF244321}">
                <p14:modId xmlns:p14="http://schemas.microsoft.com/office/powerpoint/2010/main" val="227575346"/>
              </p:ext>
            </p:extLst>
          </p:nvPr>
        </p:nvGraphicFramePr>
        <p:xfrm>
          <a:off x="2322607" y="3263225"/>
          <a:ext cx="4767510" cy="2294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39801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4</a:t>
            </a:r>
            <a:r>
              <a:rPr lang="en-US" sz="2400" dirty="0" smtClean="0"/>
              <a:t>: </a:t>
            </a:r>
            <a:r>
              <a:rPr lang="en-US" sz="2400" dirty="0" err="1" smtClean="0"/>
              <a:t>Melhorar</a:t>
            </a:r>
            <a:r>
              <a:rPr lang="en-US" sz="2400" dirty="0" smtClean="0"/>
              <a:t> o </a:t>
            </a:r>
            <a:r>
              <a:rPr lang="en-US" sz="2400" dirty="0" err="1" smtClean="0"/>
              <a:t>registro</a:t>
            </a:r>
            <a:r>
              <a:rPr lang="en-US" sz="2400" dirty="0" smtClean="0"/>
              <a:t> das </a:t>
            </a:r>
            <a:r>
              <a:rPr lang="en-US" sz="2400" dirty="0" err="1" smtClean="0"/>
              <a:t>informações</a:t>
            </a:r>
            <a:r>
              <a:rPr lang="en-US" sz="2400" dirty="0" smtClean="0"/>
              <a:t>. </a:t>
            </a:r>
            <a:endParaRPr lang="en-US" sz="2400" b="1" u="sng" dirty="0"/>
          </a:p>
        </p:txBody>
      </p:sp>
      <p:sp>
        <p:nvSpPr>
          <p:cNvPr id="3" name="Content Placeholder 2"/>
          <p:cNvSpPr>
            <a:spLocks noGrp="1"/>
          </p:cNvSpPr>
          <p:nvPr>
            <p:ph idx="1"/>
          </p:nvPr>
        </p:nvSpPr>
        <p:spPr/>
        <p:txBody>
          <a:bodyPr>
            <a:normAutofit/>
          </a:bodyPr>
          <a:lstStyle/>
          <a:p>
            <a:pPr marL="0" indent="0" algn="just">
              <a:buNone/>
            </a:pPr>
            <a:r>
              <a:rPr lang="pt-BR" sz="1600" b="1" u="sng" dirty="0"/>
              <a:t>Meta 4.1</a:t>
            </a:r>
            <a:r>
              <a:rPr lang="pt-BR" sz="1600" dirty="0"/>
              <a:t>: Manter registro na ficha espelho de Saúde da Criança, no cartão da criança e no prontuário clínico de 100% das crianças entre 0 e 72 meses que consultam na unidade de saúde.</a:t>
            </a:r>
          </a:p>
          <a:p>
            <a:pPr marL="0" indent="0" algn="just">
              <a:buNone/>
            </a:pPr>
            <a:r>
              <a:rPr lang="pt-BR" sz="1600" b="1" u="sng" dirty="0" smtClean="0"/>
              <a:t>Resultado</a:t>
            </a:r>
            <a:r>
              <a:rPr lang="pt-BR" sz="1600" dirty="0" smtClean="0"/>
              <a:t>:</a:t>
            </a:r>
            <a:r>
              <a:rPr lang="pt-BR" sz="1600" dirty="0"/>
              <a:t> </a:t>
            </a:r>
            <a:r>
              <a:rPr lang="pt-BR" sz="1600" dirty="0" smtClean="0"/>
              <a:t>Todas </a:t>
            </a:r>
            <a:r>
              <a:rPr lang="pt-BR" sz="1600" dirty="0"/>
              <a:t>as crianças atendidas na UBS tiveram sua ficha-espelho devidamente registrada e atualizada. Das 157 crianças cadastradas no Programa, ao final dos 3 meses de intervenção, 149 (94,9%) tiveram seus registros </a:t>
            </a:r>
            <a:r>
              <a:rPr lang="pt-BR" sz="1600" dirty="0" smtClean="0"/>
              <a:t>atualizados. </a:t>
            </a:r>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a:t>Figura 12. Proporção de crianças com registro atualizado, nos meses de agosto a outubro de 2014, na UBS Dunas. Pelotas/RS.</a:t>
            </a:r>
          </a:p>
          <a:p>
            <a:pPr marL="0" indent="0" algn="just">
              <a:buNone/>
            </a:pPr>
            <a:endParaRPr lang="pt-BR" sz="1600"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1350310713"/>
              </p:ext>
            </p:extLst>
          </p:nvPr>
        </p:nvGraphicFramePr>
        <p:xfrm>
          <a:off x="1804572" y="2991366"/>
          <a:ext cx="5402678" cy="22059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613229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t-BR" sz="2400" b="1" u="sng" dirty="0" smtClean="0"/>
              <a:t>Objetivo </a:t>
            </a:r>
            <a:r>
              <a:rPr lang="pt-BR" sz="2400" b="1" u="sng" dirty="0"/>
              <a:t>5</a:t>
            </a:r>
            <a:r>
              <a:rPr lang="pt-BR" sz="2400" dirty="0"/>
              <a:t>: Mapear as crianças de risco pertencentes à área de abrangência.</a:t>
            </a:r>
            <a:br>
              <a:rPr lang="pt-BR" sz="2400" dirty="0"/>
            </a:br>
            <a:endParaRPr lang="en-US" sz="2400" dirty="0"/>
          </a:p>
        </p:txBody>
      </p:sp>
      <p:sp>
        <p:nvSpPr>
          <p:cNvPr id="3" name="Content Placeholder 2"/>
          <p:cNvSpPr>
            <a:spLocks noGrp="1"/>
          </p:cNvSpPr>
          <p:nvPr>
            <p:ph idx="1"/>
          </p:nvPr>
        </p:nvSpPr>
        <p:spPr/>
        <p:txBody>
          <a:bodyPr>
            <a:normAutofit/>
          </a:bodyPr>
          <a:lstStyle/>
          <a:p>
            <a:pPr marL="0" indent="0" algn="just">
              <a:buNone/>
            </a:pPr>
            <a:r>
              <a:rPr lang="pt-BR" sz="1600" b="1" u="sng" dirty="0" smtClean="0"/>
              <a:t>Meta </a:t>
            </a:r>
            <a:r>
              <a:rPr lang="pt-BR" sz="1600" b="1" u="sng" dirty="0"/>
              <a:t>5.1</a:t>
            </a:r>
            <a:r>
              <a:rPr lang="pt-BR" sz="1600" dirty="0"/>
              <a:t>: Realizar avaliação de risco em 100% das crianças entre 0 e 72 meses cadastradas no Programa.</a:t>
            </a:r>
          </a:p>
          <a:p>
            <a:pPr marL="0" indent="0" algn="just">
              <a:buNone/>
            </a:pPr>
            <a:r>
              <a:rPr lang="pt-BR" sz="1600" b="1" u="sng" dirty="0" smtClean="0"/>
              <a:t>Resultado</a:t>
            </a:r>
            <a:r>
              <a:rPr lang="pt-BR" sz="1600" dirty="0" smtClean="0"/>
              <a:t>:</a:t>
            </a:r>
            <a:r>
              <a:rPr lang="pt-BR" sz="1600" dirty="0"/>
              <a:t> </a:t>
            </a:r>
            <a:r>
              <a:rPr lang="pt-BR" sz="1600" dirty="0" smtClean="0"/>
              <a:t>Todas </a:t>
            </a:r>
            <a:r>
              <a:rPr lang="pt-BR" sz="1600" dirty="0"/>
              <a:t>as crianças atendidas na UBS receberam avaliação de </a:t>
            </a:r>
            <a:r>
              <a:rPr lang="pt-BR" sz="1600" dirty="0" smtClean="0"/>
              <a:t>risco. Das </a:t>
            </a:r>
            <a:r>
              <a:rPr lang="pt-BR" sz="1600" dirty="0"/>
              <a:t>157 crianças cadastradas no Programa, ao final dos 3 meses de intervenção, 149 (94,9%) foram avaliadas quanto ao risco</a:t>
            </a:r>
            <a:r>
              <a:rPr lang="pt-BR" sz="1600" dirty="0" smtClean="0"/>
              <a:t>.</a:t>
            </a: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smtClean="0"/>
          </a:p>
          <a:p>
            <a:pPr marL="0" indent="0" algn="just">
              <a:buNone/>
            </a:pPr>
            <a:r>
              <a:rPr lang="pt-BR" sz="1600" dirty="0"/>
              <a:t>Figura 13. Proporção de crianças com avaliação de risco, nos meses de agosto a outubro de 2014, na UBS Dunas. Pelotas/RS.</a:t>
            </a:r>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smtClean="0"/>
          </a:p>
          <a:p>
            <a:pPr marL="0" indent="0" algn="just">
              <a:buNone/>
            </a:pPr>
            <a:endParaRPr lang="pt-BR" sz="1600"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3774864995"/>
              </p:ext>
            </p:extLst>
          </p:nvPr>
        </p:nvGraphicFramePr>
        <p:xfrm>
          <a:off x="1936750" y="2893653"/>
          <a:ext cx="5270500" cy="2274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11792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6</a:t>
            </a:r>
            <a:r>
              <a:rPr lang="en-US" sz="2400" dirty="0" smtClean="0"/>
              <a:t>: </a:t>
            </a:r>
            <a:r>
              <a:rPr lang="en-US" sz="2400" dirty="0" err="1" smtClean="0"/>
              <a:t>Promover</a:t>
            </a:r>
            <a:r>
              <a:rPr lang="en-US" sz="2400" dirty="0" smtClean="0"/>
              <a:t> a </a:t>
            </a:r>
            <a:r>
              <a:rPr lang="en-US" sz="2400" dirty="0" err="1" smtClean="0"/>
              <a:t>saúde</a:t>
            </a:r>
            <a:r>
              <a:rPr lang="en-US" sz="2400" dirty="0" smtClean="0"/>
              <a:t> das </a:t>
            </a:r>
            <a:r>
              <a:rPr lang="en-US" sz="2400" dirty="0" err="1" smtClean="0"/>
              <a:t>crianças</a:t>
            </a:r>
            <a:r>
              <a:rPr lang="en-US" sz="2400" dirty="0" smtClean="0"/>
              <a:t>.</a:t>
            </a:r>
            <a:endParaRPr lang="en-US" sz="2400" b="1" u="sng" dirty="0"/>
          </a:p>
        </p:txBody>
      </p:sp>
      <p:sp>
        <p:nvSpPr>
          <p:cNvPr id="3" name="Content Placeholder 2"/>
          <p:cNvSpPr>
            <a:spLocks noGrp="1"/>
          </p:cNvSpPr>
          <p:nvPr>
            <p:ph idx="1"/>
          </p:nvPr>
        </p:nvSpPr>
        <p:spPr/>
        <p:txBody>
          <a:bodyPr>
            <a:normAutofit/>
          </a:bodyPr>
          <a:lstStyle/>
          <a:p>
            <a:pPr marL="0" indent="0" algn="just">
              <a:buNone/>
            </a:pPr>
            <a:r>
              <a:rPr lang="pt-BR" sz="1600" b="1" u="sng" dirty="0"/>
              <a:t>Meta 6.1</a:t>
            </a:r>
            <a:r>
              <a:rPr lang="pt-BR" sz="1600" dirty="0"/>
              <a:t>: Dar orientações para prevenir acidentes na infância em 100% das consultas de Saúde da Criança.</a:t>
            </a:r>
          </a:p>
          <a:p>
            <a:pPr marL="0" indent="0" algn="just">
              <a:buNone/>
            </a:pPr>
            <a:r>
              <a:rPr lang="pt-BR" sz="1600" b="1" u="sng" dirty="0" smtClean="0"/>
              <a:t>Resultado</a:t>
            </a:r>
            <a:r>
              <a:rPr lang="pt-BR" sz="1600" dirty="0" smtClean="0"/>
              <a:t>:</a:t>
            </a:r>
            <a:r>
              <a:rPr lang="pt-BR" sz="1600" dirty="0"/>
              <a:t>	</a:t>
            </a:r>
            <a:r>
              <a:rPr lang="pt-BR" sz="1600" dirty="0" smtClean="0"/>
              <a:t>Das </a:t>
            </a:r>
            <a:r>
              <a:rPr lang="pt-BR" sz="1600" dirty="0"/>
              <a:t>157 crianças cadastradas no Programa, ao final dos 3 meses de intervenção, os pais/responsáveis de 149 (94,9%) delas receberam orientações sobre medidas preventivas de acidentes na infância. </a:t>
            </a:r>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smtClean="0"/>
          </a:p>
          <a:p>
            <a:pPr marL="0" indent="0" algn="just">
              <a:buNone/>
            </a:pPr>
            <a:endParaRPr lang="pt-BR" sz="1600" dirty="0"/>
          </a:p>
          <a:p>
            <a:pPr marL="0" indent="0" algn="just">
              <a:buNone/>
            </a:pPr>
            <a:r>
              <a:rPr lang="pt-BR" sz="1600" dirty="0" smtClean="0"/>
              <a:t>Figura </a:t>
            </a:r>
            <a:r>
              <a:rPr lang="pt-BR" sz="1600" dirty="0"/>
              <a:t>14. Proporção de crianças cujos pais/responsáveis receberam orientações sobre prevenção de acidentes na infância, nos meses de agosto a outubro de 2014, na UBS Dunas. Pelotas/RS.</a:t>
            </a:r>
          </a:p>
          <a:p>
            <a:pPr marL="0" indent="0" algn="just">
              <a:buNone/>
            </a:pPr>
            <a:endParaRPr lang="pt-BR" sz="1600" dirty="0" smtClean="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3643347444"/>
              </p:ext>
            </p:extLst>
          </p:nvPr>
        </p:nvGraphicFramePr>
        <p:xfrm>
          <a:off x="2351265" y="3074924"/>
          <a:ext cx="4900441" cy="19051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514977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6</a:t>
            </a:r>
            <a:r>
              <a:rPr lang="en-US" sz="2400" dirty="0"/>
              <a:t>: </a:t>
            </a:r>
            <a:r>
              <a:rPr lang="en-US" sz="2400" dirty="0" err="1"/>
              <a:t>Promover</a:t>
            </a:r>
            <a:r>
              <a:rPr lang="en-US" sz="2400" dirty="0"/>
              <a:t> a </a:t>
            </a:r>
            <a:r>
              <a:rPr lang="en-US" sz="2400" dirty="0" err="1"/>
              <a:t>saúde</a:t>
            </a:r>
            <a:r>
              <a:rPr lang="en-US" sz="2400" dirty="0"/>
              <a:t> das </a:t>
            </a:r>
            <a:r>
              <a:rPr lang="en-US" sz="2400" dirty="0" err="1"/>
              <a:t>crianças</a:t>
            </a:r>
            <a:r>
              <a:rPr lang="en-US" sz="2400" dirty="0"/>
              <a:t>.</a:t>
            </a:r>
          </a:p>
        </p:txBody>
      </p:sp>
      <p:sp>
        <p:nvSpPr>
          <p:cNvPr id="3" name="Content Placeholder 2"/>
          <p:cNvSpPr>
            <a:spLocks noGrp="1"/>
          </p:cNvSpPr>
          <p:nvPr>
            <p:ph idx="1"/>
          </p:nvPr>
        </p:nvSpPr>
        <p:spPr/>
        <p:txBody>
          <a:bodyPr>
            <a:normAutofit/>
          </a:bodyPr>
          <a:lstStyle/>
          <a:p>
            <a:pPr marL="0" indent="0" algn="just">
              <a:buNone/>
            </a:pPr>
            <a:r>
              <a:rPr lang="pt-BR" sz="1700" b="1" u="sng" dirty="0"/>
              <a:t>Meta 6.2</a:t>
            </a:r>
            <a:r>
              <a:rPr lang="pt-BR" sz="1700" dirty="0"/>
              <a:t>: Colocar 100% das crianças para mamar durante a primeira consulta.</a:t>
            </a:r>
          </a:p>
          <a:p>
            <a:pPr marL="0" indent="0" algn="just">
              <a:buNone/>
            </a:pPr>
            <a:r>
              <a:rPr lang="pt-BR" sz="1700" b="1" u="sng" dirty="0" smtClean="0"/>
              <a:t>Resultado</a:t>
            </a:r>
            <a:r>
              <a:rPr lang="pt-BR" sz="1700" dirty="0" smtClean="0"/>
              <a:t>:</a:t>
            </a:r>
            <a:r>
              <a:rPr lang="pt-BR" sz="1700" dirty="0"/>
              <a:t> </a:t>
            </a:r>
            <a:r>
              <a:rPr lang="pt-BR" sz="1700" dirty="0" smtClean="0"/>
              <a:t>Das </a:t>
            </a:r>
            <a:r>
              <a:rPr lang="pt-BR" sz="1700" dirty="0"/>
              <a:t>157 cadastradas no Programa, 148 (94,3%) delas foram colocadas para mamar durante a primeira consulta de puericultura, na primeira semana de vida. Crianças maiores, até 72 meses, também foram incluídas neste indicador, a partir do relato de seus responsáveis. </a:t>
            </a:r>
          </a:p>
          <a:p>
            <a:pPr marL="0" indent="0" algn="just">
              <a:buNone/>
            </a:pPr>
            <a:endParaRPr lang="pt-BR" sz="1700" dirty="0" smtClean="0"/>
          </a:p>
          <a:p>
            <a:pPr marL="0" indent="0" algn="just">
              <a:buNone/>
            </a:pPr>
            <a:endParaRPr lang="pt-BR" sz="1700" dirty="0"/>
          </a:p>
          <a:p>
            <a:pPr marL="0" indent="0" algn="just">
              <a:buNone/>
            </a:pPr>
            <a:endParaRPr lang="pt-BR" sz="1700" dirty="0" smtClean="0"/>
          </a:p>
          <a:p>
            <a:pPr marL="0" indent="0" algn="just">
              <a:buNone/>
            </a:pPr>
            <a:endParaRPr lang="pt-BR" sz="1700" dirty="0"/>
          </a:p>
          <a:p>
            <a:pPr marL="0" indent="0" algn="just">
              <a:buNone/>
            </a:pPr>
            <a:endParaRPr lang="pt-BR" sz="1700" dirty="0" smtClean="0"/>
          </a:p>
          <a:p>
            <a:pPr marL="0" indent="0" algn="just">
              <a:buNone/>
            </a:pPr>
            <a:endParaRPr lang="pt-BR" sz="1700" dirty="0" smtClean="0"/>
          </a:p>
          <a:p>
            <a:pPr marL="0" indent="0" algn="just">
              <a:buNone/>
            </a:pPr>
            <a:r>
              <a:rPr lang="pt-BR" sz="1700" dirty="0"/>
              <a:t>Figura 15. Proporção de crianças colocadas para mamar durante a primeira consulta de puericultura, nos meses de agosto a outubro de 2014, na UBS Dunas. Pelotas/RS. </a:t>
            </a:r>
          </a:p>
          <a:p>
            <a:pPr marL="0" indent="0" algn="just">
              <a:buNone/>
            </a:pPr>
            <a:endParaRPr lang="pt-BR" sz="1700" dirty="0" smtClean="0"/>
          </a:p>
          <a:p>
            <a:pPr marL="0" indent="0" algn="just">
              <a:buNone/>
            </a:pPr>
            <a:endParaRPr lang="pt-BR" sz="1700"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2188958874"/>
              </p:ext>
            </p:extLst>
          </p:nvPr>
        </p:nvGraphicFramePr>
        <p:xfrm>
          <a:off x="1936750" y="2891097"/>
          <a:ext cx="5270500" cy="19448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4379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6</a:t>
            </a:r>
            <a:r>
              <a:rPr lang="en-US" sz="2400" dirty="0"/>
              <a:t>: </a:t>
            </a:r>
            <a:r>
              <a:rPr lang="en-US" sz="2400" dirty="0" err="1"/>
              <a:t>Promover</a:t>
            </a:r>
            <a:r>
              <a:rPr lang="en-US" sz="2400" dirty="0"/>
              <a:t> a </a:t>
            </a:r>
            <a:r>
              <a:rPr lang="en-US" sz="2400" dirty="0" err="1"/>
              <a:t>saúde</a:t>
            </a:r>
            <a:r>
              <a:rPr lang="en-US" sz="2400" dirty="0"/>
              <a:t> das </a:t>
            </a:r>
            <a:r>
              <a:rPr lang="en-US" sz="2400" dirty="0" err="1"/>
              <a:t>crianças</a:t>
            </a:r>
            <a:r>
              <a:rPr lang="en-US" sz="2400" dirty="0"/>
              <a:t>.</a:t>
            </a:r>
          </a:p>
        </p:txBody>
      </p:sp>
      <p:sp>
        <p:nvSpPr>
          <p:cNvPr id="3" name="Content Placeholder 2"/>
          <p:cNvSpPr>
            <a:spLocks noGrp="1"/>
          </p:cNvSpPr>
          <p:nvPr>
            <p:ph idx="1"/>
          </p:nvPr>
        </p:nvSpPr>
        <p:spPr/>
        <p:txBody>
          <a:bodyPr>
            <a:normAutofit lnSpcReduction="10000"/>
          </a:bodyPr>
          <a:lstStyle/>
          <a:p>
            <a:pPr marL="0" indent="0" algn="just">
              <a:buNone/>
            </a:pPr>
            <a:r>
              <a:rPr lang="pt-BR" sz="1600" b="1" u="sng" dirty="0"/>
              <a:t>Meta 6.3</a:t>
            </a:r>
            <a:r>
              <a:rPr lang="pt-BR" sz="1600" dirty="0"/>
              <a:t>: Fornecer orientações nutricionais de acordo com a faixa etária para 100% das crianças entre 0 e 72 meses cadastradas no Programa.</a:t>
            </a:r>
          </a:p>
          <a:p>
            <a:pPr marL="0" indent="0" algn="just">
              <a:buNone/>
            </a:pPr>
            <a:r>
              <a:rPr lang="pt-BR" sz="1600" b="1" u="sng" dirty="0" smtClean="0"/>
              <a:t>Resultado</a:t>
            </a:r>
            <a:r>
              <a:rPr lang="pt-BR" sz="1600" dirty="0" smtClean="0"/>
              <a:t>: Todos </a:t>
            </a:r>
            <a:r>
              <a:rPr lang="pt-BR" sz="1600" dirty="0"/>
              <a:t>os pais/responsáveis pelas crianças atendidas </a:t>
            </a:r>
            <a:r>
              <a:rPr lang="pt-BR" sz="1600" dirty="0" smtClean="0"/>
              <a:t>na </a:t>
            </a:r>
            <a:r>
              <a:rPr lang="pt-BR" sz="1600" dirty="0"/>
              <a:t>UBS receberam, durante a consulta, orientações alimentares conforme a faixa etária da criança</a:t>
            </a:r>
            <a:r>
              <a:rPr lang="pt-BR" sz="1600" dirty="0" smtClean="0"/>
              <a:t>. </a:t>
            </a:r>
            <a:r>
              <a:rPr lang="pt-BR" sz="1600" dirty="0"/>
              <a:t>Das 157 crianças cadastradas no Programa, ao final dos 3 meses de intervenção, os pais/responsáveis de 149 (94,9%) delas receberam orientações nutricionais. A meta de 100% não foi atingida apenas porque 8 usuários faltosos, apesar de cadastrados no Programa, não consultaram na UBS</a:t>
            </a:r>
            <a:r>
              <a:rPr lang="pt-BR" sz="1600" dirty="0" smtClean="0"/>
              <a:t>.</a:t>
            </a:r>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a:t>Figura 16. Proporção de crianças cujos pais/responsáveis receberam orientações nutricionais de acordo com a faixa etária, nos meses de agosto a outubro de 2014, na UBS Dunas. Pelotas/RS.</a:t>
            </a:r>
          </a:p>
          <a:p>
            <a:pPr marL="0" indent="0" algn="just">
              <a:buNone/>
            </a:pPr>
            <a:endParaRPr lang="pt-BR" sz="1600" dirty="0" smtClean="0"/>
          </a:p>
          <a:p>
            <a:pPr marL="0" indent="0" algn="just">
              <a:buNone/>
            </a:pPr>
            <a:endParaRPr lang="pt-BR" sz="1600" dirty="0"/>
          </a:p>
          <a:p>
            <a:endParaRPr lang="en-US" dirty="0"/>
          </a:p>
        </p:txBody>
      </p:sp>
      <p:graphicFrame>
        <p:nvGraphicFramePr>
          <p:cNvPr id="4" name="Chart 3"/>
          <p:cNvGraphicFramePr/>
          <p:nvPr>
            <p:extLst>
              <p:ext uri="{D42A27DB-BD31-4B8C-83A1-F6EECF244321}">
                <p14:modId xmlns:p14="http://schemas.microsoft.com/office/powerpoint/2010/main" val="1191157181"/>
              </p:ext>
            </p:extLst>
          </p:nvPr>
        </p:nvGraphicFramePr>
        <p:xfrm>
          <a:off x="1936750" y="3315315"/>
          <a:ext cx="5270500" cy="1943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0382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smtClean="0"/>
              <a:t>INTRODUÇÃO</a:t>
            </a:r>
            <a:endParaRPr lang="en-US" sz="3600" b="1" dirty="0"/>
          </a:p>
        </p:txBody>
      </p:sp>
      <p:sp>
        <p:nvSpPr>
          <p:cNvPr id="5" name="Content Placeholder 2"/>
          <p:cNvSpPr txBox="1">
            <a:spLocks/>
          </p:cNvSpPr>
          <p:nvPr/>
        </p:nvSpPr>
        <p:spPr>
          <a:xfrm>
            <a:off x="457200" y="1600200"/>
            <a:ext cx="8229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2400" b="1" u="sng" dirty="0" smtClean="0"/>
              <a:t>UBS Dr. </a:t>
            </a:r>
            <a:r>
              <a:rPr lang="en-US" sz="2400" b="1" u="sng" dirty="0" err="1" smtClean="0"/>
              <a:t>Isaias</a:t>
            </a:r>
            <a:r>
              <a:rPr lang="en-US" sz="2400" b="1" u="sng" dirty="0" smtClean="0"/>
              <a:t> </a:t>
            </a:r>
            <a:r>
              <a:rPr lang="en-US" sz="2400" b="1" u="sng" dirty="0" err="1" smtClean="0"/>
              <a:t>Lokschin</a:t>
            </a:r>
            <a:r>
              <a:rPr lang="en-US" sz="2400" b="1" u="sng" dirty="0" smtClean="0"/>
              <a:t> (UBS </a:t>
            </a:r>
            <a:r>
              <a:rPr lang="en-US" sz="2400" b="1" u="sng" dirty="0" err="1" smtClean="0"/>
              <a:t>Dunas</a:t>
            </a:r>
            <a:r>
              <a:rPr lang="en-US" sz="2400" b="1" u="sng" dirty="0" smtClean="0"/>
              <a:t>)</a:t>
            </a:r>
            <a:r>
              <a:rPr lang="en-US" sz="2400" dirty="0" smtClean="0"/>
              <a:t>:</a:t>
            </a:r>
          </a:p>
          <a:p>
            <a:pPr marL="0" indent="0" algn="just">
              <a:buFont typeface="Arial"/>
              <a:buNone/>
            </a:pPr>
            <a:r>
              <a:rPr lang="en-US" sz="2400" dirty="0" smtClean="0"/>
              <a:t> 	-</a:t>
            </a:r>
            <a:r>
              <a:rPr lang="en-US" sz="2400" u="sng" dirty="0" err="1" smtClean="0"/>
              <a:t>população</a:t>
            </a:r>
            <a:r>
              <a:rPr lang="en-US" sz="2400" u="sng" dirty="0" smtClean="0"/>
              <a:t> da </a:t>
            </a:r>
            <a:r>
              <a:rPr lang="en-US" sz="2400" u="sng" dirty="0" err="1" smtClean="0"/>
              <a:t>área</a:t>
            </a:r>
            <a:r>
              <a:rPr lang="en-US" sz="2400" u="sng" dirty="0" smtClean="0"/>
              <a:t> de </a:t>
            </a:r>
            <a:r>
              <a:rPr lang="en-US" sz="2400" u="sng" dirty="0" err="1" smtClean="0"/>
              <a:t>abrangência</a:t>
            </a:r>
            <a:r>
              <a:rPr lang="en-US" sz="2400" dirty="0" smtClean="0"/>
              <a:t>: 12.380 </a:t>
            </a:r>
            <a:r>
              <a:rPr lang="en-US" sz="2400" dirty="0" err="1" smtClean="0"/>
              <a:t>habitantes</a:t>
            </a:r>
            <a:r>
              <a:rPr lang="en-US" sz="2400" dirty="0" smtClean="0"/>
              <a:t> (SIAB 2014)</a:t>
            </a:r>
          </a:p>
          <a:p>
            <a:pPr marL="0" indent="0" algn="just">
              <a:buFont typeface="Arial"/>
              <a:buNone/>
            </a:pPr>
            <a:r>
              <a:rPr lang="en-US" sz="2400" dirty="0" smtClean="0"/>
              <a:t>	-</a:t>
            </a:r>
            <a:r>
              <a:rPr lang="en-US" sz="2400" dirty="0" err="1" smtClean="0"/>
              <a:t>atende</a:t>
            </a:r>
            <a:r>
              <a:rPr lang="en-US" sz="2400" dirty="0" smtClean="0"/>
              <a:t> </a:t>
            </a:r>
            <a:r>
              <a:rPr lang="en-US" sz="2400" dirty="0" err="1" smtClean="0"/>
              <a:t>exclusivamente</a:t>
            </a:r>
            <a:r>
              <a:rPr lang="en-US" sz="2400" dirty="0" smtClean="0"/>
              <a:t> SUS</a:t>
            </a:r>
          </a:p>
          <a:p>
            <a:pPr marL="0" indent="0" algn="just">
              <a:buFont typeface="Arial"/>
              <a:buNone/>
            </a:pPr>
            <a:r>
              <a:rPr lang="en-US" sz="2400" dirty="0" smtClean="0"/>
              <a:t>	-</a:t>
            </a:r>
            <a:r>
              <a:rPr lang="en-US" sz="2400" dirty="0" err="1" smtClean="0"/>
              <a:t>vínculo</a:t>
            </a:r>
            <a:r>
              <a:rPr lang="en-US" sz="2400" dirty="0" smtClean="0"/>
              <a:t> com a </a:t>
            </a:r>
            <a:r>
              <a:rPr lang="en-US" sz="2400" dirty="0" err="1" smtClean="0"/>
              <a:t>UFPel</a:t>
            </a:r>
            <a:r>
              <a:rPr lang="en-US" sz="2400" dirty="0" smtClean="0"/>
              <a:t> (</a:t>
            </a:r>
            <a:r>
              <a:rPr lang="en-US" sz="2400" dirty="0" err="1" smtClean="0"/>
              <a:t>estágios</a:t>
            </a:r>
            <a:r>
              <a:rPr lang="en-US" sz="2400" dirty="0" smtClean="0"/>
              <a:t> </a:t>
            </a:r>
            <a:r>
              <a:rPr lang="en-US" sz="2400" dirty="0" err="1" smtClean="0"/>
              <a:t>curriculares</a:t>
            </a:r>
            <a:r>
              <a:rPr lang="en-US" sz="2400" dirty="0" smtClean="0"/>
              <a:t> e PET </a:t>
            </a:r>
            <a:r>
              <a:rPr lang="en-US" sz="2400" dirty="0" err="1" smtClean="0"/>
              <a:t>saúde</a:t>
            </a:r>
            <a:r>
              <a:rPr lang="en-US" sz="2400" dirty="0" smtClean="0"/>
              <a:t>)</a:t>
            </a:r>
          </a:p>
          <a:p>
            <a:pPr marL="0" indent="0" algn="just">
              <a:buFont typeface="Arial"/>
              <a:buNone/>
            </a:pPr>
            <a:r>
              <a:rPr lang="en-US" sz="2400" dirty="0"/>
              <a:t>  </a:t>
            </a:r>
            <a:r>
              <a:rPr lang="en-US" sz="2400" dirty="0" smtClean="0"/>
              <a:t>-4 </a:t>
            </a:r>
            <a:r>
              <a:rPr lang="en-US" sz="2400" dirty="0" err="1" smtClean="0"/>
              <a:t>equipes</a:t>
            </a:r>
            <a:r>
              <a:rPr lang="en-US" sz="2400" dirty="0" smtClean="0"/>
              <a:t> de ESF (1 </a:t>
            </a:r>
            <a:r>
              <a:rPr lang="en-US" sz="2400" dirty="0" err="1" smtClean="0"/>
              <a:t>médico</a:t>
            </a:r>
            <a:r>
              <a:rPr lang="en-US" sz="2400" dirty="0" smtClean="0"/>
              <a:t>, 1 </a:t>
            </a:r>
            <a:r>
              <a:rPr lang="en-US" sz="2400" dirty="0" err="1" smtClean="0"/>
              <a:t>enfermeiro</a:t>
            </a:r>
            <a:r>
              <a:rPr lang="en-US" sz="2400" dirty="0" smtClean="0"/>
              <a:t>, 1 </a:t>
            </a:r>
            <a:r>
              <a:rPr lang="en-US" sz="2400" dirty="0" err="1" smtClean="0"/>
              <a:t>técnico</a:t>
            </a:r>
            <a:r>
              <a:rPr lang="en-US" sz="2400" dirty="0" smtClean="0"/>
              <a:t> de </a:t>
            </a:r>
            <a:r>
              <a:rPr lang="en-US" sz="2400" dirty="0" err="1" smtClean="0"/>
              <a:t>enfermagem</a:t>
            </a:r>
            <a:r>
              <a:rPr lang="en-US" sz="2400" dirty="0" smtClean="0"/>
              <a:t>, 4 </a:t>
            </a:r>
            <a:r>
              <a:rPr lang="en-US" sz="2400" dirty="0" err="1" smtClean="0"/>
              <a:t>ou</a:t>
            </a:r>
            <a:r>
              <a:rPr lang="en-US" sz="2400" dirty="0" smtClean="0"/>
              <a:t> 5 ACS)</a:t>
            </a:r>
          </a:p>
          <a:p>
            <a:pPr marL="0" indent="0" algn="just">
              <a:buFont typeface="Arial"/>
              <a:buNone/>
            </a:pPr>
            <a:r>
              <a:rPr lang="en-US" sz="2400" dirty="0" smtClean="0"/>
              <a:t>    -1 </a:t>
            </a:r>
            <a:r>
              <a:rPr lang="en-US" sz="2400" dirty="0" err="1" smtClean="0"/>
              <a:t>assistente</a:t>
            </a:r>
            <a:r>
              <a:rPr lang="en-US" sz="2400" dirty="0" smtClean="0"/>
              <a:t> social, 1 </a:t>
            </a:r>
            <a:r>
              <a:rPr lang="en-US" sz="2400" dirty="0" err="1" smtClean="0"/>
              <a:t>nutricionista</a:t>
            </a:r>
            <a:r>
              <a:rPr lang="en-US" sz="2400" dirty="0" smtClean="0"/>
              <a:t>, 2 </a:t>
            </a:r>
            <a:r>
              <a:rPr lang="en-US" sz="2400" dirty="0" err="1" smtClean="0"/>
              <a:t>odontológas</a:t>
            </a:r>
            <a:r>
              <a:rPr lang="en-US" sz="2400" dirty="0" smtClean="0"/>
              <a:t>, 4 </a:t>
            </a:r>
            <a:r>
              <a:rPr lang="en-US" sz="2400" dirty="0" err="1" smtClean="0"/>
              <a:t>auxiliares</a:t>
            </a:r>
            <a:r>
              <a:rPr lang="en-US" sz="2400" dirty="0" smtClean="0"/>
              <a:t> </a:t>
            </a:r>
            <a:r>
              <a:rPr lang="en-US" sz="2400" dirty="0" err="1" smtClean="0"/>
              <a:t>administrativos</a:t>
            </a:r>
            <a:r>
              <a:rPr lang="en-US" sz="2400" dirty="0" smtClean="0"/>
              <a:t>, 2 </a:t>
            </a:r>
            <a:r>
              <a:rPr lang="en-US" sz="2400" dirty="0" err="1" smtClean="0"/>
              <a:t>higienizadoras</a:t>
            </a:r>
            <a:endParaRPr lang="en-US" sz="2400" dirty="0"/>
          </a:p>
        </p:txBody>
      </p:sp>
    </p:spTree>
    <p:extLst>
      <p:ext uri="{BB962C8B-B14F-4D97-AF65-F5344CB8AC3E}">
        <p14:creationId xmlns:p14="http://schemas.microsoft.com/office/powerpoint/2010/main" val="6043754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6</a:t>
            </a:r>
            <a:r>
              <a:rPr lang="en-US" sz="2400" dirty="0"/>
              <a:t>: </a:t>
            </a:r>
            <a:r>
              <a:rPr lang="en-US" sz="2400" dirty="0" err="1"/>
              <a:t>Promover</a:t>
            </a:r>
            <a:r>
              <a:rPr lang="en-US" sz="2400" dirty="0"/>
              <a:t> a </a:t>
            </a:r>
            <a:r>
              <a:rPr lang="en-US" sz="2400" dirty="0" err="1"/>
              <a:t>saúde</a:t>
            </a:r>
            <a:r>
              <a:rPr lang="en-US" sz="2400" dirty="0"/>
              <a:t> das </a:t>
            </a:r>
            <a:r>
              <a:rPr lang="en-US" sz="2400" dirty="0" err="1"/>
              <a:t>crianças</a:t>
            </a:r>
            <a:r>
              <a:rPr lang="en-US" sz="2400" dirty="0"/>
              <a:t>.</a:t>
            </a:r>
          </a:p>
        </p:txBody>
      </p:sp>
      <p:sp>
        <p:nvSpPr>
          <p:cNvPr id="3" name="Content Placeholder 2"/>
          <p:cNvSpPr>
            <a:spLocks noGrp="1"/>
          </p:cNvSpPr>
          <p:nvPr>
            <p:ph idx="1"/>
          </p:nvPr>
        </p:nvSpPr>
        <p:spPr/>
        <p:txBody>
          <a:bodyPr>
            <a:normAutofit/>
          </a:bodyPr>
          <a:lstStyle/>
          <a:p>
            <a:pPr marL="0" indent="0" algn="just">
              <a:buNone/>
            </a:pPr>
            <a:r>
              <a:rPr lang="pt-BR" sz="1600" b="1" u="sng" dirty="0"/>
              <a:t>Meta 6.4</a:t>
            </a:r>
            <a:r>
              <a:rPr lang="pt-BR" sz="1600" dirty="0"/>
              <a:t>: Fornecer orientações sobre higiene bucal para 100% das crianças entre 0 e 72 meses cadastradas no Programa.</a:t>
            </a:r>
          </a:p>
          <a:p>
            <a:pPr marL="0" indent="0" algn="just">
              <a:buNone/>
            </a:pPr>
            <a:r>
              <a:rPr lang="pt-BR" sz="1600" b="1" u="sng" dirty="0" smtClean="0"/>
              <a:t>Resultado</a:t>
            </a:r>
            <a:r>
              <a:rPr lang="pt-BR" sz="1600" dirty="0" smtClean="0"/>
              <a:t>: Todos </a:t>
            </a:r>
            <a:r>
              <a:rPr lang="pt-BR" sz="1600" dirty="0"/>
              <a:t>os pais/responsáveis pelas crianças atendidas na UBS receberam, durante a consulta, orientações sobre higiene bucal adequada e prevenção de cárie. </a:t>
            </a:r>
            <a:r>
              <a:rPr lang="pt-BR" sz="1600" dirty="0" smtClean="0"/>
              <a:t>Das </a:t>
            </a:r>
            <a:r>
              <a:rPr lang="pt-BR" sz="1600" dirty="0"/>
              <a:t>157 crianças cadastradas no Programa, ao final dos 3 meses de intervenção, os pais/responsáveis de 149 (94,9%) delas receberam orientações sobre saúde bucal na infância. </a:t>
            </a:r>
            <a:endParaRPr lang="pt-BR" sz="1600" dirty="0" smtClean="0"/>
          </a:p>
          <a:p>
            <a:pPr marL="0" indent="0" algn="just">
              <a:buNone/>
            </a:pPr>
            <a:endParaRPr lang="pt-BR" sz="1600" dirty="0" smtClean="0"/>
          </a:p>
          <a:p>
            <a:pPr marL="0" indent="0" algn="just">
              <a:buNone/>
            </a:pPr>
            <a:endParaRPr lang="pt-BR" sz="1600" dirty="0"/>
          </a:p>
          <a:p>
            <a:pPr marL="0" indent="0">
              <a:buNone/>
            </a:pPr>
            <a:endParaRPr lang="en-US" dirty="0" smtClean="0"/>
          </a:p>
          <a:p>
            <a:pPr marL="0" indent="0">
              <a:buNone/>
            </a:pPr>
            <a:endParaRPr lang="en-US" dirty="0"/>
          </a:p>
          <a:p>
            <a:pPr marL="0" indent="0">
              <a:buNone/>
            </a:pPr>
            <a:endParaRPr lang="pt-BR" sz="1600" dirty="0" smtClean="0"/>
          </a:p>
          <a:p>
            <a:pPr marL="0" indent="0">
              <a:buNone/>
            </a:pPr>
            <a:r>
              <a:rPr lang="pt-BR" sz="1600" dirty="0" smtClean="0"/>
              <a:t>Figura </a:t>
            </a:r>
            <a:r>
              <a:rPr lang="pt-BR" sz="1600" dirty="0"/>
              <a:t>17. Proporção de crianças cujos pais/responsáveis receberam orientações sobre higiene bucal, etiologia e prevenção da cárie, nos meses de agosto a outubro de 2014, na UBS Dunas. Pelotas/RS.</a:t>
            </a:r>
          </a:p>
          <a:p>
            <a:pPr marL="0" indent="0">
              <a:buNone/>
            </a:pPr>
            <a:endParaRPr lang="en-US" dirty="0" smtClean="0"/>
          </a:p>
        </p:txBody>
      </p:sp>
      <p:graphicFrame>
        <p:nvGraphicFramePr>
          <p:cNvPr id="4" name="Chart 3"/>
          <p:cNvGraphicFramePr/>
          <p:nvPr>
            <p:extLst>
              <p:ext uri="{D42A27DB-BD31-4B8C-83A1-F6EECF244321}">
                <p14:modId xmlns:p14="http://schemas.microsoft.com/office/powerpoint/2010/main" val="604247822"/>
              </p:ext>
            </p:extLst>
          </p:nvPr>
        </p:nvGraphicFramePr>
        <p:xfrm>
          <a:off x="2881067" y="3208617"/>
          <a:ext cx="3989653" cy="1955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32316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2700" b="1" u="sng" dirty="0" smtClean="0"/>
              <a:t/>
            </a:r>
            <a:br>
              <a:rPr lang="pt-BR" sz="2700" b="1" u="sng" dirty="0" smtClean="0"/>
            </a:br>
            <a:r>
              <a:rPr lang="pt-BR" sz="2700" b="1" u="sng" dirty="0" smtClean="0"/>
              <a:t>Objetivo </a:t>
            </a:r>
            <a:r>
              <a:rPr lang="pt-BR" sz="2700" b="1" u="sng" dirty="0"/>
              <a:t>7</a:t>
            </a:r>
            <a:r>
              <a:rPr lang="pt-BR" sz="2700" dirty="0"/>
              <a:t>: Ampliar a cobertura de atenção à saúde bucal da criança.</a:t>
            </a:r>
            <a:r>
              <a:rPr lang="pt-BR" dirty="0"/>
              <a:t/>
            </a:r>
            <a:br>
              <a:rPr lang="pt-BR" dirty="0"/>
            </a:br>
            <a:endParaRPr lang="en-US" dirty="0"/>
          </a:p>
        </p:txBody>
      </p:sp>
      <p:sp>
        <p:nvSpPr>
          <p:cNvPr id="3" name="Content Placeholder 2"/>
          <p:cNvSpPr>
            <a:spLocks noGrp="1"/>
          </p:cNvSpPr>
          <p:nvPr>
            <p:ph idx="1"/>
          </p:nvPr>
        </p:nvSpPr>
        <p:spPr/>
        <p:txBody>
          <a:bodyPr>
            <a:normAutofit/>
          </a:bodyPr>
          <a:lstStyle/>
          <a:p>
            <a:pPr marL="0" indent="0" algn="just">
              <a:buNone/>
            </a:pPr>
            <a:r>
              <a:rPr lang="pt-BR" sz="1600" b="1" u="sng" dirty="0"/>
              <a:t>Meta 7.1</a:t>
            </a:r>
            <a:r>
              <a:rPr lang="pt-BR" sz="1600" dirty="0"/>
              <a:t>: Ampliar a cobertura de primeira consulta odontológica programática para 80% das crianças de 6 a 72 meses de idade residentes na área de abrangência da unidade de saúde.</a:t>
            </a:r>
          </a:p>
          <a:p>
            <a:pPr marL="0" indent="0" algn="just">
              <a:buNone/>
            </a:pPr>
            <a:r>
              <a:rPr lang="pt-BR" sz="1600" b="1" u="sng" dirty="0" smtClean="0"/>
              <a:t>Resultado</a:t>
            </a:r>
            <a:r>
              <a:rPr lang="pt-BR" sz="1600" dirty="0" smtClean="0"/>
              <a:t>:</a:t>
            </a:r>
            <a:r>
              <a:rPr lang="pt-BR" sz="1600" dirty="0"/>
              <a:t> </a:t>
            </a:r>
            <a:r>
              <a:rPr lang="pt-BR" sz="1600" dirty="0" smtClean="0"/>
              <a:t>Das </a:t>
            </a:r>
            <a:r>
              <a:rPr lang="pt-BR" sz="1600" dirty="0"/>
              <a:t>167 crianças entre 6 e 72 meses residentes na área de abrangência da unidade de saúde, 35 consultaram com a dentista no primeiro mês (21% do total), 48 no segundo mês (28,7% do total) e 73 no terceiro mês, num total de apenas 43,7% de usuários com primeira consulta odontológica ao final do período de intervenção. </a:t>
            </a: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a:t>Figura 18. Proporção de crianças entre 6 e 72 meses com primeira consulta odontológica programática, nos meses de agosto a outubro de 2014, na UBS Dunas. Pelotas/RS.</a:t>
            </a:r>
          </a:p>
          <a:p>
            <a:pPr marL="0" indent="0" algn="just">
              <a:buNone/>
            </a:pPr>
            <a:endParaRPr lang="pt-BR" sz="1600" dirty="0" smtClean="0"/>
          </a:p>
          <a:p>
            <a:pPr marL="0" indent="0" algn="just">
              <a:buNone/>
            </a:pPr>
            <a:endParaRPr lang="pt-BR" sz="1600" dirty="0" smtClean="0"/>
          </a:p>
          <a:p>
            <a:pPr marL="0" indent="0" algn="just">
              <a:buNone/>
            </a:pPr>
            <a:endParaRPr lang="en-US" sz="1600" dirty="0"/>
          </a:p>
        </p:txBody>
      </p:sp>
      <p:graphicFrame>
        <p:nvGraphicFramePr>
          <p:cNvPr id="4" name="Chart 3"/>
          <p:cNvGraphicFramePr/>
          <p:nvPr>
            <p:extLst>
              <p:ext uri="{D42A27DB-BD31-4B8C-83A1-F6EECF244321}">
                <p14:modId xmlns:p14="http://schemas.microsoft.com/office/powerpoint/2010/main" val="2568040588"/>
              </p:ext>
            </p:extLst>
          </p:nvPr>
        </p:nvGraphicFramePr>
        <p:xfrm>
          <a:off x="2246095" y="3304863"/>
          <a:ext cx="4494374" cy="20804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654084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sz="2700" u="sng" dirty="0" smtClean="0"/>
              <a:t/>
            </a:r>
            <a:br>
              <a:rPr lang="pt-BR" sz="2700" u="sng" dirty="0" smtClean="0"/>
            </a:br>
            <a:r>
              <a:rPr lang="pt-BR" sz="2700" b="1" u="sng" dirty="0" smtClean="0"/>
              <a:t>Objetivo 8</a:t>
            </a:r>
            <a:r>
              <a:rPr lang="pt-BR" sz="2700" dirty="0"/>
              <a:t>: Melhorar a qualidade da atenção à saúde bucal da criança.</a:t>
            </a:r>
            <a:r>
              <a:rPr lang="pt-BR" dirty="0"/>
              <a:t/>
            </a:r>
            <a:br>
              <a:rPr lang="pt-BR"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pt-BR" sz="1600" b="1" u="sng" dirty="0"/>
              <a:t>Meta 8.1</a:t>
            </a:r>
            <a:r>
              <a:rPr lang="pt-BR" sz="1600" dirty="0"/>
              <a:t>: Realizar avaliação da necessidade de atendimento odontológico em 100% das crianças de 6 a 72 meses cadastradas no Programa.</a:t>
            </a:r>
          </a:p>
          <a:p>
            <a:pPr marL="0" indent="0" algn="just">
              <a:buNone/>
            </a:pPr>
            <a:r>
              <a:rPr lang="pt-BR" sz="1600" b="1" u="sng" dirty="0" smtClean="0"/>
              <a:t>Resultado</a:t>
            </a:r>
            <a:r>
              <a:rPr lang="pt-BR" sz="1600" dirty="0" smtClean="0"/>
              <a:t>:</a:t>
            </a:r>
            <a:r>
              <a:rPr lang="pt-BR" sz="1600" dirty="0"/>
              <a:t> </a:t>
            </a:r>
            <a:r>
              <a:rPr lang="pt-BR" sz="1600" dirty="0" smtClean="0"/>
              <a:t>Os </a:t>
            </a:r>
            <a:r>
              <a:rPr lang="pt-BR" sz="1600" dirty="0"/>
              <a:t>gráficos evidenciaram que, das 35 crianças atendidas pela dentista no primeiro mês, 5 (14,3%) delas apresentaram necessidade de tratamento odontológico. Das 48 que consultaram no segundo mês, 8 (16,7%) delas precisavam de tratamento. No terceiro mês, das 73 crianças atendidas pela odontóloga, 16 (21,9%) necessitavam de tratamento odontológico. Sendo assim, ao final do período de intervenção, observou-se que 21,9% das crianças que consultaram com a dentista necessitavam de tratamento odontológico</a:t>
            </a:r>
            <a:r>
              <a:rPr lang="pt-BR" sz="1600" dirty="0" smtClean="0"/>
              <a:t>.</a:t>
            </a:r>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r>
              <a:rPr lang="pt-BR" sz="1600" dirty="0" smtClean="0"/>
              <a:t>  Figura </a:t>
            </a:r>
            <a:r>
              <a:rPr lang="pt-BR" sz="1600" dirty="0"/>
              <a:t>19. Proporção de crianças entre 6 e 72 meses com necessidade de tratamento odontológico, nos meses de agosto a outubro de 2014, na UBS Dunas. Pelotas/RS.</a:t>
            </a:r>
          </a:p>
          <a:p>
            <a:pPr marL="0" indent="0" algn="just">
              <a:buNone/>
            </a:pPr>
            <a:endParaRPr lang="pt-BR" sz="1600"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1507296374"/>
              </p:ext>
            </p:extLst>
          </p:nvPr>
        </p:nvGraphicFramePr>
        <p:xfrm>
          <a:off x="2506597" y="3451384"/>
          <a:ext cx="4152466" cy="1900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838384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400" b="1" u="sng" dirty="0"/>
              <a:t>Objetivo 8</a:t>
            </a:r>
            <a:r>
              <a:rPr lang="pt-BR" sz="2400" dirty="0"/>
              <a:t>: Melhorar a qualidade da atenção à saúde bucal da criança.</a:t>
            </a:r>
            <a:endParaRPr lang="en-US" sz="2400" dirty="0"/>
          </a:p>
        </p:txBody>
      </p:sp>
      <p:sp>
        <p:nvSpPr>
          <p:cNvPr id="3" name="Content Placeholder 2"/>
          <p:cNvSpPr>
            <a:spLocks noGrp="1"/>
          </p:cNvSpPr>
          <p:nvPr>
            <p:ph idx="1"/>
          </p:nvPr>
        </p:nvSpPr>
        <p:spPr/>
        <p:txBody>
          <a:bodyPr>
            <a:normAutofit/>
          </a:bodyPr>
          <a:lstStyle/>
          <a:p>
            <a:pPr marL="0" indent="0" algn="just">
              <a:buNone/>
            </a:pPr>
            <a:endParaRPr lang="pt-BR" sz="1600" b="1" u="sng" dirty="0" smtClean="0"/>
          </a:p>
          <a:p>
            <a:pPr marL="0" indent="0" algn="just">
              <a:buNone/>
            </a:pPr>
            <a:endParaRPr lang="pt-BR" sz="1600" b="1" u="sng" dirty="0"/>
          </a:p>
          <a:p>
            <a:pPr marL="0" indent="0" algn="just">
              <a:buNone/>
            </a:pPr>
            <a:endParaRPr lang="pt-BR" sz="1600" b="1" u="sng" dirty="0"/>
          </a:p>
          <a:p>
            <a:pPr marL="0" indent="0" algn="just">
              <a:buNone/>
            </a:pPr>
            <a:r>
              <a:rPr lang="pt-BR" sz="1600" b="1" u="sng" dirty="0" smtClean="0"/>
              <a:t>Meta </a:t>
            </a:r>
            <a:r>
              <a:rPr lang="pt-BR" sz="1600" b="1" u="sng" dirty="0"/>
              <a:t>8.3</a:t>
            </a:r>
            <a:r>
              <a:rPr lang="pt-BR" sz="1600" dirty="0"/>
              <a:t>: Concluir o tratamento dentário em 100% das crianças com primeira consulta odontológica programática. </a:t>
            </a:r>
          </a:p>
          <a:p>
            <a:pPr marL="0" indent="0" algn="just">
              <a:buNone/>
            </a:pPr>
            <a:r>
              <a:rPr lang="pt-BR" sz="1600" b="1" u="sng" dirty="0" smtClean="0"/>
              <a:t>Resultado</a:t>
            </a:r>
            <a:r>
              <a:rPr lang="pt-BR" sz="1600" dirty="0" smtClean="0"/>
              <a:t>:</a:t>
            </a:r>
            <a:r>
              <a:rPr lang="pt-BR" sz="1600" dirty="0"/>
              <a:t> </a:t>
            </a:r>
            <a:r>
              <a:rPr lang="pt-BR" sz="1600" dirty="0" smtClean="0"/>
              <a:t>Duas </a:t>
            </a:r>
            <a:r>
              <a:rPr lang="pt-BR" sz="1600" dirty="0"/>
              <a:t>crianças necessitaram de </a:t>
            </a:r>
            <a:r>
              <a:rPr lang="pt-BR" sz="1600" dirty="0" err="1"/>
              <a:t>fluorterapia</a:t>
            </a:r>
            <a:r>
              <a:rPr lang="pt-BR" sz="1600" dirty="0"/>
              <a:t> durante os 3 meses de intervenção, sendo que tais usuários foram identificados ainda no primeiro mês de projeto. Infelizmente, devido ao elevado número de crianças a serem avaliadas pela dentista, pacientes com necessidade de </a:t>
            </a:r>
            <a:r>
              <a:rPr lang="pt-BR" sz="1600" dirty="0" err="1"/>
              <a:t>fluorterapia</a:t>
            </a:r>
            <a:r>
              <a:rPr lang="pt-BR" sz="1600" dirty="0"/>
              <a:t> ou continuidade de tratamento odontológico tiveram que ser reagendados para consultas numa data fora do período de intervenção, a fim de que mais usuários pudessem realizar a primeira consulta odontológica programática durante os 3 meses de projeto. Sendo assim, nenhuma criança realizou </a:t>
            </a:r>
            <a:r>
              <a:rPr lang="pt-BR" sz="1600" dirty="0" err="1"/>
              <a:t>fluorterapia</a:t>
            </a:r>
            <a:r>
              <a:rPr lang="pt-BR" sz="1600" dirty="0"/>
              <a:t> durante o período de intervenção</a:t>
            </a:r>
            <a:r>
              <a:rPr lang="pt-BR" sz="1600" dirty="0" smtClean="0"/>
              <a:t>.</a:t>
            </a:r>
          </a:p>
          <a:p>
            <a:pPr marL="0" indent="0" algn="just">
              <a:buNone/>
            </a:pPr>
            <a:endParaRPr lang="pt-BR" sz="1600" dirty="0" smtClean="0"/>
          </a:p>
          <a:p>
            <a:pPr marL="0" indent="0" algn="just">
              <a:buNone/>
            </a:pPr>
            <a:endParaRPr lang="pt-BR" sz="1600" dirty="0"/>
          </a:p>
          <a:p>
            <a:pPr marL="0" indent="0">
              <a:buNone/>
            </a:pPr>
            <a:endParaRPr lang="en-US" dirty="0"/>
          </a:p>
        </p:txBody>
      </p:sp>
    </p:spTree>
    <p:extLst>
      <p:ext uri="{BB962C8B-B14F-4D97-AF65-F5344CB8AC3E}">
        <p14:creationId xmlns:p14="http://schemas.microsoft.com/office/powerpoint/2010/main" val="27107945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BR" sz="2400" b="1" u="sng" dirty="0"/>
              <a:t>Objetivo 8</a:t>
            </a:r>
            <a:r>
              <a:rPr lang="pt-BR" sz="2400" dirty="0"/>
              <a:t>: Melhorar a qualidade da atenção à saúde bucal da criança.</a:t>
            </a:r>
            <a:endParaRPr lang="en-US" sz="2400" dirty="0"/>
          </a:p>
        </p:txBody>
      </p:sp>
      <p:sp>
        <p:nvSpPr>
          <p:cNvPr id="3" name="Content Placeholder 2"/>
          <p:cNvSpPr>
            <a:spLocks noGrp="1"/>
          </p:cNvSpPr>
          <p:nvPr>
            <p:ph idx="1"/>
          </p:nvPr>
        </p:nvSpPr>
        <p:spPr/>
        <p:txBody>
          <a:bodyPr>
            <a:normAutofit fontScale="92500"/>
          </a:bodyPr>
          <a:lstStyle/>
          <a:p>
            <a:pPr marL="0" indent="0" algn="just">
              <a:buNone/>
            </a:pPr>
            <a:r>
              <a:rPr lang="pt-BR" sz="1600" b="1" u="sng" dirty="0"/>
              <a:t>Meta 8.3</a:t>
            </a:r>
            <a:r>
              <a:rPr lang="pt-BR" sz="1600" dirty="0"/>
              <a:t>: Concluir o tratamento dentário em 100% das crianças com primeira consulta odontológica programática. </a:t>
            </a:r>
          </a:p>
          <a:p>
            <a:pPr marL="0" indent="0" algn="just">
              <a:buNone/>
            </a:pPr>
            <a:r>
              <a:rPr lang="pt-BR" sz="1600" b="1" u="sng" dirty="0" smtClean="0"/>
              <a:t>Resultado</a:t>
            </a:r>
            <a:r>
              <a:rPr lang="pt-BR" sz="1600" dirty="0" smtClean="0"/>
              <a:t>: </a:t>
            </a:r>
            <a:r>
              <a:rPr lang="pt-BR" sz="1600" dirty="0"/>
              <a:t>Dentre as 35 crianças atendidas pela dentista no primeiro mês, 26 (74,3%) delas concluíram o tratamento odontológico. Das 48 que consultaram no segundo mês, 36 (75% do total) finalizaram o tratamento. No terceiro mês, das 73 crianças atendidas pela odontóloga, 53 (72,6%) concluíram o tratamento odontológico. Sendo assim, ao final do período de intervenção, observou-se que 72,6% das crianças que consultaram com a dentista tiveram o tratamento odontológico concluído. </a:t>
            </a: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endParaRPr lang="pt-BR" sz="1600" dirty="0" smtClean="0"/>
          </a:p>
          <a:p>
            <a:pPr marL="0" indent="0" algn="just">
              <a:buNone/>
            </a:pPr>
            <a:endParaRPr lang="pt-BR" sz="1600" dirty="0"/>
          </a:p>
          <a:p>
            <a:pPr marL="0" indent="0" algn="just">
              <a:buNone/>
            </a:pPr>
            <a:r>
              <a:rPr lang="pt-BR" sz="1600" dirty="0" smtClean="0"/>
              <a:t>Figura </a:t>
            </a:r>
            <a:r>
              <a:rPr lang="pt-BR" sz="1600" dirty="0"/>
              <a:t>20. Proporção de crianças entre 6 e 72 meses com tratamento odontológico concluído, nos meses de agosto a outubro de 2014, na UBS Dunas. Pelotas/RS.</a:t>
            </a:r>
          </a:p>
          <a:p>
            <a:pPr marL="0" indent="0" algn="just">
              <a:buNone/>
            </a:pPr>
            <a:r>
              <a:rPr lang="pt-BR" sz="1600" dirty="0" smtClean="0"/>
              <a:t> </a:t>
            </a:r>
            <a:endParaRPr lang="en-US" sz="1600" dirty="0"/>
          </a:p>
        </p:txBody>
      </p:sp>
      <p:graphicFrame>
        <p:nvGraphicFramePr>
          <p:cNvPr id="4" name="Chart 3"/>
          <p:cNvGraphicFramePr/>
          <p:nvPr>
            <p:extLst>
              <p:ext uri="{D42A27DB-BD31-4B8C-83A1-F6EECF244321}">
                <p14:modId xmlns:p14="http://schemas.microsoft.com/office/powerpoint/2010/main" val="3920031011"/>
              </p:ext>
            </p:extLst>
          </p:nvPr>
        </p:nvGraphicFramePr>
        <p:xfrm>
          <a:off x="2474034" y="3435105"/>
          <a:ext cx="4168747" cy="18235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50675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9</a:t>
            </a:r>
            <a:r>
              <a:rPr lang="en-US" sz="2400" dirty="0" smtClean="0"/>
              <a:t>: </a:t>
            </a:r>
            <a:r>
              <a:rPr lang="en-US" sz="2400" dirty="0" err="1" smtClean="0"/>
              <a:t>Melhorar</a:t>
            </a:r>
            <a:r>
              <a:rPr lang="en-US" sz="2400" dirty="0" smtClean="0"/>
              <a:t> a </a:t>
            </a:r>
            <a:r>
              <a:rPr lang="en-US" sz="2400" dirty="0" err="1" smtClean="0"/>
              <a:t>adesão</a:t>
            </a:r>
            <a:r>
              <a:rPr lang="en-US" sz="2400" dirty="0" smtClean="0"/>
              <a:t> </a:t>
            </a:r>
            <a:r>
              <a:rPr lang="en-US" sz="2400" dirty="0" err="1" smtClean="0"/>
              <a:t>ao</a:t>
            </a:r>
            <a:r>
              <a:rPr lang="en-US" sz="2400" dirty="0" smtClean="0"/>
              <a:t> </a:t>
            </a:r>
            <a:r>
              <a:rPr lang="en-US" sz="2400" dirty="0" err="1" smtClean="0"/>
              <a:t>atendimento</a:t>
            </a:r>
            <a:r>
              <a:rPr lang="en-US" sz="2400" dirty="0" smtClean="0"/>
              <a:t> </a:t>
            </a:r>
            <a:r>
              <a:rPr lang="en-US" sz="2400" dirty="0" err="1" smtClean="0"/>
              <a:t>em</a:t>
            </a:r>
            <a:r>
              <a:rPr lang="en-US" sz="2400" dirty="0" smtClean="0"/>
              <a:t> </a:t>
            </a:r>
            <a:r>
              <a:rPr lang="en-US" sz="2400" dirty="0" err="1" smtClean="0"/>
              <a:t>saúde</a:t>
            </a:r>
            <a:r>
              <a:rPr lang="en-US" sz="2400" dirty="0" smtClean="0"/>
              <a:t> </a:t>
            </a:r>
            <a:r>
              <a:rPr lang="en-US" sz="2400" dirty="0" err="1" smtClean="0"/>
              <a:t>bucal</a:t>
            </a:r>
            <a:r>
              <a:rPr lang="en-US" sz="2400" dirty="0" smtClean="0"/>
              <a:t>.</a:t>
            </a:r>
            <a:endParaRPr lang="en-US" sz="2400" b="1" u="sng" dirty="0"/>
          </a:p>
        </p:txBody>
      </p:sp>
      <p:sp>
        <p:nvSpPr>
          <p:cNvPr id="3" name="Content Placeholder 2"/>
          <p:cNvSpPr>
            <a:spLocks noGrp="1"/>
          </p:cNvSpPr>
          <p:nvPr>
            <p:ph idx="1"/>
          </p:nvPr>
        </p:nvSpPr>
        <p:spPr/>
        <p:txBody>
          <a:bodyPr>
            <a:normAutofit lnSpcReduction="10000"/>
          </a:bodyPr>
          <a:lstStyle/>
          <a:p>
            <a:pPr marL="0" indent="0" algn="just">
              <a:buNone/>
            </a:pPr>
            <a:r>
              <a:rPr lang="pt-BR" sz="1800" b="1" u="sng" dirty="0" smtClean="0"/>
              <a:t>Meta </a:t>
            </a:r>
            <a:r>
              <a:rPr lang="pt-BR" sz="1800" b="1" u="sng" dirty="0"/>
              <a:t>9.1</a:t>
            </a:r>
            <a:r>
              <a:rPr lang="pt-BR" sz="1800" dirty="0"/>
              <a:t>: Realizar busca ativa de 100% das crianças que necessitavam realizar a primeira consulta odontológica programática e faltaram.</a:t>
            </a:r>
          </a:p>
          <a:p>
            <a:pPr marL="0" indent="0" algn="just">
              <a:buNone/>
            </a:pPr>
            <a:r>
              <a:rPr lang="pt-BR" sz="1800" b="1" u="sng" dirty="0" smtClean="0"/>
              <a:t>Resultado</a:t>
            </a:r>
            <a:r>
              <a:rPr lang="pt-BR" sz="1800" dirty="0" smtClean="0"/>
              <a:t>:</a:t>
            </a:r>
            <a:r>
              <a:rPr lang="pt-BR" sz="1800" dirty="0"/>
              <a:t> </a:t>
            </a:r>
            <a:r>
              <a:rPr lang="pt-BR" sz="1800" dirty="0" smtClean="0"/>
              <a:t>As </a:t>
            </a:r>
            <a:r>
              <a:rPr lang="pt-BR" sz="1800" dirty="0"/>
              <a:t>buscas ativas odontológicas começaram na décima semana de intervenção, quando foram realizadas 4 buscas. Na décima primeira semana as ACS realizaram 7 buscas ativas. Na décima segunda (e última) semana de intervenção, mais 4 buscas ativas foram realizadas, totalizando 11 buscas ativas durante as 12 semanas de projeto. A planilha não disponibilizou gráfico para este indicador específico. Os dados foram retirados dos Diários de Intervenção. </a:t>
            </a:r>
            <a:endParaRPr lang="pt-BR" sz="1800" dirty="0" smtClean="0"/>
          </a:p>
          <a:p>
            <a:pPr marL="0" indent="0" algn="just">
              <a:buNone/>
            </a:pPr>
            <a:endParaRPr lang="pt-BR" sz="1800" dirty="0"/>
          </a:p>
          <a:p>
            <a:pPr marL="0" indent="0" algn="just">
              <a:buNone/>
            </a:pPr>
            <a:r>
              <a:rPr lang="pt-BR" sz="1800" b="1" u="sng" dirty="0"/>
              <a:t>Meta 9.2</a:t>
            </a:r>
            <a:r>
              <a:rPr lang="pt-BR" sz="1800" dirty="0"/>
              <a:t>: Fazer busca ativa de 100% das crianças com primeira consulta odontológica programática faltosas às consultas subsequentes.</a:t>
            </a:r>
          </a:p>
          <a:p>
            <a:pPr marL="0" indent="0" algn="just">
              <a:buNone/>
            </a:pPr>
            <a:r>
              <a:rPr lang="pt-BR" sz="1800" b="1" u="sng" dirty="0" smtClean="0"/>
              <a:t>Resultado</a:t>
            </a:r>
            <a:r>
              <a:rPr lang="pt-BR" sz="1800" dirty="0" smtClean="0"/>
              <a:t>: Durante </a:t>
            </a:r>
            <a:r>
              <a:rPr lang="pt-BR" sz="1800" dirty="0"/>
              <a:t>o período de intervenção, foram observados usuários faltosos à primeira consulta com a dentista e, para alguns destes, foi realizada busca </a:t>
            </a:r>
            <a:r>
              <a:rPr lang="pt-BR" sz="1800" dirty="0" smtClean="0"/>
              <a:t>ativa. </a:t>
            </a:r>
            <a:r>
              <a:rPr lang="pt-BR" sz="1800" dirty="0"/>
              <a:t>No entanto, nenhuma criança faltou à consulta </a:t>
            </a:r>
            <a:r>
              <a:rPr lang="pt-BR" sz="1800" u="sng" dirty="0"/>
              <a:t>subsequente</a:t>
            </a:r>
            <a:r>
              <a:rPr lang="pt-BR" sz="1800" dirty="0"/>
              <a:t> à primeira consulta odontológica programática e, por isso, não houve necessidade de busca ativa a estas crianças. Sendo assim, os dados do gráfico se mantiveram em zero.</a:t>
            </a:r>
          </a:p>
          <a:p>
            <a:pPr marL="0" indent="0" algn="just">
              <a:buNone/>
            </a:pPr>
            <a:endParaRPr lang="pt-BR" sz="1700" dirty="0"/>
          </a:p>
          <a:p>
            <a:pPr marL="0" indent="0">
              <a:buNone/>
            </a:pPr>
            <a:endParaRPr lang="en-US" dirty="0"/>
          </a:p>
        </p:txBody>
      </p:sp>
    </p:spTree>
    <p:extLst>
      <p:ext uri="{BB962C8B-B14F-4D97-AF65-F5344CB8AC3E}">
        <p14:creationId xmlns:p14="http://schemas.microsoft.com/office/powerpoint/2010/main" val="375514013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a:t>Objetivo</a:t>
            </a:r>
            <a:r>
              <a:rPr lang="en-US" sz="2400" b="1" u="sng" dirty="0"/>
              <a:t> </a:t>
            </a:r>
            <a:r>
              <a:rPr lang="en-US" sz="2400" b="1" u="sng" dirty="0" smtClean="0"/>
              <a:t>10</a:t>
            </a:r>
            <a:r>
              <a:rPr lang="en-US" sz="2400" dirty="0" smtClean="0"/>
              <a:t>: </a:t>
            </a:r>
            <a:r>
              <a:rPr lang="en-US" sz="2400" dirty="0" err="1"/>
              <a:t>Melhorar</a:t>
            </a:r>
            <a:r>
              <a:rPr lang="en-US" sz="2400" dirty="0"/>
              <a:t> </a:t>
            </a:r>
            <a:r>
              <a:rPr lang="en-US" sz="2400" dirty="0" smtClean="0"/>
              <a:t>o </a:t>
            </a:r>
            <a:r>
              <a:rPr lang="en-US" sz="2400" dirty="0" err="1" smtClean="0"/>
              <a:t>registro</a:t>
            </a:r>
            <a:r>
              <a:rPr lang="en-US" sz="2400" dirty="0" smtClean="0"/>
              <a:t> das </a:t>
            </a:r>
            <a:r>
              <a:rPr lang="en-US" sz="2400" dirty="0" err="1" smtClean="0"/>
              <a:t>informações</a:t>
            </a:r>
            <a:r>
              <a:rPr lang="en-US" sz="2400" dirty="0" smtClean="0"/>
              <a:t> </a:t>
            </a:r>
            <a:r>
              <a:rPr lang="en-US" sz="2400" dirty="0" err="1"/>
              <a:t>em</a:t>
            </a:r>
            <a:r>
              <a:rPr lang="en-US" sz="2400" dirty="0"/>
              <a:t> </a:t>
            </a:r>
            <a:r>
              <a:rPr lang="en-US" sz="2400" dirty="0" err="1"/>
              <a:t>saúde</a:t>
            </a:r>
            <a:r>
              <a:rPr lang="en-US" sz="2400" dirty="0"/>
              <a:t> </a:t>
            </a:r>
            <a:r>
              <a:rPr lang="en-US" sz="2400" dirty="0" err="1"/>
              <a:t>bucal</a:t>
            </a:r>
            <a:r>
              <a:rPr lang="en-US" sz="2400" dirty="0"/>
              <a:t>.</a:t>
            </a:r>
          </a:p>
        </p:txBody>
      </p:sp>
      <p:sp>
        <p:nvSpPr>
          <p:cNvPr id="3" name="Content Placeholder 2"/>
          <p:cNvSpPr>
            <a:spLocks noGrp="1"/>
          </p:cNvSpPr>
          <p:nvPr>
            <p:ph idx="1"/>
          </p:nvPr>
        </p:nvSpPr>
        <p:spPr/>
        <p:txBody>
          <a:bodyPr>
            <a:normAutofit/>
          </a:bodyPr>
          <a:lstStyle/>
          <a:p>
            <a:pPr marL="0" indent="0">
              <a:buNone/>
            </a:pPr>
            <a:endParaRPr lang="pt-BR" sz="1700" b="1" u="sng" dirty="0" smtClean="0"/>
          </a:p>
          <a:p>
            <a:pPr marL="0" indent="0">
              <a:buNone/>
            </a:pPr>
            <a:endParaRPr lang="pt-BR" sz="1700" b="1" u="sng" dirty="0"/>
          </a:p>
          <a:p>
            <a:pPr marL="0" indent="0">
              <a:buNone/>
            </a:pPr>
            <a:endParaRPr lang="pt-BR" sz="1700" b="1" u="sng" dirty="0" smtClean="0"/>
          </a:p>
          <a:p>
            <a:pPr marL="0" indent="0" algn="just">
              <a:buNone/>
            </a:pPr>
            <a:endParaRPr lang="pt-BR" sz="1700" b="1" u="sng" dirty="0"/>
          </a:p>
          <a:p>
            <a:pPr marL="0" indent="0" algn="just">
              <a:buNone/>
            </a:pPr>
            <a:r>
              <a:rPr lang="pt-BR" sz="1700" b="1" u="sng" dirty="0" smtClean="0"/>
              <a:t>Meta </a:t>
            </a:r>
            <a:r>
              <a:rPr lang="pt-BR" sz="1700" b="1" u="sng" dirty="0"/>
              <a:t>10.1</a:t>
            </a:r>
            <a:r>
              <a:rPr lang="pt-BR" sz="1700" dirty="0"/>
              <a:t>: Manter registro atualizado na ficha espelho de saúde bucal de 100% das crianças com primeira consulta odontológica programática.</a:t>
            </a:r>
          </a:p>
          <a:p>
            <a:pPr marL="0" indent="0" algn="just">
              <a:buNone/>
            </a:pPr>
            <a:r>
              <a:rPr lang="pt-BR" sz="1700" b="1" u="sng" dirty="0" smtClean="0"/>
              <a:t>Resultado</a:t>
            </a:r>
            <a:r>
              <a:rPr lang="pt-BR" sz="1700" dirty="0" smtClean="0"/>
              <a:t>: Meta atingida. </a:t>
            </a:r>
            <a:r>
              <a:rPr lang="pt-BR" sz="1700" dirty="0"/>
              <a:t>Todas as crianças que realizaram a primeira consulta odontológica (35 no primeiro mês, 48 no segundo mês e 73 no terceiro mês) tiveram seus registros atualizados, tanto na ficha espelho de saúde bucal quanto no prontuário clínico. </a:t>
            </a:r>
          </a:p>
          <a:p>
            <a:pPr marL="0" indent="0">
              <a:buNone/>
            </a:pPr>
            <a:endParaRPr lang="en-US" dirty="0"/>
          </a:p>
        </p:txBody>
      </p:sp>
    </p:spTree>
    <p:extLst>
      <p:ext uri="{BB962C8B-B14F-4D97-AF65-F5344CB8AC3E}">
        <p14:creationId xmlns:p14="http://schemas.microsoft.com/office/powerpoint/2010/main" val="2329550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u="sng" dirty="0" err="1" smtClean="0"/>
              <a:t>Objetivo</a:t>
            </a:r>
            <a:r>
              <a:rPr lang="en-US" sz="2400" b="1" u="sng" dirty="0" smtClean="0"/>
              <a:t> 11</a:t>
            </a:r>
            <a:r>
              <a:rPr lang="en-US" sz="2400" dirty="0" smtClean="0"/>
              <a:t>: </a:t>
            </a:r>
            <a:r>
              <a:rPr lang="en-US" sz="2400" dirty="0" err="1" smtClean="0"/>
              <a:t>Promover</a:t>
            </a:r>
            <a:r>
              <a:rPr lang="en-US" sz="2400" dirty="0" smtClean="0"/>
              <a:t> a </a:t>
            </a:r>
            <a:r>
              <a:rPr lang="en-US" sz="2400" dirty="0" err="1" smtClean="0"/>
              <a:t>saúde</a:t>
            </a:r>
            <a:r>
              <a:rPr lang="en-US" sz="2400" dirty="0" smtClean="0"/>
              <a:t> </a:t>
            </a:r>
            <a:r>
              <a:rPr lang="en-US" sz="2400" dirty="0" err="1" smtClean="0"/>
              <a:t>bucal</a:t>
            </a:r>
            <a:r>
              <a:rPr lang="en-US" sz="2400" dirty="0" smtClean="0"/>
              <a:t> das </a:t>
            </a:r>
            <a:r>
              <a:rPr lang="en-US" sz="2400" dirty="0" err="1" smtClean="0"/>
              <a:t>crianças</a:t>
            </a:r>
            <a:r>
              <a:rPr lang="en-US" sz="2400" dirty="0" smtClean="0"/>
              <a:t>. </a:t>
            </a:r>
            <a:endParaRPr lang="en-US" sz="2400" b="1" u="sng" dirty="0"/>
          </a:p>
        </p:txBody>
      </p:sp>
      <p:sp>
        <p:nvSpPr>
          <p:cNvPr id="3" name="Content Placeholder 2"/>
          <p:cNvSpPr>
            <a:spLocks noGrp="1"/>
          </p:cNvSpPr>
          <p:nvPr>
            <p:ph idx="1"/>
          </p:nvPr>
        </p:nvSpPr>
        <p:spPr/>
        <p:txBody>
          <a:bodyPr>
            <a:normAutofit fontScale="62500" lnSpcReduction="20000"/>
          </a:bodyPr>
          <a:lstStyle/>
          <a:p>
            <a:pPr marL="0" indent="0" algn="just">
              <a:buNone/>
            </a:pPr>
            <a:r>
              <a:rPr lang="pt-BR" b="1" u="sng" dirty="0"/>
              <a:t>Meta 11.1</a:t>
            </a:r>
            <a:r>
              <a:rPr lang="pt-BR" dirty="0"/>
              <a:t>: Fornecer orientações sobre higiene bucal para 100% dos responsáveis por crianças com primeira consulta odontológica programática.	</a:t>
            </a:r>
            <a:endParaRPr lang="pt-BR" dirty="0" smtClean="0"/>
          </a:p>
          <a:p>
            <a:pPr marL="0" indent="0" algn="just">
              <a:buNone/>
            </a:pPr>
            <a:r>
              <a:rPr lang="pt-BR" b="1" u="sng" dirty="0" smtClean="0"/>
              <a:t>Meta </a:t>
            </a:r>
            <a:r>
              <a:rPr lang="pt-BR" b="1" u="sng" dirty="0"/>
              <a:t>11.2</a:t>
            </a:r>
            <a:r>
              <a:rPr lang="pt-BR" dirty="0"/>
              <a:t>: Fornecer orientações nutricionais para 100% dos responsáveis por crianças com primeira consulta odontológica programática.</a:t>
            </a:r>
          </a:p>
          <a:p>
            <a:pPr algn="just"/>
            <a:endParaRPr lang="pt-BR" dirty="0"/>
          </a:p>
          <a:p>
            <a:pPr marL="0" indent="0" algn="just">
              <a:buNone/>
            </a:pPr>
            <a:r>
              <a:rPr lang="pt-BR" b="1" u="sng" dirty="0" smtClean="0"/>
              <a:t>Meta </a:t>
            </a:r>
            <a:r>
              <a:rPr lang="pt-BR" b="1" u="sng" dirty="0"/>
              <a:t>11.3</a:t>
            </a:r>
            <a:r>
              <a:rPr lang="pt-BR" dirty="0"/>
              <a:t>: Fornecer orientações sobre hábitos de sucção nutritiva e não nutritiva e prevenção de </a:t>
            </a:r>
            <a:r>
              <a:rPr lang="pt-BR" dirty="0" err="1"/>
              <a:t>oclusopatias</a:t>
            </a:r>
            <a:r>
              <a:rPr lang="pt-BR" dirty="0"/>
              <a:t> para 100% dos responsáveis por crianças com primeira consulta odontológica programática.</a:t>
            </a:r>
          </a:p>
          <a:p>
            <a:pPr algn="just"/>
            <a:endParaRPr lang="pt-BR" dirty="0"/>
          </a:p>
          <a:p>
            <a:pPr marL="0" indent="0" algn="just">
              <a:buNone/>
            </a:pPr>
            <a:r>
              <a:rPr lang="pt-BR" b="1" u="sng" dirty="0" smtClean="0"/>
              <a:t>Resultados</a:t>
            </a:r>
            <a:r>
              <a:rPr lang="pt-BR" dirty="0" smtClean="0"/>
              <a:t>: Estas metas foram atingidas. </a:t>
            </a:r>
            <a:r>
              <a:rPr lang="pt-BR" dirty="0"/>
              <a:t>Todas as crianças que realizaram a primeira consulta odontológica (35 no primeiro mês, 48 no segundo mês e 73 no terceiro mês) receberam orientações sobre higiene bucal, sobre alimentação saudável e sobre sucção e prevenção de </a:t>
            </a:r>
            <a:r>
              <a:rPr lang="pt-BR" dirty="0" err="1"/>
              <a:t>oclusopatias</a:t>
            </a:r>
            <a:r>
              <a:rPr lang="pt-BR" dirty="0"/>
              <a:t>.</a:t>
            </a:r>
          </a:p>
          <a:p>
            <a:pPr marL="0" indent="0">
              <a:buNone/>
            </a:pPr>
            <a:r>
              <a:rPr lang="pt-BR" b="1" dirty="0"/>
              <a:t>	</a:t>
            </a:r>
            <a:endParaRPr lang="pt-BR" dirty="0"/>
          </a:p>
          <a:p>
            <a:pPr marL="0" indent="0">
              <a:buNone/>
            </a:pPr>
            <a:endParaRPr lang="en-US" dirty="0"/>
          </a:p>
        </p:txBody>
      </p:sp>
    </p:spTree>
    <p:extLst>
      <p:ext uri="{BB962C8B-B14F-4D97-AF65-F5344CB8AC3E}">
        <p14:creationId xmlns:p14="http://schemas.microsoft.com/office/powerpoint/2010/main" val="77109747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RESULTADOS</a:t>
            </a:r>
            <a:endParaRPr lang="en-US" b="1" u="sng" dirty="0"/>
          </a:p>
        </p:txBody>
      </p:sp>
      <p:sp>
        <p:nvSpPr>
          <p:cNvPr id="3" name="Content Placeholder 2"/>
          <p:cNvSpPr>
            <a:spLocks noGrp="1"/>
          </p:cNvSpPr>
          <p:nvPr>
            <p:ph idx="1"/>
          </p:nvPr>
        </p:nvSpPr>
        <p:spPr/>
        <p:txBody>
          <a:bodyPr>
            <a:normAutofit/>
          </a:bodyPr>
          <a:lstStyle/>
          <a:p>
            <a:pPr marL="0" indent="0" algn="just">
              <a:buNone/>
            </a:pPr>
            <a:r>
              <a:rPr lang="en-US" sz="1600" b="1" u="sng" dirty="0" smtClean="0"/>
              <a:t>157 (84,9%) </a:t>
            </a:r>
            <a:r>
              <a:rPr lang="en-US" sz="1600" b="1" u="sng" dirty="0" err="1" smtClean="0"/>
              <a:t>crianças</a:t>
            </a:r>
            <a:r>
              <a:rPr lang="en-US" sz="1600" b="1" u="sng" dirty="0" smtClean="0"/>
              <a:t> </a:t>
            </a:r>
            <a:r>
              <a:rPr lang="en-US" sz="1600" b="1" u="sng" dirty="0" err="1" smtClean="0"/>
              <a:t>cadastradas</a:t>
            </a:r>
            <a:r>
              <a:rPr lang="en-US" sz="1600" b="1" u="sng" dirty="0" smtClean="0"/>
              <a:t> no </a:t>
            </a:r>
            <a:r>
              <a:rPr lang="en-US" sz="1600" b="1" u="sng" dirty="0" err="1" smtClean="0"/>
              <a:t>Programa</a:t>
            </a:r>
            <a:r>
              <a:rPr lang="en-US" sz="1600" b="1" u="sng" dirty="0" smtClean="0"/>
              <a:t> </a:t>
            </a:r>
            <a:r>
              <a:rPr lang="en-US" sz="1600" b="1" u="sng" dirty="0" err="1" smtClean="0"/>
              <a:t>Saúde</a:t>
            </a:r>
            <a:r>
              <a:rPr lang="en-US" sz="1600" b="1" u="sng" dirty="0" smtClean="0"/>
              <a:t> da </a:t>
            </a:r>
            <a:r>
              <a:rPr lang="en-US" sz="1600" b="1" u="sng" dirty="0" err="1" smtClean="0"/>
              <a:t>Criança</a:t>
            </a:r>
            <a:r>
              <a:rPr lang="en-US" sz="1600" dirty="0"/>
              <a:t>:</a:t>
            </a:r>
            <a:endParaRPr lang="en-US" sz="1600" b="1" u="sng" dirty="0" smtClean="0"/>
          </a:p>
          <a:p>
            <a:pPr marL="0" indent="0" algn="just">
              <a:buNone/>
            </a:pPr>
            <a:endParaRPr lang="en-US" sz="1600" u="sng" dirty="0" smtClean="0"/>
          </a:p>
          <a:p>
            <a:pPr marL="0" indent="0" algn="just">
              <a:buNone/>
            </a:pPr>
            <a:r>
              <a:rPr lang="en-US" sz="1600" dirty="0" smtClean="0"/>
              <a:t>	-149 (94,9%) </a:t>
            </a:r>
            <a:r>
              <a:rPr lang="en-US" sz="1600" dirty="0" err="1" smtClean="0"/>
              <a:t>crianças</a:t>
            </a:r>
            <a:r>
              <a:rPr lang="en-US" sz="1600" dirty="0" smtClean="0"/>
              <a:t> com </a:t>
            </a:r>
            <a:r>
              <a:rPr lang="en-US" sz="1600" dirty="0" err="1" smtClean="0"/>
              <a:t>primeira</a:t>
            </a:r>
            <a:r>
              <a:rPr lang="en-US" sz="1600" dirty="0" smtClean="0"/>
              <a:t> </a:t>
            </a:r>
            <a:r>
              <a:rPr lang="en-US" sz="1600" dirty="0" err="1" smtClean="0"/>
              <a:t>consulta</a:t>
            </a:r>
            <a:r>
              <a:rPr lang="en-US" sz="1600" dirty="0" smtClean="0"/>
              <a:t> </a:t>
            </a:r>
            <a:r>
              <a:rPr lang="en-US" sz="1600" dirty="0" err="1" smtClean="0"/>
              <a:t>na</a:t>
            </a:r>
            <a:r>
              <a:rPr lang="en-US" sz="1600" dirty="0" smtClean="0"/>
              <a:t> </a:t>
            </a:r>
            <a:r>
              <a:rPr lang="en-US" sz="1600" dirty="0" err="1" smtClean="0"/>
              <a:t>primeira</a:t>
            </a:r>
            <a:r>
              <a:rPr lang="en-US" sz="1600" dirty="0" smtClean="0"/>
              <a:t> </a:t>
            </a:r>
            <a:r>
              <a:rPr lang="en-US" sz="1600" dirty="0" err="1" smtClean="0"/>
              <a:t>semana</a:t>
            </a:r>
            <a:r>
              <a:rPr lang="en-US" sz="1600" dirty="0" smtClean="0"/>
              <a:t> de </a:t>
            </a:r>
            <a:r>
              <a:rPr lang="en-US" sz="1600" dirty="0" err="1" smtClean="0"/>
              <a:t>vida</a:t>
            </a:r>
            <a:endParaRPr lang="en-US" sz="1600" dirty="0" smtClean="0"/>
          </a:p>
          <a:p>
            <a:pPr marL="0" indent="0" algn="just">
              <a:buNone/>
            </a:pPr>
            <a:r>
              <a:rPr lang="en-US" sz="1600" dirty="0" smtClean="0"/>
              <a:t>	-149 (94,9%) </a:t>
            </a:r>
            <a:r>
              <a:rPr lang="en-US" sz="1600" dirty="0" err="1" smtClean="0"/>
              <a:t>crianças</a:t>
            </a:r>
            <a:r>
              <a:rPr lang="en-US" sz="1600" dirty="0" smtClean="0"/>
              <a:t> com </a:t>
            </a:r>
            <a:r>
              <a:rPr lang="en-US" sz="1600" dirty="0" err="1" smtClean="0"/>
              <a:t>monitoramento</a:t>
            </a:r>
            <a:r>
              <a:rPr lang="en-US" sz="1600" dirty="0" smtClean="0"/>
              <a:t> de </a:t>
            </a:r>
            <a:r>
              <a:rPr lang="en-US" sz="1600" dirty="0" err="1" smtClean="0"/>
              <a:t>crescimento</a:t>
            </a:r>
            <a:endParaRPr lang="en-US" sz="1600" dirty="0" smtClean="0"/>
          </a:p>
          <a:p>
            <a:pPr marL="0" indent="0" algn="just">
              <a:buNone/>
            </a:pPr>
            <a:r>
              <a:rPr lang="en-US" sz="1600" dirty="0" smtClean="0"/>
              <a:t>	-</a:t>
            </a:r>
            <a:r>
              <a:rPr lang="en-US" sz="1600" b="1" dirty="0"/>
              <a:t>2</a:t>
            </a:r>
            <a:r>
              <a:rPr lang="en-US" sz="1600" b="1" dirty="0" smtClean="0"/>
              <a:t> (100%) </a:t>
            </a:r>
            <a:r>
              <a:rPr lang="en-US" sz="1600" b="1" dirty="0" err="1" smtClean="0"/>
              <a:t>crianças</a:t>
            </a:r>
            <a:r>
              <a:rPr lang="en-US" sz="1600" b="1" dirty="0" smtClean="0"/>
              <a:t> com </a:t>
            </a:r>
            <a:r>
              <a:rPr lang="en-US" sz="1600" b="1" dirty="0" err="1" smtClean="0"/>
              <a:t>déficit</a:t>
            </a:r>
            <a:r>
              <a:rPr lang="en-US" sz="1600" b="1" dirty="0" smtClean="0"/>
              <a:t> de peso </a:t>
            </a:r>
            <a:r>
              <a:rPr lang="en-US" sz="1600" b="1" dirty="0" err="1" smtClean="0"/>
              <a:t>monitoradas</a:t>
            </a:r>
            <a:endParaRPr lang="en-US" sz="1600" b="1" dirty="0" smtClean="0"/>
          </a:p>
          <a:p>
            <a:pPr marL="0" indent="0" algn="just">
              <a:buNone/>
            </a:pPr>
            <a:r>
              <a:rPr lang="en-US" sz="1600" dirty="0" smtClean="0"/>
              <a:t>	-</a:t>
            </a:r>
            <a:r>
              <a:rPr lang="en-US" sz="1600" b="1" dirty="0" smtClean="0"/>
              <a:t>26 (100%) </a:t>
            </a:r>
            <a:r>
              <a:rPr lang="en-US" sz="1600" b="1" dirty="0" err="1" smtClean="0"/>
              <a:t>crianças</a:t>
            </a:r>
            <a:r>
              <a:rPr lang="en-US" sz="1600" b="1" dirty="0" smtClean="0"/>
              <a:t> com </a:t>
            </a:r>
            <a:r>
              <a:rPr lang="en-US" sz="1600" b="1" dirty="0" err="1" smtClean="0"/>
              <a:t>excesso</a:t>
            </a:r>
            <a:r>
              <a:rPr lang="en-US" sz="1600" b="1" dirty="0" smtClean="0"/>
              <a:t> de peso </a:t>
            </a:r>
            <a:r>
              <a:rPr lang="en-US" sz="1600" b="1" dirty="0" err="1" smtClean="0"/>
              <a:t>monitoradas</a:t>
            </a:r>
            <a:endParaRPr lang="en-US" sz="1600" b="1" dirty="0" smtClean="0"/>
          </a:p>
          <a:p>
            <a:pPr marL="0" indent="0" algn="just">
              <a:buNone/>
            </a:pPr>
            <a:r>
              <a:rPr lang="en-US" sz="1600" dirty="0" smtClean="0"/>
              <a:t>	-</a:t>
            </a:r>
            <a:r>
              <a:rPr lang="en-US" sz="1600" dirty="0"/>
              <a:t>149 (94,9%) </a:t>
            </a:r>
            <a:r>
              <a:rPr lang="en-US" sz="1600" dirty="0" err="1"/>
              <a:t>crianças</a:t>
            </a:r>
            <a:r>
              <a:rPr lang="en-US" sz="1600" dirty="0"/>
              <a:t> com </a:t>
            </a:r>
            <a:r>
              <a:rPr lang="en-US" sz="1600" dirty="0" err="1"/>
              <a:t>monitoramento</a:t>
            </a:r>
            <a:r>
              <a:rPr lang="en-US" sz="1600" dirty="0"/>
              <a:t> </a:t>
            </a:r>
            <a:r>
              <a:rPr lang="en-US" sz="1600" dirty="0" smtClean="0"/>
              <a:t>de </a:t>
            </a:r>
            <a:r>
              <a:rPr lang="en-US" sz="1600" dirty="0" err="1" smtClean="0"/>
              <a:t>desenvolvimento</a:t>
            </a:r>
            <a:r>
              <a:rPr lang="en-US" sz="1600" dirty="0" smtClean="0"/>
              <a:t> </a:t>
            </a:r>
            <a:r>
              <a:rPr lang="en-US" sz="1600" dirty="0" err="1" smtClean="0"/>
              <a:t>neuropsicomotor</a:t>
            </a:r>
            <a:endParaRPr lang="en-US" sz="1600" dirty="0" smtClean="0"/>
          </a:p>
          <a:p>
            <a:pPr marL="0" indent="0" algn="just">
              <a:buNone/>
            </a:pPr>
            <a:r>
              <a:rPr lang="en-US" sz="1600" dirty="0" smtClean="0"/>
              <a:t>	-149 (94,9%) </a:t>
            </a:r>
            <a:r>
              <a:rPr lang="en-US" sz="1600" dirty="0" err="1" smtClean="0"/>
              <a:t>crianças</a:t>
            </a:r>
            <a:r>
              <a:rPr lang="en-US" sz="1600" dirty="0" smtClean="0"/>
              <a:t> com </a:t>
            </a:r>
            <a:r>
              <a:rPr lang="en-US" sz="1600" dirty="0" err="1" smtClean="0"/>
              <a:t>vacinas</a:t>
            </a:r>
            <a:r>
              <a:rPr lang="en-US" sz="1600" dirty="0" smtClean="0"/>
              <a:t> </a:t>
            </a:r>
            <a:r>
              <a:rPr lang="en-US" sz="1600" dirty="0" err="1" smtClean="0"/>
              <a:t>em</a:t>
            </a:r>
            <a:r>
              <a:rPr lang="en-US" sz="1600" dirty="0" smtClean="0"/>
              <a:t> </a:t>
            </a:r>
            <a:r>
              <a:rPr lang="en-US" sz="1600" dirty="0" err="1" smtClean="0"/>
              <a:t>dia</a:t>
            </a:r>
            <a:endParaRPr lang="en-US" sz="1600" dirty="0" smtClean="0"/>
          </a:p>
          <a:p>
            <a:pPr marL="0" indent="0">
              <a:buNone/>
            </a:pPr>
            <a:r>
              <a:rPr lang="en-US" sz="1600" dirty="0" smtClean="0"/>
              <a:t>	-23 (87%) </a:t>
            </a:r>
            <a:r>
              <a:rPr lang="en-US" sz="1600" dirty="0" err="1" smtClean="0"/>
              <a:t>crianças</a:t>
            </a:r>
            <a:r>
              <a:rPr lang="en-US" sz="1600" dirty="0" smtClean="0"/>
              <a:t> entre 6 e 24 </a:t>
            </a:r>
            <a:r>
              <a:rPr lang="en-US" sz="1600" dirty="0" err="1" smtClean="0"/>
              <a:t>meses</a:t>
            </a:r>
            <a:r>
              <a:rPr lang="en-US" sz="1600" dirty="0" smtClean="0"/>
              <a:t> com </a:t>
            </a:r>
            <a:r>
              <a:rPr lang="en-US" sz="1600" dirty="0" err="1" smtClean="0"/>
              <a:t>suplementação</a:t>
            </a:r>
            <a:r>
              <a:rPr lang="en-US" sz="1600" dirty="0" smtClean="0"/>
              <a:t> de </a:t>
            </a:r>
            <a:r>
              <a:rPr lang="en-US" sz="1600" dirty="0" err="1" smtClean="0"/>
              <a:t>ferro</a:t>
            </a:r>
            <a:endParaRPr lang="en-US" sz="1600" dirty="0" smtClean="0"/>
          </a:p>
          <a:p>
            <a:pPr marL="457200" lvl="1" indent="0">
              <a:buNone/>
            </a:pPr>
            <a:r>
              <a:rPr lang="en-US" sz="1600" dirty="0" smtClean="0"/>
              <a:t>-68 (43,3%) </a:t>
            </a:r>
            <a:r>
              <a:rPr lang="en-US" sz="1600" dirty="0" err="1" smtClean="0"/>
              <a:t>crianças</a:t>
            </a:r>
            <a:r>
              <a:rPr lang="en-US" sz="1600" dirty="0" smtClean="0"/>
              <a:t> com </a:t>
            </a:r>
            <a:r>
              <a:rPr lang="en-US" sz="1600" dirty="0" err="1" smtClean="0"/>
              <a:t>triagem</a:t>
            </a:r>
            <a:r>
              <a:rPr lang="en-US" sz="1600" dirty="0" smtClean="0"/>
              <a:t> </a:t>
            </a:r>
            <a:r>
              <a:rPr lang="en-US" sz="1600" dirty="0" err="1" smtClean="0"/>
              <a:t>auditiva</a:t>
            </a:r>
            <a:r>
              <a:rPr lang="en-US" sz="1600" dirty="0" smtClean="0"/>
              <a:t> (TAN)</a:t>
            </a:r>
          </a:p>
          <a:p>
            <a:pPr marL="457200" lvl="1" indent="0">
              <a:buNone/>
            </a:pPr>
            <a:r>
              <a:rPr lang="en-US" sz="1600" dirty="0" smtClean="0"/>
              <a:t>-</a:t>
            </a:r>
            <a:r>
              <a:rPr lang="en-US" sz="1600" dirty="0"/>
              <a:t>149 (94,9%) </a:t>
            </a:r>
            <a:r>
              <a:rPr lang="en-US" sz="1600" dirty="0" err="1"/>
              <a:t>crianças</a:t>
            </a:r>
            <a:r>
              <a:rPr lang="en-US" sz="1600" dirty="0"/>
              <a:t> </a:t>
            </a:r>
            <a:r>
              <a:rPr lang="en-US" sz="1600" dirty="0" smtClean="0"/>
              <a:t>com </a:t>
            </a:r>
            <a:r>
              <a:rPr lang="en-US" sz="1600" dirty="0" err="1" smtClean="0"/>
              <a:t>teste</a:t>
            </a:r>
            <a:r>
              <a:rPr lang="en-US" sz="1600" dirty="0" smtClean="0"/>
              <a:t> do </a:t>
            </a:r>
            <a:r>
              <a:rPr lang="en-US" sz="1600" dirty="0" err="1" smtClean="0"/>
              <a:t>pezinho</a:t>
            </a:r>
            <a:r>
              <a:rPr lang="en-US" sz="1600" dirty="0" smtClean="0"/>
              <a:t> </a:t>
            </a:r>
            <a:r>
              <a:rPr lang="en-US" sz="1600" dirty="0" err="1" smtClean="0"/>
              <a:t>realizado</a:t>
            </a:r>
            <a:r>
              <a:rPr lang="en-US" sz="1600" dirty="0" smtClean="0"/>
              <a:t> </a:t>
            </a:r>
            <a:r>
              <a:rPr lang="en-US" sz="1600" dirty="0" err="1" smtClean="0"/>
              <a:t>na</a:t>
            </a:r>
            <a:r>
              <a:rPr lang="en-US" sz="1600" dirty="0" smtClean="0"/>
              <a:t> </a:t>
            </a:r>
            <a:r>
              <a:rPr lang="en-US" sz="1600" dirty="0" err="1" smtClean="0"/>
              <a:t>primeira</a:t>
            </a:r>
            <a:r>
              <a:rPr lang="en-US" sz="1600" dirty="0" smtClean="0"/>
              <a:t> </a:t>
            </a:r>
            <a:r>
              <a:rPr lang="en-US" sz="1600" dirty="0" err="1" smtClean="0"/>
              <a:t>semana</a:t>
            </a:r>
            <a:r>
              <a:rPr lang="en-US" sz="1600" dirty="0" smtClean="0"/>
              <a:t> de </a:t>
            </a:r>
            <a:r>
              <a:rPr lang="en-US" sz="1600" dirty="0" err="1" smtClean="0"/>
              <a:t>vida</a:t>
            </a:r>
            <a:endParaRPr lang="en-US" sz="1600" dirty="0" smtClean="0"/>
          </a:p>
          <a:p>
            <a:pPr marL="457200" lvl="1" indent="0">
              <a:buNone/>
            </a:pPr>
            <a:r>
              <a:rPr lang="en-US" sz="1600" dirty="0" smtClean="0"/>
              <a:t>-131 (94,9%) </a:t>
            </a:r>
            <a:r>
              <a:rPr lang="en-US" sz="1600" dirty="0" err="1" smtClean="0"/>
              <a:t>crianças</a:t>
            </a:r>
            <a:r>
              <a:rPr lang="en-US" sz="1600" dirty="0" smtClean="0"/>
              <a:t> entre 6 e 72 </a:t>
            </a:r>
            <a:r>
              <a:rPr lang="en-US" sz="1600" dirty="0" err="1" smtClean="0"/>
              <a:t>meses</a:t>
            </a:r>
            <a:r>
              <a:rPr lang="en-US" sz="1600" dirty="0" smtClean="0"/>
              <a:t> com </a:t>
            </a:r>
            <a:r>
              <a:rPr lang="en-US" sz="1600" dirty="0" err="1" smtClean="0"/>
              <a:t>avaliação</a:t>
            </a:r>
            <a:r>
              <a:rPr lang="en-US" sz="1600" dirty="0" smtClean="0"/>
              <a:t> da </a:t>
            </a:r>
            <a:r>
              <a:rPr lang="en-US" sz="1600" dirty="0" err="1" smtClean="0"/>
              <a:t>necessidade</a:t>
            </a:r>
            <a:r>
              <a:rPr lang="en-US" sz="1600" dirty="0" smtClean="0"/>
              <a:t> de </a:t>
            </a:r>
            <a:r>
              <a:rPr lang="en-US" sz="1600" dirty="0" err="1" smtClean="0"/>
              <a:t>atendimento</a:t>
            </a:r>
            <a:r>
              <a:rPr lang="en-US" sz="1600" dirty="0" smtClean="0"/>
              <a:t> </a:t>
            </a:r>
            <a:r>
              <a:rPr lang="en-US" sz="1600" dirty="0" err="1" smtClean="0"/>
              <a:t>odontológico</a:t>
            </a:r>
            <a:endParaRPr lang="en-US" sz="1600" dirty="0" smtClean="0"/>
          </a:p>
          <a:p>
            <a:pPr marL="457200" lvl="1" indent="0">
              <a:buNone/>
            </a:pPr>
            <a:r>
              <a:rPr lang="en-US" sz="1600" dirty="0" smtClean="0"/>
              <a:t>-73 (52,9</a:t>
            </a:r>
            <a:r>
              <a:rPr lang="en-US" sz="1600" dirty="0"/>
              <a:t>%) </a:t>
            </a:r>
            <a:r>
              <a:rPr lang="en-US" sz="1600" dirty="0" err="1"/>
              <a:t>crianças</a:t>
            </a:r>
            <a:r>
              <a:rPr lang="en-US" sz="1600" dirty="0"/>
              <a:t> entre 6 e 72 </a:t>
            </a:r>
            <a:r>
              <a:rPr lang="en-US" sz="1600" dirty="0" err="1"/>
              <a:t>meses</a:t>
            </a:r>
            <a:r>
              <a:rPr lang="en-US" sz="1600" dirty="0"/>
              <a:t> </a:t>
            </a:r>
            <a:r>
              <a:rPr lang="en-US" sz="1600" dirty="0" smtClean="0"/>
              <a:t>com </a:t>
            </a:r>
            <a:r>
              <a:rPr lang="en-US" sz="1600" dirty="0" err="1" smtClean="0"/>
              <a:t>primeira</a:t>
            </a:r>
            <a:r>
              <a:rPr lang="en-US" sz="1600" dirty="0" smtClean="0"/>
              <a:t> </a:t>
            </a:r>
            <a:r>
              <a:rPr lang="en-US" sz="1600" dirty="0" err="1" smtClean="0"/>
              <a:t>consulta</a:t>
            </a:r>
            <a:r>
              <a:rPr lang="en-US" sz="1600" dirty="0" smtClean="0"/>
              <a:t> </a:t>
            </a:r>
            <a:r>
              <a:rPr lang="en-US" sz="1600" dirty="0" err="1" smtClean="0"/>
              <a:t>odontológica</a:t>
            </a:r>
            <a:r>
              <a:rPr lang="en-US" sz="1600" dirty="0" smtClean="0"/>
              <a:t> </a:t>
            </a:r>
            <a:r>
              <a:rPr lang="en-US" sz="1600" dirty="0" err="1" smtClean="0"/>
              <a:t>programática</a:t>
            </a:r>
            <a:endParaRPr lang="en-US" sz="1600" dirty="0" smtClean="0"/>
          </a:p>
          <a:p>
            <a:pPr marL="457200" lvl="1" indent="0">
              <a:buNone/>
            </a:pPr>
            <a:endParaRPr lang="en-US" sz="1600" dirty="0" smtClean="0"/>
          </a:p>
        </p:txBody>
      </p:sp>
    </p:spTree>
    <p:extLst>
      <p:ext uri="{BB962C8B-B14F-4D97-AF65-F5344CB8AC3E}">
        <p14:creationId xmlns:p14="http://schemas.microsoft.com/office/powerpoint/2010/main" val="317459429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RESULTADOS</a:t>
            </a:r>
            <a:endParaRPr lang="en-US" dirty="0"/>
          </a:p>
        </p:txBody>
      </p:sp>
      <p:sp>
        <p:nvSpPr>
          <p:cNvPr id="3" name="Content Placeholder 2"/>
          <p:cNvSpPr>
            <a:spLocks noGrp="1"/>
          </p:cNvSpPr>
          <p:nvPr>
            <p:ph idx="1"/>
          </p:nvPr>
        </p:nvSpPr>
        <p:spPr/>
        <p:txBody>
          <a:bodyPr>
            <a:normAutofit/>
          </a:bodyPr>
          <a:lstStyle/>
          <a:p>
            <a:pPr marL="0" indent="0">
              <a:buNone/>
            </a:pPr>
            <a:r>
              <a:rPr lang="en-US" sz="1600" b="1" u="sng" dirty="0"/>
              <a:t>157 (84,9%) </a:t>
            </a:r>
            <a:r>
              <a:rPr lang="en-US" sz="1600" b="1" u="sng" dirty="0" err="1"/>
              <a:t>crianças</a:t>
            </a:r>
            <a:r>
              <a:rPr lang="en-US" sz="1600" b="1" u="sng" dirty="0"/>
              <a:t> </a:t>
            </a:r>
            <a:r>
              <a:rPr lang="en-US" sz="1600" b="1" u="sng" dirty="0" err="1"/>
              <a:t>cadastradas</a:t>
            </a:r>
            <a:r>
              <a:rPr lang="en-US" sz="1600" b="1" u="sng" dirty="0"/>
              <a:t> no </a:t>
            </a:r>
            <a:r>
              <a:rPr lang="en-US" sz="1600" b="1" u="sng" dirty="0" err="1"/>
              <a:t>Programa</a:t>
            </a:r>
            <a:r>
              <a:rPr lang="en-US" sz="1600" b="1" u="sng" dirty="0"/>
              <a:t> </a:t>
            </a:r>
            <a:r>
              <a:rPr lang="en-US" sz="1600" b="1" u="sng" dirty="0" err="1"/>
              <a:t>Saúde</a:t>
            </a:r>
            <a:r>
              <a:rPr lang="en-US" sz="1600" b="1" u="sng" dirty="0"/>
              <a:t> da </a:t>
            </a:r>
            <a:r>
              <a:rPr lang="en-US" sz="1600" b="1" u="sng" dirty="0" err="1" smtClean="0"/>
              <a:t>Criança</a:t>
            </a:r>
            <a:r>
              <a:rPr lang="en-US" sz="1600" dirty="0" smtClean="0"/>
              <a:t>:</a:t>
            </a:r>
          </a:p>
          <a:p>
            <a:pPr marL="0" indent="0">
              <a:buNone/>
            </a:pPr>
            <a:endParaRPr lang="en-US" sz="1600" dirty="0" smtClean="0"/>
          </a:p>
          <a:p>
            <a:pPr marL="0" indent="0" algn="just">
              <a:buNone/>
            </a:pPr>
            <a:r>
              <a:rPr lang="en-US" sz="1600" dirty="0"/>
              <a:t>	</a:t>
            </a:r>
            <a:r>
              <a:rPr lang="en-US" sz="1600" dirty="0" smtClean="0"/>
              <a:t>-16 (72,7%) </a:t>
            </a:r>
            <a:r>
              <a:rPr lang="en-US" sz="1600" dirty="0" err="1" smtClean="0"/>
              <a:t>buscas</a:t>
            </a:r>
            <a:r>
              <a:rPr lang="en-US" sz="1600" dirty="0" smtClean="0"/>
              <a:t> </a:t>
            </a:r>
            <a:r>
              <a:rPr lang="en-US" sz="1600" dirty="0" err="1" smtClean="0"/>
              <a:t>ativas</a:t>
            </a:r>
            <a:r>
              <a:rPr lang="en-US" sz="1600" dirty="0" smtClean="0"/>
              <a:t> </a:t>
            </a:r>
            <a:r>
              <a:rPr lang="en-US" sz="1600" dirty="0" err="1" smtClean="0"/>
              <a:t>realizadas</a:t>
            </a:r>
            <a:r>
              <a:rPr lang="en-US" sz="1600" dirty="0" smtClean="0"/>
              <a:t> </a:t>
            </a:r>
            <a:r>
              <a:rPr lang="en-US" sz="1600" dirty="0" err="1" smtClean="0"/>
              <a:t>às</a:t>
            </a:r>
            <a:r>
              <a:rPr lang="en-US" sz="1600" dirty="0" smtClean="0"/>
              <a:t> </a:t>
            </a:r>
            <a:r>
              <a:rPr lang="en-US" sz="1600" dirty="0" err="1" smtClean="0"/>
              <a:t>crianças</a:t>
            </a:r>
            <a:r>
              <a:rPr lang="en-US" sz="1600" dirty="0" smtClean="0"/>
              <a:t> </a:t>
            </a:r>
            <a:r>
              <a:rPr lang="en-US" sz="1600" dirty="0" err="1" smtClean="0"/>
              <a:t>faltosas</a:t>
            </a:r>
            <a:endParaRPr lang="en-US" sz="1600" dirty="0" smtClean="0"/>
          </a:p>
          <a:p>
            <a:pPr marL="0" indent="0" algn="just">
              <a:buNone/>
            </a:pPr>
            <a:r>
              <a:rPr lang="en-US" sz="1600" dirty="0"/>
              <a:t>	</a:t>
            </a:r>
            <a:r>
              <a:rPr lang="en-US" sz="1600" dirty="0" smtClean="0"/>
              <a:t>-1</a:t>
            </a:r>
            <a:r>
              <a:rPr lang="pt-BR" sz="1600" dirty="0" smtClean="0"/>
              <a:t>49 </a:t>
            </a:r>
            <a:r>
              <a:rPr lang="pt-BR" sz="1600" dirty="0"/>
              <a:t>(94,9%) </a:t>
            </a:r>
            <a:r>
              <a:rPr lang="pt-BR" sz="1600" dirty="0" smtClean="0"/>
              <a:t>crianças com registros </a:t>
            </a:r>
            <a:r>
              <a:rPr lang="pt-BR" sz="1600" dirty="0"/>
              <a:t>atualizados </a:t>
            </a:r>
            <a:endParaRPr lang="pt-BR" sz="1600" dirty="0" smtClean="0"/>
          </a:p>
          <a:p>
            <a:pPr marL="0" indent="0" algn="just">
              <a:buNone/>
            </a:pPr>
            <a:r>
              <a:rPr lang="pt-BR" sz="1600" dirty="0" smtClean="0"/>
              <a:t>	-</a:t>
            </a:r>
            <a:r>
              <a:rPr lang="en-US" sz="1600" dirty="0"/>
              <a:t>1</a:t>
            </a:r>
            <a:r>
              <a:rPr lang="pt-BR" sz="1600" dirty="0"/>
              <a:t>49 (94,9%) crianças </a:t>
            </a:r>
            <a:r>
              <a:rPr lang="pt-BR" sz="1600" dirty="0" smtClean="0"/>
              <a:t>com avaliação de risco</a:t>
            </a:r>
          </a:p>
          <a:p>
            <a:pPr marL="0" indent="0" algn="just">
              <a:buNone/>
            </a:pPr>
            <a:r>
              <a:rPr lang="pt-BR" sz="1600" dirty="0" smtClean="0"/>
              <a:t>   -149 </a:t>
            </a:r>
            <a:r>
              <a:rPr lang="pt-BR" sz="1600" dirty="0"/>
              <a:t>(94,9%) </a:t>
            </a:r>
            <a:r>
              <a:rPr lang="pt-BR" sz="1600" dirty="0" smtClean="0"/>
              <a:t>crianças cujos pais/responsáveis receberam </a:t>
            </a:r>
            <a:r>
              <a:rPr lang="pt-BR" sz="1600" dirty="0" err="1"/>
              <a:t>orientações</a:t>
            </a:r>
            <a:r>
              <a:rPr lang="pt-BR" sz="1600" dirty="0"/>
              <a:t> sobre medidas preventivas de acidentes na </a:t>
            </a:r>
            <a:r>
              <a:rPr lang="pt-BR" sz="1600" dirty="0" err="1" smtClean="0"/>
              <a:t>infância</a:t>
            </a:r>
            <a:endParaRPr lang="pt-BR" sz="1600" dirty="0"/>
          </a:p>
          <a:p>
            <a:pPr marL="0" indent="0" algn="just">
              <a:buNone/>
            </a:pPr>
            <a:r>
              <a:rPr lang="pt-BR" sz="1600" dirty="0"/>
              <a:t>	</a:t>
            </a:r>
            <a:r>
              <a:rPr lang="pt-BR" sz="1600" dirty="0" smtClean="0"/>
              <a:t>-149 </a:t>
            </a:r>
            <a:r>
              <a:rPr lang="pt-BR" sz="1600" dirty="0"/>
              <a:t>(94,9%) </a:t>
            </a:r>
            <a:r>
              <a:rPr lang="pt-BR" sz="1600" dirty="0" smtClean="0"/>
              <a:t>crianças cujos pais/responsáveis </a:t>
            </a:r>
            <a:r>
              <a:rPr lang="pt-BR" sz="1600" dirty="0"/>
              <a:t>receberam </a:t>
            </a:r>
            <a:r>
              <a:rPr lang="pt-BR" sz="1600" dirty="0" err="1"/>
              <a:t>orientações</a:t>
            </a:r>
            <a:r>
              <a:rPr lang="pt-BR" sz="1600" dirty="0"/>
              <a:t> </a:t>
            </a:r>
            <a:r>
              <a:rPr lang="pt-BR" sz="1600" dirty="0" smtClean="0"/>
              <a:t>nutricionais</a:t>
            </a:r>
            <a:endParaRPr lang="pt-BR" sz="1600" dirty="0"/>
          </a:p>
          <a:p>
            <a:pPr marL="0" indent="0" algn="just">
              <a:buNone/>
            </a:pPr>
            <a:r>
              <a:rPr lang="pt-BR" sz="1600" dirty="0" smtClean="0"/>
              <a:t>    	-</a:t>
            </a:r>
            <a:r>
              <a:rPr lang="pt-BR" sz="1600" dirty="0"/>
              <a:t>149 (94,9%) </a:t>
            </a:r>
            <a:r>
              <a:rPr lang="pt-BR" sz="1600" dirty="0" smtClean="0"/>
              <a:t>crianças cujos pais/responsáveis receberam </a:t>
            </a:r>
            <a:r>
              <a:rPr lang="pt-BR" sz="1600" dirty="0" err="1"/>
              <a:t>orientações</a:t>
            </a:r>
            <a:r>
              <a:rPr lang="pt-BR" sz="1600" dirty="0"/>
              <a:t> sobre </a:t>
            </a:r>
            <a:r>
              <a:rPr lang="pt-BR" sz="1600" dirty="0" err="1"/>
              <a:t>saúde</a:t>
            </a:r>
            <a:r>
              <a:rPr lang="pt-BR" sz="1600" dirty="0"/>
              <a:t> bucal na </a:t>
            </a:r>
            <a:r>
              <a:rPr lang="pt-BR" sz="1600" dirty="0" err="1"/>
              <a:t>infância</a:t>
            </a:r>
            <a:r>
              <a:rPr lang="pt-BR" sz="1600" dirty="0"/>
              <a:t> </a:t>
            </a:r>
            <a:endParaRPr lang="pt-BR" sz="1600" dirty="0" smtClean="0"/>
          </a:p>
          <a:p>
            <a:pPr marL="0" indent="0" algn="just">
              <a:buNone/>
            </a:pPr>
            <a:r>
              <a:rPr lang="pt-BR" sz="1600" dirty="0"/>
              <a:t>	</a:t>
            </a:r>
            <a:r>
              <a:rPr lang="pt-BR" sz="1600" dirty="0" smtClean="0"/>
              <a:t>-73 (43,7%) crianças entre 6 e 72 meses com primeira consulta odontológica, sendo 16 delas (21,9%) com necessidade de tratamento odontológico</a:t>
            </a:r>
          </a:p>
          <a:p>
            <a:pPr marL="0" indent="0" algn="just">
              <a:buNone/>
            </a:pPr>
            <a:r>
              <a:rPr lang="pt-BR" sz="1600" dirty="0"/>
              <a:t>	</a:t>
            </a:r>
            <a:r>
              <a:rPr lang="pt-BR" sz="1600" dirty="0" smtClean="0"/>
              <a:t>-53 (72,6%) crianças entre 6 e 72 meses com tratamento odontológico concluído</a:t>
            </a:r>
          </a:p>
          <a:p>
            <a:pPr marL="0" indent="0" algn="just">
              <a:buNone/>
            </a:pPr>
            <a:r>
              <a:rPr lang="pt-BR" sz="1600" dirty="0"/>
              <a:t>	</a:t>
            </a:r>
            <a:r>
              <a:rPr lang="pt-BR" sz="1600" b="1" dirty="0" smtClean="0"/>
              <a:t>-73 (100%) crianças com registro de saúde bucal atualizado, orientações sobre higiene bucal, orientações </a:t>
            </a:r>
            <a:r>
              <a:rPr lang="pt-BR" sz="1600" b="1" dirty="0" err="1" smtClean="0"/>
              <a:t>nutricionaiss</a:t>
            </a:r>
            <a:r>
              <a:rPr lang="pt-BR" sz="1600" b="1" dirty="0" smtClean="0"/>
              <a:t> e sobre sucção e prevenção de </a:t>
            </a:r>
            <a:r>
              <a:rPr lang="pt-BR" sz="1600" b="1" dirty="0" err="1" smtClean="0"/>
              <a:t>oclusopatias</a:t>
            </a:r>
            <a:endParaRPr lang="pt-BR" sz="1600" b="1" dirty="0"/>
          </a:p>
          <a:p>
            <a:pPr marL="0" indent="0">
              <a:buNone/>
            </a:pPr>
            <a:endParaRPr lang="pt-BR" sz="1600" dirty="0"/>
          </a:p>
          <a:p>
            <a:pPr marL="0" indent="0">
              <a:buNone/>
            </a:pPr>
            <a:endParaRPr lang="en-US" sz="1600" dirty="0"/>
          </a:p>
        </p:txBody>
      </p:sp>
    </p:spTree>
    <p:extLst>
      <p:ext uri="{BB962C8B-B14F-4D97-AF65-F5344CB8AC3E}">
        <p14:creationId xmlns:p14="http://schemas.microsoft.com/office/powerpoint/2010/main" val="35336002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548736"/>
          </a:xfrm>
        </p:spPr>
        <p:txBody>
          <a:bodyPr>
            <a:normAutofit/>
          </a:bodyPr>
          <a:lstStyle/>
          <a:p>
            <a:r>
              <a:rPr lang="en-US" sz="2400" b="1" u="sng" dirty="0" smtClean="0"/>
              <a:t>UBS Dr. </a:t>
            </a:r>
            <a:r>
              <a:rPr lang="en-US" sz="2400" b="1" u="sng" dirty="0" err="1" smtClean="0"/>
              <a:t>Isaias</a:t>
            </a:r>
            <a:r>
              <a:rPr lang="en-US" sz="2400" b="1" u="sng" dirty="0" smtClean="0"/>
              <a:t> </a:t>
            </a:r>
            <a:r>
              <a:rPr lang="en-US" sz="2400" b="1" u="sng" dirty="0" err="1" smtClean="0"/>
              <a:t>Lokschin</a:t>
            </a:r>
            <a:r>
              <a:rPr lang="en-US" sz="2400" b="1" u="sng" dirty="0" smtClean="0"/>
              <a:t> (UBS </a:t>
            </a:r>
            <a:r>
              <a:rPr lang="en-US" sz="2400" b="1" u="sng" dirty="0" err="1" smtClean="0"/>
              <a:t>Dunas</a:t>
            </a:r>
            <a:r>
              <a:rPr lang="en-US" sz="2400" b="1" u="sng" dirty="0" smtClean="0"/>
              <a:t>)</a:t>
            </a:r>
            <a:endParaRPr lang="en-US" sz="2400" b="1" u="sng" dirty="0"/>
          </a:p>
        </p:txBody>
      </p:sp>
      <p:pic>
        <p:nvPicPr>
          <p:cNvPr id="6" name="Picture 5"/>
          <p:cNvPicPr>
            <a:picLocks noChangeAspect="1"/>
          </p:cNvPicPr>
          <p:nvPr/>
        </p:nvPicPr>
        <p:blipFill>
          <a:blip r:embed="rId2"/>
          <a:stretch>
            <a:fillRect/>
          </a:stretch>
        </p:blipFill>
        <p:spPr>
          <a:xfrm>
            <a:off x="1758383" y="1250370"/>
            <a:ext cx="5395988" cy="5395988"/>
          </a:xfrm>
          <a:prstGeom prst="rect">
            <a:avLst/>
          </a:prstGeom>
        </p:spPr>
      </p:pic>
    </p:spTree>
    <p:extLst>
      <p:ext uri="{BB962C8B-B14F-4D97-AF65-F5344CB8AC3E}">
        <p14:creationId xmlns:p14="http://schemas.microsoft.com/office/powerpoint/2010/main" val="30128928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DISCUSSÃO</a:t>
            </a:r>
            <a:endParaRPr lang="en-US" b="1" u="sng" dirty="0"/>
          </a:p>
        </p:txBody>
      </p:sp>
      <p:sp>
        <p:nvSpPr>
          <p:cNvPr id="3" name="Content Placeholder 2"/>
          <p:cNvSpPr>
            <a:spLocks noGrp="1"/>
          </p:cNvSpPr>
          <p:nvPr>
            <p:ph idx="1"/>
          </p:nvPr>
        </p:nvSpPr>
        <p:spPr/>
        <p:txBody>
          <a:bodyPr/>
          <a:lstStyle/>
          <a:p>
            <a:pPr marL="0" indent="0" algn="just">
              <a:buNone/>
            </a:pPr>
            <a:r>
              <a:rPr lang="en-US" sz="2400" dirty="0" smtClean="0"/>
              <a:t>-</a:t>
            </a:r>
            <a:r>
              <a:rPr lang="en-US" sz="2400" dirty="0" err="1" smtClean="0"/>
              <a:t>padronização</a:t>
            </a:r>
            <a:r>
              <a:rPr lang="en-US" sz="2400" dirty="0" smtClean="0"/>
              <a:t> e </a:t>
            </a:r>
            <a:r>
              <a:rPr lang="en-US" sz="2400" dirty="0" err="1" smtClean="0"/>
              <a:t>sistematização</a:t>
            </a:r>
            <a:r>
              <a:rPr lang="en-US" sz="2400" dirty="0" smtClean="0"/>
              <a:t> dos </a:t>
            </a:r>
            <a:r>
              <a:rPr lang="en-US" sz="2400" dirty="0" err="1" smtClean="0"/>
              <a:t>atendimentos</a:t>
            </a:r>
            <a:r>
              <a:rPr lang="en-US" sz="2400" dirty="0" smtClean="0"/>
              <a:t> e </a:t>
            </a:r>
            <a:r>
              <a:rPr lang="en-US" sz="2400" dirty="0" err="1" smtClean="0"/>
              <a:t>registros</a:t>
            </a:r>
            <a:endParaRPr lang="en-US" sz="2400" dirty="0" smtClean="0"/>
          </a:p>
          <a:p>
            <a:pPr marL="0" indent="0" algn="just">
              <a:buNone/>
            </a:pPr>
            <a:endParaRPr lang="en-US" sz="2400" dirty="0"/>
          </a:p>
          <a:p>
            <a:pPr marL="0" indent="0" algn="just">
              <a:buNone/>
            </a:pPr>
            <a:r>
              <a:rPr lang="en-US" sz="2400" dirty="0" smtClean="0"/>
              <a:t>-</a:t>
            </a:r>
            <a:r>
              <a:rPr lang="en-US" sz="2400" dirty="0" err="1" smtClean="0"/>
              <a:t>ampliação</a:t>
            </a:r>
            <a:r>
              <a:rPr lang="en-US" sz="2400" dirty="0" smtClean="0"/>
              <a:t> da </a:t>
            </a:r>
            <a:r>
              <a:rPr lang="en-US" sz="2400" dirty="0" err="1" smtClean="0"/>
              <a:t>faixa</a:t>
            </a:r>
            <a:r>
              <a:rPr lang="en-US" sz="2400" dirty="0" smtClean="0"/>
              <a:t> </a:t>
            </a:r>
            <a:r>
              <a:rPr lang="en-US" sz="2400" dirty="0" err="1" smtClean="0"/>
              <a:t>etária</a:t>
            </a:r>
            <a:r>
              <a:rPr lang="en-US" sz="2400" dirty="0" smtClean="0"/>
              <a:t> </a:t>
            </a:r>
            <a:r>
              <a:rPr lang="en-US" sz="2400" dirty="0" err="1" smtClean="0"/>
              <a:t>assistida</a:t>
            </a:r>
            <a:r>
              <a:rPr lang="en-US" sz="2400" dirty="0" smtClean="0"/>
              <a:t> (</a:t>
            </a:r>
            <a:r>
              <a:rPr lang="en-US" sz="2400" dirty="0" err="1" smtClean="0"/>
              <a:t>inclusão</a:t>
            </a:r>
            <a:r>
              <a:rPr lang="en-US" sz="2400" dirty="0" smtClean="0"/>
              <a:t> de </a:t>
            </a:r>
            <a:r>
              <a:rPr lang="en-US" sz="2400" dirty="0" err="1" smtClean="0"/>
              <a:t>crianças</a:t>
            </a:r>
            <a:r>
              <a:rPr lang="en-US" sz="2400" dirty="0"/>
              <a:t> </a:t>
            </a:r>
            <a:r>
              <a:rPr lang="en-US" sz="2400" dirty="0" err="1" smtClean="0"/>
              <a:t>até</a:t>
            </a:r>
            <a:r>
              <a:rPr lang="en-US" sz="2400" dirty="0" smtClean="0"/>
              <a:t> 72 </a:t>
            </a:r>
            <a:r>
              <a:rPr lang="en-US" sz="2400" dirty="0" err="1" smtClean="0"/>
              <a:t>meses</a:t>
            </a:r>
            <a:r>
              <a:rPr lang="en-US" sz="2400" dirty="0" smtClean="0"/>
              <a:t> </a:t>
            </a:r>
            <a:r>
              <a:rPr lang="en-US" sz="2400" dirty="0" err="1" smtClean="0"/>
              <a:t>nos</a:t>
            </a:r>
            <a:r>
              <a:rPr lang="en-US" sz="2400" dirty="0" smtClean="0"/>
              <a:t> </a:t>
            </a:r>
            <a:r>
              <a:rPr lang="en-US" sz="2400" dirty="0" err="1" smtClean="0"/>
              <a:t>atendimentos</a:t>
            </a:r>
            <a:r>
              <a:rPr lang="en-US" sz="2400" dirty="0" smtClean="0"/>
              <a:t> de </a:t>
            </a:r>
            <a:r>
              <a:rPr lang="en-US" sz="2400" dirty="0" err="1" smtClean="0"/>
              <a:t>puericultura</a:t>
            </a:r>
            <a:r>
              <a:rPr lang="en-US" sz="2400" dirty="0" smtClean="0"/>
              <a:t>)</a:t>
            </a:r>
          </a:p>
          <a:p>
            <a:pPr marL="0" indent="0" algn="just">
              <a:buNone/>
            </a:pPr>
            <a:endParaRPr lang="en-US" sz="2400" dirty="0"/>
          </a:p>
          <a:p>
            <a:pPr marL="0" indent="0" algn="just">
              <a:buNone/>
            </a:pPr>
            <a:r>
              <a:rPr lang="en-US" sz="2400" dirty="0" smtClean="0"/>
              <a:t>-</a:t>
            </a:r>
            <a:r>
              <a:rPr lang="en-US" sz="2400" dirty="0" err="1" smtClean="0"/>
              <a:t>garantia</a:t>
            </a:r>
            <a:r>
              <a:rPr lang="en-US" sz="2400" dirty="0" smtClean="0"/>
              <a:t> de </a:t>
            </a:r>
            <a:r>
              <a:rPr lang="en-US" sz="2400" dirty="0" err="1" smtClean="0"/>
              <a:t>avaliação</a:t>
            </a:r>
            <a:r>
              <a:rPr lang="en-US" sz="2400" dirty="0" smtClean="0"/>
              <a:t> </a:t>
            </a:r>
            <a:r>
              <a:rPr lang="en-US" sz="2400" dirty="0" err="1" smtClean="0"/>
              <a:t>odontológica</a:t>
            </a:r>
            <a:r>
              <a:rPr lang="en-US" sz="2400" dirty="0" smtClean="0"/>
              <a:t> </a:t>
            </a:r>
            <a:r>
              <a:rPr lang="en-US" sz="2400" dirty="0"/>
              <a:t>a</a:t>
            </a:r>
            <a:r>
              <a:rPr lang="en-US" sz="2400" dirty="0" smtClean="0"/>
              <a:t> </a:t>
            </a:r>
            <a:r>
              <a:rPr lang="en-US" sz="2400" dirty="0" err="1" smtClean="0"/>
              <a:t>todas</a:t>
            </a:r>
            <a:r>
              <a:rPr lang="en-US" sz="2400" dirty="0" smtClean="0"/>
              <a:t> as </a:t>
            </a:r>
            <a:r>
              <a:rPr lang="en-US" sz="2400" dirty="0" err="1" smtClean="0"/>
              <a:t>crianças</a:t>
            </a:r>
            <a:r>
              <a:rPr lang="en-US" sz="2400" dirty="0" smtClean="0"/>
              <a:t> </a:t>
            </a:r>
            <a:r>
              <a:rPr lang="en-US" sz="2400" dirty="0" err="1" smtClean="0"/>
              <a:t>maiores</a:t>
            </a:r>
            <a:r>
              <a:rPr lang="en-US" sz="2400" dirty="0" smtClean="0"/>
              <a:t> de 6 </a:t>
            </a:r>
            <a:r>
              <a:rPr lang="en-US" sz="2400" dirty="0" err="1" smtClean="0"/>
              <a:t>meses</a:t>
            </a:r>
            <a:r>
              <a:rPr lang="en-US" sz="2400" dirty="0" smtClean="0"/>
              <a:t> </a:t>
            </a:r>
            <a:r>
              <a:rPr lang="en-US" sz="2400" dirty="0" err="1" smtClean="0"/>
              <a:t>cadastradas</a:t>
            </a:r>
            <a:r>
              <a:rPr lang="en-US" sz="2400" dirty="0" smtClean="0"/>
              <a:t> no </a:t>
            </a:r>
            <a:r>
              <a:rPr lang="en-US" sz="2400" dirty="0" err="1" smtClean="0"/>
              <a:t>Programa</a:t>
            </a:r>
            <a:r>
              <a:rPr lang="en-US" sz="2400" dirty="0" smtClean="0"/>
              <a:t> </a:t>
            </a:r>
            <a:r>
              <a:rPr lang="en-US" sz="2400" dirty="0" err="1" smtClean="0"/>
              <a:t>Saúde</a:t>
            </a:r>
            <a:r>
              <a:rPr lang="en-US" sz="2400" dirty="0" smtClean="0"/>
              <a:t> da </a:t>
            </a:r>
            <a:r>
              <a:rPr lang="en-US" sz="2400" dirty="0" err="1" smtClean="0"/>
              <a:t>Criança</a:t>
            </a:r>
            <a:endParaRPr lang="en-US" sz="2400" dirty="0" smtClean="0"/>
          </a:p>
          <a:p>
            <a:pPr marL="0" indent="0" algn="just">
              <a:buNone/>
            </a:pPr>
            <a:endParaRPr lang="en-US" sz="2400" dirty="0"/>
          </a:p>
          <a:p>
            <a:pPr marL="0" indent="0" algn="just">
              <a:buNone/>
            </a:pPr>
            <a:r>
              <a:rPr lang="en-US" sz="2400" dirty="0" smtClean="0"/>
              <a:t>-</a:t>
            </a:r>
            <a:r>
              <a:rPr lang="en-US" sz="2400" dirty="0" err="1" smtClean="0"/>
              <a:t>garantia</a:t>
            </a:r>
            <a:r>
              <a:rPr lang="en-US" sz="2400" dirty="0" smtClean="0"/>
              <a:t> de </a:t>
            </a:r>
            <a:r>
              <a:rPr lang="en-US" sz="2400" dirty="0" err="1" smtClean="0"/>
              <a:t>avaliação</a:t>
            </a:r>
            <a:r>
              <a:rPr lang="en-US" sz="2400" dirty="0" smtClean="0"/>
              <a:t> </a:t>
            </a:r>
            <a:r>
              <a:rPr lang="en-US" sz="2400" dirty="0" err="1" smtClean="0"/>
              <a:t>nutricional</a:t>
            </a:r>
            <a:r>
              <a:rPr lang="en-US" sz="2400" dirty="0" smtClean="0"/>
              <a:t> </a:t>
            </a:r>
            <a:r>
              <a:rPr lang="en-US" sz="2400" dirty="0" err="1" smtClean="0"/>
              <a:t>especializada</a:t>
            </a:r>
            <a:r>
              <a:rPr lang="en-US" sz="2400" dirty="0" smtClean="0"/>
              <a:t> a </a:t>
            </a:r>
            <a:r>
              <a:rPr lang="en-US" sz="2400" dirty="0" err="1" smtClean="0"/>
              <a:t>todas</a:t>
            </a:r>
            <a:r>
              <a:rPr lang="en-US" sz="2400" dirty="0" smtClean="0"/>
              <a:t> as </a:t>
            </a:r>
            <a:r>
              <a:rPr lang="en-US" sz="2400" dirty="0" err="1" smtClean="0"/>
              <a:t>crianças</a:t>
            </a:r>
            <a:r>
              <a:rPr lang="en-US" sz="2400" dirty="0" smtClean="0"/>
              <a:t> </a:t>
            </a:r>
            <a:r>
              <a:rPr lang="en-US" sz="2400" dirty="0" err="1" smtClean="0"/>
              <a:t>diagnosticadas</a:t>
            </a:r>
            <a:r>
              <a:rPr lang="en-US" sz="2400" dirty="0" smtClean="0"/>
              <a:t> com </a:t>
            </a:r>
            <a:r>
              <a:rPr lang="en-US" sz="2400" dirty="0" err="1" smtClean="0"/>
              <a:t>obesidade</a:t>
            </a:r>
            <a:endParaRPr lang="en-US" sz="2400" dirty="0" smtClean="0"/>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216382710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DISCUSSÃO</a:t>
            </a: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sz="2400" dirty="0" smtClean="0"/>
              <a:t>-</a:t>
            </a:r>
            <a:r>
              <a:rPr lang="en-US" sz="2400" dirty="0" err="1" smtClean="0"/>
              <a:t>capacitação</a:t>
            </a:r>
            <a:r>
              <a:rPr lang="en-US" sz="2400" dirty="0" smtClean="0"/>
              <a:t> da </a:t>
            </a:r>
            <a:r>
              <a:rPr lang="en-US" sz="2400" dirty="0" err="1" smtClean="0"/>
              <a:t>equipe</a:t>
            </a:r>
            <a:r>
              <a:rPr lang="en-US" sz="2400" dirty="0" smtClean="0"/>
              <a:t> de </a:t>
            </a:r>
            <a:r>
              <a:rPr lang="en-US" sz="2400" dirty="0" err="1" smtClean="0"/>
              <a:t>saúde</a:t>
            </a:r>
            <a:r>
              <a:rPr lang="en-US" sz="2400" dirty="0" smtClean="0"/>
              <a:t> </a:t>
            </a:r>
            <a:r>
              <a:rPr lang="en-US" sz="2400" dirty="0" err="1" smtClean="0"/>
              <a:t>sobre</a:t>
            </a:r>
            <a:r>
              <a:rPr lang="en-US" sz="2400" dirty="0" smtClean="0"/>
              <a:t> </a:t>
            </a:r>
            <a:r>
              <a:rPr lang="en-US" sz="2400" dirty="0" err="1" smtClean="0"/>
              <a:t>protocolo</a:t>
            </a:r>
            <a:r>
              <a:rPr lang="en-US" sz="2400" dirty="0" smtClean="0"/>
              <a:t> de </a:t>
            </a:r>
            <a:r>
              <a:rPr lang="en-US" sz="2400" dirty="0" err="1" smtClean="0"/>
              <a:t>atendimento</a:t>
            </a:r>
            <a:r>
              <a:rPr lang="en-US" sz="2400" dirty="0" smtClean="0"/>
              <a:t> </a:t>
            </a:r>
            <a:r>
              <a:rPr lang="en-US" sz="2400" dirty="0" err="1" smtClean="0"/>
              <a:t>à</a:t>
            </a:r>
            <a:r>
              <a:rPr lang="en-US" sz="2400" dirty="0" smtClean="0"/>
              <a:t> </a:t>
            </a:r>
            <a:r>
              <a:rPr lang="en-US" sz="2400" dirty="0" err="1" smtClean="0"/>
              <a:t>criança</a:t>
            </a:r>
            <a:r>
              <a:rPr lang="en-US" sz="2400" dirty="0" smtClean="0"/>
              <a:t> e </a:t>
            </a:r>
            <a:r>
              <a:rPr lang="en-US" sz="2400" dirty="0" err="1" smtClean="0"/>
              <a:t>sobre</a:t>
            </a:r>
            <a:r>
              <a:rPr lang="en-US" sz="2400" dirty="0" smtClean="0"/>
              <a:t> </a:t>
            </a:r>
            <a:r>
              <a:rPr lang="en-US" sz="2400" dirty="0" err="1" smtClean="0"/>
              <a:t>preenchimento</a:t>
            </a:r>
            <a:r>
              <a:rPr lang="en-US" sz="2400" dirty="0" smtClean="0"/>
              <a:t> </a:t>
            </a:r>
            <a:r>
              <a:rPr lang="en-US" sz="2400" dirty="0" err="1" smtClean="0"/>
              <a:t>adequado</a:t>
            </a:r>
            <a:r>
              <a:rPr lang="en-US" sz="2400" dirty="0" smtClean="0"/>
              <a:t> da </a:t>
            </a:r>
            <a:r>
              <a:rPr lang="en-US" sz="2400" dirty="0" err="1" smtClean="0"/>
              <a:t>ficha</a:t>
            </a:r>
            <a:r>
              <a:rPr lang="en-US" sz="2400" dirty="0" smtClean="0"/>
              <a:t> </a:t>
            </a:r>
            <a:r>
              <a:rPr lang="en-US" sz="2400" dirty="0" err="1" smtClean="0"/>
              <a:t>espelho</a:t>
            </a:r>
            <a:r>
              <a:rPr lang="en-US" sz="2400" dirty="0" smtClean="0"/>
              <a:t> de </a:t>
            </a:r>
            <a:r>
              <a:rPr lang="en-US" sz="2400" dirty="0" err="1" smtClean="0"/>
              <a:t>Saúde</a:t>
            </a:r>
            <a:r>
              <a:rPr lang="en-US" sz="2400" dirty="0" smtClean="0"/>
              <a:t> da </a:t>
            </a:r>
            <a:r>
              <a:rPr lang="en-US" sz="2400" dirty="0" err="1" smtClean="0"/>
              <a:t>Criança</a:t>
            </a:r>
            <a:endParaRPr lang="en-US" sz="2400" dirty="0" smtClean="0"/>
          </a:p>
          <a:p>
            <a:pPr marL="0" indent="0" algn="just">
              <a:buNone/>
            </a:pPr>
            <a:endParaRPr lang="en-US" sz="2400" dirty="0"/>
          </a:p>
          <a:p>
            <a:pPr marL="0" indent="0" algn="just">
              <a:buNone/>
            </a:pPr>
            <a:r>
              <a:rPr lang="en-US" sz="2400" dirty="0" smtClean="0"/>
              <a:t>-</a:t>
            </a:r>
            <a:r>
              <a:rPr lang="en-US" sz="2400" dirty="0" err="1" smtClean="0"/>
              <a:t>realização</a:t>
            </a:r>
            <a:r>
              <a:rPr lang="en-US" sz="2400" dirty="0" smtClean="0"/>
              <a:t> de </a:t>
            </a:r>
            <a:r>
              <a:rPr lang="en-US" sz="2400" dirty="0" err="1" smtClean="0"/>
              <a:t>atividades</a:t>
            </a:r>
            <a:r>
              <a:rPr lang="en-US" sz="2400" dirty="0" smtClean="0"/>
              <a:t> </a:t>
            </a:r>
            <a:r>
              <a:rPr lang="en-US" sz="2400" dirty="0" err="1" smtClean="0"/>
              <a:t>comunitárias</a:t>
            </a:r>
            <a:r>
              <a:rPr lang="en-US" sz="2400" dirty="0" smtClean="0"/>
              <a:t> (</a:t>
            </a:r>
            <a:r>
              <a:rPr lang="en-US" sz="2400" dirty="0" err="1" smtClean="0"/>
              <a:t>Grupos</a:t>
            </a:r>
            <a:r>
              <a:rPr lang="en-US" sz="2400" dirty="0" smtClean="0"/>
              <a:t> de </a:t>
            </a:r>
            <a:r>
              <a:rPr lang="en-US" sz="2400" dirty="0" err="1" smtClean="0"/>
              <a:t>Crianças</a:t>
            </a:r>
            <a:r>
              <a:rPr lang="en-US" sz="2400" dirty="0" smtClean="0"/>
              <a:t>) </a:t>
            </a:r>
            <a:r>
              <a:rPr lang="en-US" sz="2400" dirty="0" err="1" smtClean="0"/>
              <a:t>envolvendo</a:t>
            </a:r>
            <a:r>
              <a:rPr lang="en-US" sz="2400" dirty="0" smtClean="0"/>
              <a:t> </a:t>
            </a:r>
            <a:r>
              <a:rPr lang="en-US" sz="2400" dirty="0" err="1" smtClean="0"/>
              <a:t>ações</a:t>
            </a:r>
            <a:r>
              <a:rPr lang="en-US" sz="2400" dirty="0" smtClean="0"/>
              <a:t> de </a:t>
            </a:r>
            <a:r>
              <a:rPr lang="en-US" sz="2400" dirty="0" err="1" smtClean="0"/>
              <a:t>educação</a:t>
            </a:r>
            <a:r>
              <a:rPr lang="en-US" sz="2400" dirty="0" smtClean="0"/>
              <a:t> </a:t>
            </a:r>
            <a:r>
              <a:rPr lang="en-US" sz="2400" dirty="0" err="1" smtClean="0"/>
              <a:t>em</a:t>
            </a:r>
            <a:r>
              <a:rPr lang="en-US" sz="2400" dirty="0" smtClean="0"/>
              <a:t> </a:t>
            </a:r>
            <a:r>
              <a:rPr lang="en-US" sz="2400" dirty="0" err="1" smtClean="0"/>
              <a:t>saúde</a:t>
            </a:r>
            <a:r>
              <a:rPr lang="en-US" sz="2400" dirty="0" smtClean="0"/>
              <a:t> (</a:t>
            </a:r>
            <a:r>
              <a:rPr lang="en-US" sz="2400" dirty="0" err="1" smtClean="0"/>
              <a:t>alimentação</a:t>
            </a:r>
            <a:r>
              <a:rPr lang="en-US" sz="2400" dirty="0" smtClean="0"/>
              <a:t> </a:t>
            </a:r>
            <a:r>
              <a:rPr lang="en-US" sz="2400" dirty="0" err="1" smtClean="0"/>
              <a:t>na</a:t>
            </a:r>
            <a:r>
              <a:rPr lang="en-US" sz="2400" dirty="0" smtClean="0"/>
              <a:t> </a:t>
            </a:r>
            <a:r>
              <a:rPr lang="en-US" sz="2400" dirty="0" err="1" smtClean="0"/>
              <a:t>infância</a:t>
            </a:r>
            <a:r>
              <a:rPr lang="en-US" sz="2400" dirty="0" smtClean="0"/>
              <a:t>, </a:t>
            </a:r>
            <a:r>
              <a:rPr lang="en-US" sz="2400" dirty="0" err="1" smtClean="0"/>
              <a:t>saúde</a:t>
            </a:r>
            <a:r>
              <a:rPr lang="en-US" sz="2400" dirty="0" smtClean="0"/>
              <a:t> </a:t>
            </a:r>
            <a:r>
              <a:rPr lang="en-US" sz="2400" dirty="0" err="1" smtClean="0"/>
              <a:t>bucal</a:t>
            </a:r>
            <a:r>
              <a:rPr lang="en-US" sz="2400" dirty="0" smtClean="0"/>
              <a:t>), </a:t>
            </a:r>
            <a:r>
              <a:rPr lang="en-US" sz="2400" dirty="0" err="1" smtClean="0"/>
              <a:t>em</a:t>
            </a:r>
            <a:r>
              <a:rPr lang="en-US" sz="2400" dirty="0" smtClean="0"/>
              <a:t> </a:t>
            </a:r>
            <a:r>
              <a:rPr lang="en-US" sz="2400" dirty="0" err="1" smtClean="0"/>
              <a:t>parceria</a:t>
            </a:r>
            <a:r>
              <a:rPr lang="en-US" sz="2400" dirty="0" smtClean="0"/>
              <a:t> com </a:t>
            </a:r>
            <a:r>
              <a:rPr lang="en-US" sz="2400" dirty="0" err="1" smtClean="0"/>
              <a:t>os</a:t>
            </a:r>
            <a:r>
              <a:rPr lang="en-US" sz="2400" dirty="0" smtClean="0"/>
              <a:t> </a:t>
            </a:r>
            <a:r>
              <a:rPr lang="en-US" sz="2400" dirty="0" err="1" smtClean="0"/>
              <a:t>serviços</a:t>
            </a:r>
            <a:r>
              <a:rPr lang="en-US" sz="2400" dirty="0" smtClean="0"/>
              <a:t> de </a:t>
            </a:r>
            <a:r>
              <a:rPr lang="en-US" sz="2400" dirty="0" err="1" smtClean="0"/>
              <a:t>Nutrição</a:t>
            </a:r>
            <a:r>
              <a:rPr lang="en-US" sz="2400" dirty="0" smtClean="0"/>
              <a:t> e </a:t>
            </a:r>
            <a:r>
              <a:rPr lang="en-US" sz="2400" dirty="0" err="1" smtClean="0"/>
              <a:t>Odontologia</a:t>
            </a:r>
            <a:r>
              <a:rPr lang="en-US" sz="2400" dirty="0" smtClean="0"/>
              <a:t> da UBS </a:t>
            </a:r>
            <a:r>
              <a:rPr lang="en-US" sz="2400" dirty="0" err="1" smtClean="0"/>
              <a:t>Dunas</a:t>
            </a:r>
            <a:endParaRPr lang="en-US" sz="2400" dirty="0" smtClean="0"/>
          </a:p>
          <a:p>
            <a:pPr marL="0" indent="0" algn="just">
              <a:buNone/>
            </a:pPr>
            <a:endParaRPr lang="en-US" sz="2400" dirty="0"/>
          </a:p>
          <a:p>
            <a:pPr marL="0" indent="0" algn="just">
              <a:buNone/>
            </a:pPr>
            <a:r>
              <a:rPr lang="en-US" sz="2400" dirty="0" smtClean="0"/>
              <a:t>-</a:t>
            </a:r>
            <a:r>
              <a:rPr lang="en-US" sz="2400" dirty="0" err="1" smtClean="0"/>
              <a:t>fortalecimento</a:t>
            </a:r>
            <a:r>
              <a:rPr lang="en-US" sz="2400" dirty="0" smtClean="0"/>
              <a:t> do </a:t>
            </a:r>
            <a:r>
              <a:rPr lang="en-US" sz="2400" dirty="0" err="1" smtClean="0"/>
              <a:t>vínculo</a:t>
            </a:r>
            <a:r>
              <a:rPr lang="en-US" sz="2400" dirty="0" smtClean="0"/>
              <a:t> entre </a:t>
            </a:r>
            <a:r>
              <a:rPr lang="en-US" sz="2400" dirty="0" err="1" smtClean="0"/>
              <a:t>os</a:t>
            </a:r>
            <a:r>
              <a:rPr lang="en-US" sz="2400" dirty="0" smtClean="0"/>
              <a:t> </a:t>
            </a:r>
            <a:r>
              <a:rPr lang="en-US" sz="2400" dirty="0" err="1" smtClean="0"/>
              <a:t>profissionais</a:t>
            </a:r>
            <a:r>
              <a:rPr lang="en-US" sz="2400" dirty="0" smtClean="0"/>
              <a:t> da </a:t>
            </a:r>
            <a:r>
              <a:rPr lang="en-US" sz="2400" dirty="0" err="1" smtClean="0"/>
              <a:t>equipe</a:t>
            </a:r>
            <a:r>
              <a:rPr lang="en-US" sz="2400" dirty="0" smtClean="0"/>
              <a:t> de </a:t>
            </a:r>
            <a:r>
              <a:rPr lang="en-US" sz="2400" dirty="0" err="1" smtClean="0"/>
              <a:t>saúde</a:t>
            </a:r>
            <a:endParaRPr lang="en-US" sz="2400" dirty="0" smtClean="0"/>
          </a:p>
          <a:p>
            <a:pPr marL="0" indent="0" algn="just">
              <a:buNone/>
            </a:pPr>
            <a:endParaRPr lang="en-US" sz="2400" dirty="0"/>
          </a:p>
          <a:p>
            <a:pPr marL="0" indent="0" algn="just">
              <a:buNone/>
            </a:pPr>
            <a:r>
              <a:rPr lang="en-US" sz="2400" dirty="0" smtClean="0"/>
              <a:t>-</a:t>
            </a:r>
            <a:r>
              <a:rPr lang="en-US" sz="2400" dirty="0" err="1" smtClean="0"/>
              <a:t>incorporação</a:t>
            </a:r>
            <a:r>
              <a:rPr lang="en-US" sz="2400" dirty="0" smtClean="0"/>
              <a:t> da </a:t>
            </a:r>
            <a:r>
              <a:rPr lang="en-US" sz="2400" dirty="0" err="1" smtClean="0"/>
              <a:t>intervenção</a:t>
            </a:r>
            <a:r>
              <a:rPr lang="en-US" sz="2400" dirty="0" smtClean="0"/>
              <a:t> </a:t>
            </a:r>
            <a:r>
              <a:rPr lang="en-US" sz="2400" dirty="0" err="1" smtClean="0"/>
              <a:t>à</a:t>
            </a:r>
            <a:r>
              <a:rPr lang="en-US" sz="2400" dirty="0" smtClean="0"/>
              <a:t> </a:t>
            </a:r>
            <a:r>
              <a:rPr lang="en-US" sz="2400" dirty="0" err="1" smtClean="0"/>
              <a:t>rotina</a:t>
            </a:r>
            <a:r>
              <a:rPr lang="en-US" sz="2400" dirty="0" smtClean="0"/>
              <a:t> de </a:t>
            </a:r>
            <a:r>
              <a:rPr lang="en-US" sz="2400" dirty="0" err="1" smtClean="0"/>
              <a:t>atendimento</a:t>
            </a:r>
            <a:r>
              <a:rPr lang="en-US" sz="2400" dirty="0" smtClean="0"/>
              <a:t> </a:t>
            </a:r>
          </a:p>
          <a:p>
            <a:pPr marL="0" indent="0" algn="just">
              <a:buNone/>
            </a:pPr>
            <a:endParaRPr lang="en-US" sz="2400" dirty="0"/>
          </a:p>
          <a:p>
            <a:pPr marL="0" indent="0" algn="just">
              <a:buNone/>
            </a:pPr>
            <a:endParaRPr lang="en-US" sz="2400" dirty="0" smtClean="0"/>
          </a:p>
          <a:p>
            <a:pPr marL="0" indent="0" algn="just">
              <a:buNone/>
            </a:pPr>
            <a:endParaRPr lang="en-US" sz="2400" dirty="0"/>
          </a:p>
          <a:p>
            <a:pPr marL="0" indent="0" algn="just">
              <a:buNone/>
            </a:pPr>
            <a:endParaRPr lang="en-US" sz="2400" dirty="0"/>
          </a:p>
        </p:txBody>
      </p:sp>
    </p:spTree>
    <p:extLst>
      <p:ext uri="{BB962C8B-B14F-4D97-AF65-F5344CB8AC3E}">
        <p14:creationId xmlns:p14="http://schemas.microsoft.com/office/powerpoint/2010/main" val="326482110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REFLEXÃO CRÍTICA</a:t>
            </a:r>
            <a:endParaRPr lang="en-US" b="1" u="sng" dirty="0"/>
          </a:p>
        </p:txBody>
      </p:sp>
      <p:sp>
        <p:nvSpPr>
          <p:cNvPr id="3" name="Content Placeholder 2"/>
          <p:cNvSpPr>
            <a:spLocks noGrp="1"/>
          </p:cNvSpPr>
          <p:nvPr>
            <p:ph idx="1"/>
          </p:nvPr>
        </p:nvSpPr>
        <p:spPr/>
        <p:txBody>
          <a:bodyPr>
            <a:normAutofit/>
          </a:bodyPr>
          <a:lstStyle/>
          <a:p>
            <a:pPr marL="0" indent="0" algn="just">
              <a:buNone/>
            </a:pPr>
            <a:r>
              <a:rPr lang="en-US" sz="2400" dirty="0" smtClean="0"/>
              <a:t>-</a:t>
            </a:r>
            <a:r>
              <a:rPr lang="en-US" sz="2400" u="sng" dirty="0" err="1" smtClean="0"/>
              <a:t>expectativas</a:t>
            </a:r>
            <a:r>
              <a:rPr lang="en-US" sz="2400" u="sng" dirty="0" smtClean="0"/>
              <a:t> </a:t>
            </a:r>
            <a:r>
              <a:rPr lang="en-US" sz="2400" u="sng" dirty="0" err="1" smtClean="0"/>
              <a:t>iniciais</a:t>
            </a:r>
            <a:r>
              <a:rPr lang="en-US" sz="2400" dirty="0" smtClean="0"/>
              <a:t>: </a:t>
            </a:r>
            <a:r>
              <a:rPr lang="en-US" sz="2400" dirty="0" err="1" smtClean="0"/>
              <a:t>seriedade</a:t>
            </a:r>
            <a:r>
              <a:rPr lang="en-US" sz="2400" dirty="0" smtClean="0"/>
              <a:t> do </a:t>
            </a:r>
            <a:r>
              <a:rPr lang="en-US" sz="2400" dirty="0" err="1" smtClean="0"/>
              <a:t>curso</a:t>
            </a:r>
            <a:r>
              <a:rPr lang="en-US" sz="2400" dirty="0" smtClean="0"/>
              <a:t>, </a:t>
            </a:r>
            <a:r>
              <a:rPr lang="en-US" sz="2400" dirty="0" err="1" smtClean="0"/>
              <a:t>qualidade</a:t>
            </a:r>
            <a:r>
              <a:rPr lang="en-US" sz="2400" dirty="0" smtClean="0"/>
              <a:t> dos </a:t>
            </a:r>
            <a:r>
              <a:rPr lang="en-US" sz="2400" dirty="0" err="1" smtClean="0"/>
              <a:t>materiais</a:t>
            </a:r>
            <a:r>
              <a:rPr lang="en-US" sz="2400" dirty="0" smtClean="0"/>
              <a:t> </a:t>
            </a:r>
            <a:r>
              <a:rPr lang="en-US" sz="2400" dirty="0" err="1" smtClean="0"/>
              <a:t>disponibilizados</a:t>
            </a:r>
            <a:endParaRPr lang="en-US" sz="2400" dirty="0" smtClean="0"/>
          </a:p>
          <a:p>
            <a:pPr marL="0" indent="0" algn="just">
              <a:buNone/>
            </a:pPr>
            <a:endParaRPr lang="en-US" sz="2400" dirty="0"/>
          </a:p>
          <a:p>
            <a:pPr marL="0" indent="0" algn="just">
              <a:buNone/>
            </a:pPr>
            <a:r>
              <a:rPr lang="en-US" sz="2400" dirty="0" smtClean="0"/>
              <a:t>-</a:t>
            </a:r>
            <a:r>
              <a:rPr lang="en-US" sz="2400" u="sng" dirty="0" err="1" smtClean="0"/>
              <a:t>qualificação</a:t>
            </a:r>
            <a:r>
              <a:rPr lang="en-US" sz="2400" u="sng" dirty="0" smtClean="0"/>
              <a:t> </a:t>
            </a:r>
            <a:r>
              <a:rPr lang="en-US" sz="2400" u="sng" dirty="0" err="1" smtClean="0"/>
              <a:t>profissional</a:t>
            </a:r>
            <a:r>
              <a:rPr lang="en-US" sz="2400" dirty="0" smtClean="0"/>
              <a:t>: </a:t>
            </a:r>
            <a:r>
              <a:rPr lang="en-US" sz="2400" dirty="0" err="1" smtClean="0"/>
              <a:t>trabalho</a:t>
            </a:r>
            <a:r>
              <a:rPr lang="en-US" sz="2400" dirty="0" smtClean="0"/>
              <a:t> </a:t>
            </a:r>
            <a:r>
              <a:rPr lang="en-US" sz="2400" dirty="0" err="1" smtClean="0"/>
              <a:t>na</a:t>
            </a:r>
            <a:r>
              <a:rPr lang="en-US" sz="2400" dirty="0" smtClean="0"/>
              <a:t> ESF, </a:t>
            </a:r>
            <a:r>
              <a:rPr lang="en-US" sz="2400" dirty="0" err="1" smtClean="0"/>
              <a:t>coordenação</a:t>
            </a:r>
            <a:r>
              <a:rPr lang="en-US" sz="2400" dirty="0" smtClean="0"/>
              <a:t> da </a:t>
            </a:r>
            <a:r>
              <a:rPr lang="en-US" sz="2400" dirty="0" err="1" smtClean="0"/>
              <a:t>intervenção</a:t>
            </a:r>
            <a:r>
              <a:rPr lang="en-US" sz="2400" dirty="0" smtClean="0"/>
              <a:t>, </a:t>
            </a:r>
            <a:r>
              <a:rPr lang="en-US" sz="2400" dirty="0" err="1" smtClean="0"/>
              <a:t>atividades</a:t>
            </a:r>
            <a:r>
              <a:rPr lang="en-US" sz="2400" dirty="0" smtClean="0"/>
              <a:t> </a:t>
            </a:r>
            <a:r>
              <a:rPr lang="en-US" sz="2400" dirty="0" err="1" smtClean="0"/>
              <a:t>na</a:t>
            </a:r>
            <a:r>
              <a:rPr lang="en-US" sz="2400" dirty="0" smtClean="0"/>
              <a:t> </a:t>
            </a:r>
            <a:r>
              <a:rPr lang="en-US" sz="2400" dirty="0" err="1" smtClean="0"/>
              <a:t>plataforma</a:t>
            </a:r>
            <a:r>
              <a:rPr lang="en-US" sz="2400" dirty="0" smtClean="0"/>
              <a:t> virtual (</a:t>
            </a:r>
            <a:r>
              <a:rPr lang="en-US" sz="2400" dirty="0" err="1" smtClean="0"/>
              <a:t>estudos</a:t>
            </a:r>
            <a:r>
              <a:rPr lang="en-US" sz="2400" dirty="0" smtClean="0"/>
              <a:t>, testes, </a:t>
            </a:r>
            <a:r>
              <a:rPr lang="en-US" sz="2400" dirty="0" err="1" smtClean="0"/>
              <a:t>protocolos</a:t>
            </a:r>
            <a:r>
              <a:rPr lang="en-US" sz="2400" dirty="0" smtClean="0"/>
              <a:t>, </a:t>
            </a:r>
            <a:r>
              <a:rPr lang="en-US" sz="2400" dirty="0" err="1" smtClean="0"/>
              <a:t>troca</a:t>
            </a:r>
            <a:r>
              <a:rPr lang="en-US" sz="2400" dirty="0" smtClean="0"/>
              <a:t> de </a:t>
            </a:r>
            <a:r>
              <a:rPr lang="en-US" sz="2400" dirty="0" err="1" smtClean="0"/>
              <a:t>informações</a:t>
            </a:r>
            <a:r>
              <a:rPr lang="en-US" sz="2400" dirty="0" smtClean="0"/>
              <a:t> </a:t>
            </a:r>
            <a:r>
              <a:rPr lang="en-US" sz="2400" dirty="0" err="1" smtClean="0"/>
              <a:t>nos</a:t>
            </a:r>
            <a:r>
              <a:rPr lang="en-US" sz="2400" dirty="0" smtClean="0"/>
              <a:t> </a:t>
            </a:r>
            <a:r>
              <a:rPr lang="en-US" sz="2400" dirty="0" err="1" smtClean="0"/>
              <a:t>fóruns</a:t>
            </a:r>
            <a:r>
              <a:rPr lang="en-US" sz="2400" dirty="0" smtClean="0"/>
              <a:t>), </a:t>
            </a:r>
            <a:r>
              <a:rPr lang="en-US" sz="2400" dirty="0" err="1" smtClean="0"/>
              <a:t>qualificação</a:t>
            </a:r>
            <a:r>
              <a:rPr lang="en-US" sz="2400" dirty="0" smtClean="0"/>
              <a:t> da </a:t>
            </a:r>
            <a:r>
              <a:rPr lang="en-US" sz="2400" dirty="0" err="1" smtClean="0"/>
              <a:t>prática</a:t>
            </a:r>
            <a:r>
              <a:rPr lang="en-US" sz="2400" dirty="0" smtClean="0"/>
              <a:t> </a:t>
            </a:r>
            <a:r>
              <a:rPr lang="en-US" sz="2400" dirty="0" err="1" smtClean="0"/>
              <a:t>clínica</a:t>
            </a:r>
            <a:r>
              <a:rPr lang="en-US" sz="2400" dirty="0" smtClean="0"/>
              <a:t>  </a:t>
            </a:r>
          </a:p>
          <a:p>
            <a:pPr marL="0" indent="0" algn="just">
              <a:buNone/>
            </a:pPr>
            <a:endParaRPr lang="en-US" sz="2400" dirty="0"/>
          </a:p>
          <a:p>
            <a:pPr marL="0" indent="0" algn="just">
              <a:buNone/>
            </a:pPr>
            <a:r>
              <a:rPr lang="en-US" sz="2400" dirty="0" smtClean="0"/>
              <a:t>-</a:t>
            </a:r>
            <a:r>
              <a:rPr lang="en-US" sz="2400" u="sng" dirty="0" err="1" smtClean="0"/>
              <a:t>crescimento</a:t>
            </a:r>
            <a:r>
              <a:rPr lang="en-US" sz="2400" u="sng" dirty="0" smtClean="0"/>
              <a:t> </a:t>
            </a:r>
            <a:r>
              <a:rPr lang="en-US" sz="2400" u="sng" dirty="0" err="1" smtClean="0"/>
              <a:t>pessoal</a:t>
            </a:r>
            <a:r>
              <a:rPr lang="en-US" sz="2400" dirty="0" smtClean="0"/>
              <a:t>: </a:t>
            </a:r>
            <a:r>
              <a:rPr lang="en-US" sz="2400" dirty="0" err="1" smtClean="0"/>
              <a:t>contato</a:t>
            </a:r>
            <a:r>
              <a:rPr lang="en-US" sz="2400" dirty="0" smtClean="0"/>
              <a:t> com a </a:t>
            </a:r>
            <a:r>
              <a:rPr lang="en-US" sz="2400" dirty="0" err="1" smtClean="0"/>
              <a:t>comunidade</a:t>
            </a:r>
            <a:r>
              <a:rPr lang="en-US" sz="2400" dirty="0" smtClean="0"/>
              <a:t>, </a:t>
            </a:r>
            <a:r>
              <a:rPr lang="en-US" sz="2400" dirty="0" err="1" smtClean="0"/>
              <a:t>experiência</a:t>
            </a:r>
            <a:r>
              <a:rPr lang="en-US" sz="2400" dirty="0" smtClean="0"/>
              <a:t> de </a:t>
            </a:r>
            <a:r>
              <a:rPr lang="en-US" sz="2400" dirty="0" err="1" smtClean="0"/>
              <a:t>trabalho</a:t>
            </a:r>
            <a:r>
              <a:rPr lang="en-US" sz="2400" dirty="0" smtClean="0"/>
              <a:t> </a:t>
            </a:r>
            <a:r>
              <a:rPr lang="en-US" sz="2400" dirty="0" err="1" smtClean="0"/>
              <a:t>em</a:t>
            </a:r>
            <a:r>
              <a:rPr lang="en-US" sz="2400" dirty="0" smtClean="0"/>
              <a:t> </a:t>
            </a:r>
            <a:r>
              <a:rPr lang="en-US" sz="2400" dirty="0" err="1" smtClean="0"/>
              <a:t>equipe</a:t>
            </a:r>
            <a:r>
              <a:rPr lang="en-US" sz="2400" dirty="0" smtClean="0"/>
              <a:t>, </a:t>
            </a:r>
            <a:r>
              <a:rPr lang="en-US" sz="2400" dirty="0" err="1" smtClean="0"/>
              <a:t>novas</a:t>
            </a:r>
            <a:r>
              <a:rPr lang="en-US" sz="2400" dirty="0" smtClean="0"/>
              <a:t> </a:t>
            </a:r>
            <a:r>
              <a:rPr lang="en-US" sz="2400" dirty="0" err="1" smtClean="0"/>
              <a:t>amizades</a:t>
            </a:r>
            <a:r>
              <a:rPr lang="en-US" sz="2400" dirty="0" smtClean="0"/>
              <a:t> </a:t>
            </a:r>
            <a:endParaRPr lang="en-US" sz="2400" dirty="0"/>
          </a:p>
        </p:txBody>
      </p:sp>
    </p:spTree>
    <p:extLst>
      <p:ext uri="{BB962C8B-B14F-4D97-AF65-F5344CB8AC3E}">
        <p14:creationId xmlns:p14="http://schemas.microsoft.com/office/powerpoint/2010/main" val="34390721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66616672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09491830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86049751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OBRIGADO!</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89778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INTRODUÇÃO</a:t>
            </a:r>
            <a:endParaRPr lang="en-US" dirty="0"/>
          </a:p>
        </p:txBody>
      </p:sp>
      <p:sp>
        <p:nvSpPr>
          <p:cNvPr id="3" name="Content Placeholder 2"/>
          <p:cNvSpPr>
            <a:spLocks noGrp="1"/>
          </p:cNvSpPr>
          <p:nvPr>
            <p:ph idx="1"/>
          </p:nvPr>
        </p:nvSpPr>
        <p:spPr/>
        <p:txBody>
          <a:bodyPr>
            <a:normAutofit lnSpcReduction="10000"/>
          </a:bodyPr>
          <a:lstStyle/>
          <a:p>
            <a:pPr algn="just"/>
            <a:r>
              <a:rPr lang="en-US" sz="2400" b="1" u="sng" dirty="0" err="1" smtClean="0"/>
              <a:t>Atenção</a:t>
            </a:r>
            <a:r>
              <a:rPr lang="en-US" sz="2400" b="1" u="sng" dirty="0" smtClean="0"/>
              <a:t> </a:t>
            </a:r>
            <a:r>
              <a:rPr lang="en-US" sz="2400" b="1" u="sng" dirty="0" err="1" smtClean="0"/>
              <a:t>à</a:t>
            </a:r>
            <a:r>
              <a:rPr lang="en-US" sz="2400" b="1" u="sng" dirty="0" smtClean="0"/>
              <a:t> </a:t>
            </a:r>
            <a:r>
              <a:rPr lang="en-US" sz="2400" b="1" u="sng" dirty="0" err="1" smtClean="0"/>
              <a:t>Criança</a:t>
            </a:r>
            <a:r>
              <a:rPr lang="en-US" sz="2400" b="1" u="sng" dirty="0" smtClean="0"/>
              <a:t> </a:t>
            </a:r>
            <a:r>
              <a:rPr lang="en-US" sz="2400" b="1" u="sng" dirty="0" err="1" smtClean="0"/>
              <a:t>na</a:t>
            </a:r>
            <a:r>
              <a:rPr lang="en-US" sz="2400" b="1" u="sng" dirty="0" smtClean="0"/>
              <a:t> UBS </a:t>
            </a:r>
            <a:r>
              <a:rPr lang="en-US" sz="2400" b="1" u="sng" dirty="0" err="1" smtClean="0"/>
              <a:t>Dunas</a:t>
            </a:r>
            <a:r>
              <a:rPr lang="en-US" sz="2400" b="1" u="sng" dirty="0" smtClean="0"/>
              <a:t> (</a:t>
            </a:r>
            <a:r>
              <a:rPr lang="en-US" sz="2400" b="1" u="sng" dirty="0" err="1" smtClean="0"/>
              <a:t>Análise</a:t>
            </a:r>
            <a:r>
              <a:rPr lang="en-US" sz="2400" b="1" u="sng" dirty="0" smtClean="0"/>
              <a:t> </a:t>
            </a:r>
            <a:r>
              <a:rPr lang="en-US" sz="2400" b="1" u="sng" dirty="0" err="1" smtClean="0"/>
              <a:t>Situacional</a:t>
            </a:r>
            <a:r>
              <a:rPr lang="en-US" sz="2400" b="1" u="sng" dirty="0" smtClean="0"/>
              <a:t>)</a:t>
            </a:r>
            <a:r>
              <a:rPr lang="en-US" sz="2400" dirty="0" smtClean="0"/>
              <a:t>:</a:t>
            </a:r>
          </a:p>
          <a:p>
            <a:pPr marL="0" indent="0" algn="just">
              <a:buNone/>
            </a:pPr>
            <a:r>
              <a:rPr lang="en-US" sz="2400" dirty="0"/>
              <a:t>	</a:t>
            </a:r>
            <a:r>
              <a:rPr lang="en-US" sz="2400" dirty="0" smtClean="0"/>
              <a:t>-</a:t>
            </a:r>
            <a:r>
              <a:rPr lang="en-US" sz="2400" dirty="0" err="1" smtClean="0"/>
              <a:t>atendimentos</a:t>
            </a:r>
            <a:r>
              <a:rPr lang="en-US" sz="2400" dirty="0" smtClean="0"/>
              <a:t> de </a:t>
            </a:r>
            <a:r>
              <a:rPr lang="en-US" sz="2400" dirty="0" err="1" smtClean="0"/>
              <a:t>puericultura</a:t>
            </a:r>
            <a:r>
              <a:rPr lang="en-US" sz="2400" dirty="0" smtClean="0"/>
              <a:t> </a:t>
            </a:r>
            <a:r>
              <a:rPr lang="en-US" sz="2400" dirty="0" err="1" smtClean="0"/>
              <a:t>envolvendo</a:t>
            </a:r>
            <a:r>
              <a:rPr lang="en-US" sz="2400" dirty="0" smtClean="0"/>
              <a:t> </a:t>
            </a:r>
            <a:r>
              <a:rPr lang="en-US" sz="2400" dirty="0" err="1" smtClean="0"/>
              <a:t>apenas</a:t>
            </a:r>
            <a:r>
              <a:rPr lang="en-US" sz="2400" dirty="0" smtClean="0"/>
              <a:t> </a:t>
            </a:r>
            <a:r>
              <a:rPr lang="en-US" sz="2400" dirty="0" err="1" smtClean="0"/>
              <a:t>crianças</a:t>
            </a:r>
            <a:r>
              <a:rPr lang="en-US" sz="2400" dirty="0" smtClean="0"/>
              <a:t> de 0 a 24 </a:t>
            </a:r>
            <a:r>
              <a:rPr lang="en-US" sz="2400" dirty="0" err="1" smtClean="0"/>
              <a:t>meses</a:t>
            </a:r>
            <a:r>
              <a:rPr lang="en-US" sz="2400" dirty="0" smtClean="0"/>
              <a:t> </a:t>
            </a:r>
          </a:p>
          <a:p>
            <a:pPr marL="0" indent="0" algn="just">
              <a:buNone/>
            </a:pPr>
            <a:r>
              <a:rPr lang="en-US" sz="2400" dirty="0"/>
              <a:t>	</a:t>
            </a:r>
          </a:p>
          <a:p>
            <a:pPr marL="0" indent="0" algn="just">
              <a:buNone/>
            </a:pPr>
            <a:r>
              <a:rPr lang="en-US" sz="2400" dirty="0"/>
              <a:t>	</a:t>
            </a:r>
            <a:r>
              <a:rPr lang="en-US" sz="2400" dirty="0" smtClean="0"/>
              <a:t>-</a:t>
            </a:r>
            <a:r>
              <a:rPr lang="en-US" sz="2400" dirty="0" err="1" smtClean="0"/>
              <a:t>falta</a:t>
            </a:r>
            <a:r>
              <a:rPr lang="en-US" sz="2400" dirty="0" smtClean="0"/>
              <a:t> de </a:t>
            </a:r>
            <a:r>
              <a:rPr lang="en-US" sz="2400" dirty="0" err="1" smtClean="0"/>
              <a:t>padronização</a:t>
            </a:r>
            <a:r>
              <a:rPr lang="en-US" sz="2400" dirty="0" smtClean="0"/>
              <a:t> dos </a:t>
            </a:r>
            <a:r>
              <a:rPr lang="en-US" sz="2400" dirty="0" err="1" smtClean="0"/>
              <a:t>atendimentos</a:t>
            </a:r>
            <a:r>
              <a:rPr lang="en-US" sz="2400" dirty="0" smtClean="0"/>
              <a:t> e </a:t>
            </a:r>
            <a:r>
              <a:rPr lang="en-US" sz="2400" dirty="0" err="1" smtClean="0"/>
              <a:t>registros</a:t>
            </a:r>
            <a:r>
              <a:rPr lang="en-US" sz="2400" dirty="0"/>
              <a:t> (</a:t>
            </a:r>
            <a:r>
              <a:rPr lang="en-US" sz="2400" dirty="0" err="1" smtClean="0"/>
              <a:t>ausência</a:t>
            </a:r>
            <a:r>
              <a:rPr lang="en-US" sz="2400" dirty="0" smtClean="0"/>
              <a:t> </a:t>
            </a:r>
            <a:r>
              <a:rPr lang="en-US" sz="2400" dirty="0"/>
              <a:t>de </a:t>
            </a:r>
            <a:r>
              <a:rPr lang="en-US" sz="2400" dirty="0" err="1" smtClean="0"/>
              <a:t>ficha</a:t>
            </a:r>
            <a:r>
              <a:rPr lang="en-US" sz="2400" dirty="0" smtClean="0"/>
              <a:t> </a:t>
            </a:r>
            <a:r>
              <a:rPr lang="en-US" sz="2400" dirty="0" err="1" smtClean="0"/>
              <a:t>específica</a:t>
            </a:r>
            <a:r>
              <a:rPr lang="en-US" sz="2400" dirty="0" smtClean="0"/>
              <a:t> </a:t>
            </a:r>
            <a:r>
              <a:rPr lang="en-US" sz="2400" dirty="0" err="1" smtClean="0"/>
              <a:t>voltada</a:t>
            </a:r>
            <a:r>
              <a:rPr lang="en-US" sz="2400" dirty="0" smtClean="0"/>
              <a:t> </a:t>
            </a:r>
            <a:r>
              <a:rPr lang="en-US" sz="2400" dirty="0" err="1" smtClean="0"/>
              <a:t>à</a:t>
            </a:r>
            <a:r>
              <a:rPr lang="en-US" sz="2400" dirty="0" smtClean="0"/>
              <a:t> </a:t>
            </a:r>
            <a:r>
              <a:rPr lang="en-US" sz="2400" dirty="0" err="1" smtClean="0"/>
              <a:t>saúde</a:t>
            </a:r>
            <a:r>
              <a:rPr lang="en-US" sz="2400" dirty="0" smtClean="0"/>
              <a:t> da </a:t>
            </a:r>
            <a:r>
              <a:rPr lang="en-US" sz="2400" dirty="0" err="1" smtClean="0"/>
              <a:t>criança</a:t>
            </a:r>
            <a:r>
              <a:rPr lang="en-US" sz="2400" dirty="0" smtClean="0"/>
              <a:t>)</a:t>
            </a:r>
          </a:p>
          <a:p>
            <a:pPr marL="0" indent="0" algn="just">
              <a:buNone/>
            </a:pPr>
            <a:r>
              <a:rPr lang="en-US" sz="2400" dirty="0"/>
              <a:t>	</a:t>
            </a:r>
            <a:endParaRPr lang="en-US" sz="2400" dirty="0" smtClean="0"/>
          </a:p>
          <a:p>
            <a:pPr marL="0" indent="0" algn="just">
              <a:buNone/>
            </a:pPr>
            <a:r>
              <a:rPr lang="en-US" sz="2400" dirty="0"/>
              <a:t>	</a:t>
            </a:r>
            <a:r>
              <a:rPr lang="en-US" sz="2400" dirty="0" smtClean="0"/>
              <a:t>-</a:t>
            </a:r>
            <a:r>
              <a:rPr lang="en-US" sz="2400" dirty="0" err="1" smtClean="0"/>
              <a:t>ausência</a:t>
            </a:r>
            <a:r>
              <a:rPr lang="en-US" sz="2400" dirty="0" smtClean="0"/>
              <a:t> de </a:t>
            </a:r>
            <a:r>
              <a:rPr lang="en-US" sz="2400" dirty="0" err="1" smtClean="0"/>
              <a:t>vínculo</a:t>
            </a:r>
            <a:r>
              <a:rPr lang="en-US" sz="2400" dirty="0" smtClean="0"/>
              <a:t> com o </a:t>
            </a:r>
            <a:r>
              <a:rPr lang="en-US" sz="2400" dirty="0" err="1" smtClean="0"/>
              <a:t>serviço</a:t>
            </a:r>
            <a:r>
              <a:rPr lang="en-US" sz="2400" dirty="0" smtClean="0"/>
              <a:t> de </a:t>
            </a:r>
            <a:r>
              <a:rPr lang="en-US" sz="2400" dirty="0" err="1" smtClean="0"/>
              <a:t>Odontologia</a:t>
            </a:r>
            <a:r>
              <a:rPr lang="en-US" sz="2400" dirty="0" smtClean="0"/>
              <a:t> da UBS</a:t>
            </a:r>
          </a:p>
          <a:p>
            <a:pPr marL="0" indent="0" algn="just">
              <a:buNone/>
            </a:pPr>
            <a:r>
              <a:rPr lang="en-US" sz="2400" dirty="0" smtClean="0"/>
              <a:t>   </a:t>
            </a:r>
          </a:p>
          <a:p>
            <a:pPr marL="0" indent="0" algn="just">
              <a:buNone/>
            </a:pPr>
            <a:r>
              <a:rPr lang="en-US" sz="2400" dirty="0"/>
              <a:t>	</a:t>
            </a:r>
            <a:r>
              <a:rPr lang="en-US" sz="2400" dirty="0" smtClean="0"/>
              <a:t>-</a:t>
            </a:r>
            <a:r>
              <a:rPr lang="en-US" sz="2400" dirty="0" err="1" smtClean="0"/>
              <a:t>atividades</a:t>
            </a:r>
            <a:r>
              <a:rPr lang="en-US" sz="2400" dirty="0" smtClean="0"/>
              <a:t> </a:t>
            </a:r>
            <a:r>
              <a:rPr lang="en-US" sz="2400" dirty="0" err="1" smtClean="0"/>
              <a:t>comunitárias</a:t>
            </a:r>
            <a:r>
              <a:rPr lang="en-US" sz="2400" dirty="0" smtClean="0"/>
              <a:t> (</a:t>
            </a:r>
            <a:r>
              <a:rPr lang="en-US" sz="2400" dirty="0" err="1" smtClean="0"/>
              <a:t>Grupo</a:t>
            </a:r>
            <a:r>
              <a:rPr lang="en-US" sz="2400" dirty="0" smtClean="0"/>
              <a:t> de </a:t>
            </a:r>
            <a:r>
              <a:rPr lang="en-US" sz="2400" dirty="0" err="1" smtClean="0"/>
              <a:t>Crianças</a:t>
            </a:r>
            <a:r>
              <a:rPr lang="en-US" sz="2400" dirty="0" smtClean="0"/>
              <a:t>) </a:t>
            </a:r>
            <a:r>
              <a:rPr lang="en-US" sz="2400" dirty="0" err="1" smtClean="0"/>
              <a:t>sem</a:t>
            </a:r>
            <a:r>
              <a:rPr lang="en-US" sz="2400" dirty="0" smtClean="0"/>
              <a:t> </a:t>
            </a:r>
            <a:r>
              <a:rPr lang="en-US" sz="2400" dirty="0" err="1" smtClean="0"/>
              <a:t>ações</a:t>
            </a:r>
            <a:r>
              <a:rPr lang="en-US" sz="2400" dirty="0" smtClean="0"/>
              <a:t> de </a:t>
            </a:r>
            <a:r>
              <a:rPr lang="en-US" sz="2400" dirty="0" err="1" smtClean="0"/>
              <a:t>educação</a:t>
            </a:r>
            <a:r>
              <a:rPr lang="en-US" sz="2400" dirty="0" smtClean="0"/>
              <a:t> </a:t>
            </a:r>
            <a:r>
              <a:rPr lang="en-US" sz="2400" dirty="0" err="1" smtClean="0"/>
              <a:t>em</a:t>
            </a:r>
            <a:r>
              <a:rPr lang="en-US" sz="2400" dirty="0" smtClean="0"/>
              <a:t> </a:t>
            </a:r>
            <a:r>
              <a:rPr lang="en-US" sz="2400" dirty="0" err="1" smtClean="0"/>
              <a:t>saúde</a:t>
            </a:r>
            <a:endParaRPr lang="en-US" sz="2400" dirty="0"/>
          </a:p>
        </p:txBody>
      </p:sp>
    </p:spTree>
    <p:extLst>
      <p:ext uri="{BB962C8B-B14F-4D97-AF65-F5344CB8AC3E}">
        <p14:creationId xmlns:p14="http://schemas.microsoft.com/office/powerpoint/2010/main" val="42351880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61463"/>
          </a:xfrm>
        </p:spPr>
        <p:txBody>
          <a:bodyPr/>
          <a:lstStyle/>
          <a:p>
            <a:r>
              <a:rPr lang="en-US" b="1" dirty="0" smtClean="0"/>
              <a:t>OBJETIVO GERAL</a:t>
            </a:r>
            <a:endParaRPr lang="en-US" b="1"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pt-BR" sz="2800" dirty="0" smtClean="0"/>
          </a:p>
          <a:p>
            <a:pPr marL="0" indent="0">
              <a:buNone/>
            </a:pPr>
            <a:endParaRPr lang="pt-BR" sz="2800" dirty="0"/>
          </a:p>
          <a:p>
            <a:pPr marL="0" indent="0" algn="ctr">
              <a:buNone/>
            </a:pPr>
            <a:r>
              <a:rPr lang="pt-BR" sz="2800" dirty="0" smtClean="0"/>
              <a:t>Melhorar </a:t>
            </a:r>
            <a:r>
              <a:rPr lang="pt-BR" sz="2800" dirty="0"/>
              <a:t>a </a:t>
            </a:r>
            <a:r>
              <a:rPr lang="pt-BR" sz="2800" dirty="0" err="1"/>
              <a:t>atenção</a:t>
            </a:r>
            <a:r>
              <a:rPr lang="pt-BR" sz="2800" dirty="0"/>
              <a:t> à </a:t>
            </a:r>
            <a:r>
              <a:rPr lang="pt-BR" sz="2800" dirty="0" err="1"/>
              <a:t>Saúde</a:t>
            </a:r>
            <a:r>
              <a:rPr lang="pt-BR" sz="2800" dirty="0"/>
              <a:t> da </a:t>
            </a:r>
            <a:r>
              <a:rPr lang="pt-BR" sz="2800" dirty="0" err="1"/>
              <a:t>Criança</a:t>
            </a:r>
            <a:r>
              <a:rPr lang="pt-BR" sz="2800" dirty="0"/>
              <a:t> de 0 a 72 meses </a:t>
            </a:r>
            <a:r>
              <a:rPr lang="pt-BR" sz="2800" dirty="0" smtClean="0"/>
              <a:t>na </a:t>
            </a:r>
            <a:r>
              <a:rPr lang="pt-BR" sz="2800" dirty="0"/>
              <a:t>UBS Dunas </a:t>
            </a:r>
            <a:endParaRPr lang="pt-BR" sz="2800" dirty="0" smtClean="0"/>
          </a:p>
          <a:p>
            <a:pPr marL="0" indent="0">
              <a:buNone/>
            </a:pPr>
            <a:endParaRPr lang="en-US" dirty="0"/>
          </a:p>
        </p:txBody>
      </p:sp>
    </p:spTree>
    <p:extLst>
      <p:ext uri="{BB962C8B-B14F-4D97-AF65-F5344CB8AC3E}">
        <p14:creationId xmlns:p14="http://schemas.microsoft.com/office/powerpoint/2010/main" val="37000332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METODOLOGIA</a:t>
            </a:r>
            <a:endParaRPr lang="en-US" b="1" u="sng" dirty="0"/>
          </a:p>
        </p:txBody>
      </p:sp>
      <p:sp>
        <p:nvSpPr>
          <p:cNvPr id="3" name="Content Placeholder 2"/>
          <p:cNvSpPr>
            <a:spLocks noGrp="1"/>
          </p:cNvSpPr>
          <p:nvPr>
            <p:ph idx="1"/>
          </p:nvPr>
        </p:nvSpPr>
        <p:spPr/>
        <p:txBody>
          <a:bodyPr>
            <a:normAutofit fontScale="25000" lnSpcReduction="20000"/>
          </a:bodyPr>
          <a:lstStyle/>
          <a:p>
            <a:pPr algn="just"/>
            <a:r>
              <a:rPr lang="en-US" sz="9200" b="1" u="sng" dirty="0" err="1" smtClean="0"/>
              <a:t>Ações</a:t>
            </a:r>
            <a:r>
              <a:rPr lang="en-US" sz="9200" b="1" u="sng" dirty="0" smtClean="0"/>
              <a:t> </a:t>
            </a:r>
            <a:r>
              <a:rPr lang="en-US" sz="9200" b="1" u="sng" dirty="0" err="1" smtClean="0"/>
              <a:t>realizadas</a:t>
            </a:r>
            <a:r>
              <a:rPr lang="en-US" sz="9200" dirty="0" smtClean="0"/>
              <a:t>:</a:t>
            </a:r>
          </a:p>
          <a:p>
            <a:pPr marL="457200" lvl="1" indent="0" algn="just">
              <a:buNone/>
            </a:pPr>
            <a:r>
              <a:rPr lang="en-US" sz="9200" dirty="0"/>
              <a:t>-</a:t>
            </a:r>
            <a:r>
              <a:rPr lang="en-US" sz="9200" dirty="0" err="1" smtClean="0"/>
              <a:t>implementação</a:t>
            </a:r>
            <a:r>
              <a:rPr lang="en-US" sz="9200" dirty="0" smtClean="0"/>
              <a:t> da </a:t>
            </a:r>
            <a:r>
              <a:rPr lang="en-US" sz="9200" dirty="0" err="1" smtClean="0"/>
              <a:t>ficha</a:t>
            </a:r>
            <a:r>
              <a:rPr lang="en-US" sz="9200" dirty="0" smtClean="0"/>
              <a:t> </a:t>
            </a:r>
            <a:r>
              <a:rPr lang="en-US" sz="9200" dirty="0" err="1" smtClean="0"/>
              <a:t>espelho</a:t>
            </a:r>
            <a:r>
              <a:rPr lang="en-US" sz="9200" dirty="0" smtClean="0"/>
              <a:t> de </a:t>
            </a:r>
            <a:r>
              <a:rPr lang="en-US" sz="9200" dirty="0" err="1" smtClean="0"/>
              <a:t>Saúde</a:t>
            </a:r>
            <a:r>
              <a:rPr lang="en-US" sz="9200" dirty="0" smtClean="0"/>
              <a:t> da </a:t>
            </a:r>
            <a:r>
              <a:rPr lang="en-US" sz="9200" dirty="0" err="1" smtClean="0"/>
              <a:t>Criança</a:t>
            </a:r>
            <a:r>
              <a:rPr lang="en-US" sz="9200" dirty="0" smtClean="0"/>
              <a:t> e de </a:t>
            </a:r>
            <a:r>
              <a:rPr lang="en-US" sz="9200" dirty="0" err="1" smtClean="0"/>
              <a:t>saúde</a:t>
            </a:r>
            <a:r>
              <a:rPr lang="en-US" sz="9200" dirty="0" smtClean="0"/>
              <a:t> </a:t>
            </a:r>
            <a:r>
              <a:rPr lang="en-US" sz="9200" dirty="0" err="1" smtClean="0"/>
              <a:t>bucal</a:t>
            </a:r>
            <a:r>
              <a:rPr lang="en-US" sz="9200" dirty="0" smtClean="0"/>
              <a:t> do </a:t>
            </a:r>
            <a:r>
              <a:rPr lang="en-US" sz="9200" dirty="0" err="1" smtClean="0"/>
              <a:t>pré</a:t>
            </a:r>
            <a:r>
              <a:rPr lang="en-US" sz="9200" dirty="0" smtClean="0"/>
              <a:t>-escolar</a:t>
            </a:r>
          </a:p>
          <a:p>
            <a:pPr marL="457200" lvl="1" indent="0" algn="just">
              <a:buNone/>
            </a:pPr>
            <a:endParaRPr lang="en-US" sz="9200" dirty="0"/>
          </a:p>
          <a:p>
            <a:pPr marL="457200" lvl="1" indent="0" algn="just">
              <a:buNone/>
            </a:pPr>
            <a:r>
              <a:rPr lang="en-US" sz="9200" dirty="0" smtClean="0"/>
              <a:t>-</a:t>
            </a:r>
            <a:r>
              <a:rPr lang="en-US" sz="9200" u="sng" dirty="0" err="1" smtClean="0"/>
              <a:t>ampliação</a:t>
            </a:r>
            <a:r>
              <a:rPr lang="en-US" sz="9200" u="sng" dirty="0" smtClean="0"/>
              <a:t> da </a:t>
            </a:r>
            <a:r>
              <a:rPr lang="en-US" sz="9200" u="sng" dirty="0" err="1" smtClean="0"/>
              <a:t>faixa</a:t>
            </a:r>
            <a:r>
              <a:rPr lang="en-US" sz="9200" u="sng" dirty="0" smtClean="0"/>
              <a:t> </a:t>
            </a:r>
            <a:r>
              <a:rPr lang="en-US" sz="9200" u="sng" dirty="0" err="1" smtClean="0"/>
              <a:t>etária</a:t>
            </a:r>
            <a:r>
              <a:rPr lang="en-US" sz="9200" u="sng" dirty="0" smtClean="0"/>
              <a:t> de </a:t>
            </a:r>
            <a:r>
              <a:rPr lang="en-US" sz="9200" u="sng" dirty="0" err="1" smtClean="0"/>
              <a:t>atendimento</a:t>
            </a:r>
            <a:r>
              <a:rPr lang="en-US" sz="9200" dirty="0" smtClean="0"/>
              <a:t>: de 0 a 72 </a:t>
            </a:r>
            <a:r>
              <a:rPr lang="en-US" sz="9200" dirty="0" err="1" smtClean="0"/>
              <a:t>meses</a:t>
            </a:r>
            <a:endParaRPr lang="en-US" sz="9200" dirty="0" smtClean="0"/>
          </a:p>
          <a:p>
            <a:pPr marL="457200" lvl="1" indent="0" algn="just">
              <a:buNone/>
            </a:pPr>
            <a:endParaRPr lang="en-US" sz="9200" dirty="0"/>
          </a:p>
          <a:p>
            <a:pPr marL="457200" lvl="1" indent="0" algn="just">
              <a:buNone/>
            </a:pPr>
            <a:r>
              <a:rPr lang="en-US" sz="9200" dirty="0" smtClean="0"/>
              <a:t>-</a:t>
            </a:r>
            <a:r>
              <a:rPr lang="en-US" sz="9200" dirty="0" err="1" smtClean="0"/>
              <a:t>disponibilização</a:t>
            </a:r>
            <a:r>
              <a:rPr lang="en-US" sz="9200" dirty="0" smtClean="0"/>
              <a:t> da </a:t>
            </a:r>
            <a:r>
              <a:rPr lang="en-US" sz="9200" dirty="0" err="1" smtClean="0"/>
              <a:t>versão</a:t>
            </a:r>
            <a:r>
              <a:rPr lang="en-US" sz="9200" dirty="0" smtClean="0"/>
              <a:t> </a:t>
            </a:r>
            <a:r>
              <a:rPr lang="en-US" sz="9200" dirty="0" err="1" smtClean="0"/>
              <a:t>impressa</a:t>
            </a:r>
            <a:r>
              <a:rPr lang="en-US" sz="9200" dirty="0" smtClean="0"/>
              <a:t> do </a:t>
            </a:r>
            <a:r>
              <a:rPr lang="en-US" sz="9200" dirty="0" err="1" smtClean="0"/>
              <a:t>Caderno</a:t>
            </a:r>
            <a:r>
              <a:rPr lang="en-US" sz="9200" dirty="0" smtClean="0"/>
              <a:t> de </a:t>
            </a:r>
            <a:r>
              <a:rPr lang="en-US" sz="9200" dirty="0" err="1" smtClean="0"/>
              <a:t>Atenção</a:t>
            </a:r>
            <a:r>
              <a:rPr lang="en-US" sz="9200" dirty="0" smtClean="0"/>
              <a:t> </a:t>
            </a:r>
            <a:r>
              <a:rPr lang="en-US" sz="9200" dirty="0" err="1" smtClean="0"/>
              <a:t>Básica</a:t>
            </a:r>
            <a:r>
              <a:rPr lang="en-US" sz="9200" dirty="0" smtClean="0"/>
              <a:t> n</a:t>
            </a:r>
            <a:r>
              <a:rPr lang="en-US" sz="9200" baseline="30000" dirty="0" smtClean="0"/>
              <a:t>o</a:t>
            </a:r>
            <a:r>
              <a:rPr lang="en-US" sz="9200" dirty="0" smtClean="0"/>
              <a:t> 33 – MS (</a:t>
            </a:r>
            <a:r>
              <a:rPr lang="en-US" sz="9200" dirty="0" err="1" smtClean="0"/>
              <a:t>Saúde</a:t>
            </a:r>
            <a:r>
              <a:rPr lang="en-US" sz="9200" dirty="0" smtClean="0"/>
              <a:t> da </a:t>
            </a:r>
            <a:r>
              <a:rPr lang="en-US" sz="9200" dirty="0" err="1" smtClean="0"/>
              <a:t>Criança</a:t>
            </a:r>
            <a:r>
              <a:rPr lang="en-US" sz="9200" dirty="0" smtClean="0"/>
              <a:t>: </a:t>
            </a:r>
            <a:r>
              <a:rPr lang="en-US" sz="9200" dirty="0" err="1" smtClean="0"/>
              <a:t>crescimento</a:t>
            </a:r>
            <a:r>
              <a:rPr lang="en-US" sz="9200" dirty="0" smtClean="0"/>
              <a:t> e </a:t>
            </a:r>
            <a:r>
              <a:rPr lang="en-US" sz="9200" dirty="0" err="1" smtClean="0"/>
              <a:t>desenvolvimento</a:t>
            </a:r>
            <a:r>
              <a:rPr lang="en-US" sz="9200" dirty="0" smtClean="0"/>
              <a:t>) </a:t>
            </a:r>
            <a:r>
              <a:rPr lang="en-US" sz="9200" dirty="0" err="1" smtClean="0"/>
              <a:t>na</a:t>
            </a:r>
            <a:r>
              <a:rPr lang="en-US" sz="9200" dirty="0" smtClean="0"/>
              <a:t> UBS</a:t>
            </a:r>
          </a:p>
          <a:p>
            <a:pPr marL="457200" lvl="1" indent="0" algn="just">
              <a:buNone/>
            </a:pPr>
            <a:endParaRPr lang="en-US" sz="9200" dirty="0"/>
          </a:p>
          <a:p>
            <a:pPr marL="457200" lvl="1" indent="0" algn="just">
              <a:buNone/>
            </a:pPr>
            <a:r>
              <a:rPr lang="en-US" sz="9200" dirty="0"/>
              <a:t>-</a:t>
            </a:r>
            <a:r>
              <a:rPr lang="en-US" sz="9200" dirty="0" err="1"/>
              <a:t>capacitação</a:t>
            </a:r>
            <a:r>
              <a:rPr lang="en-US" sz="9200" dirty="0"/>
              <a:t> da </a:t>
            </a:r>
            <a:r>
              <a:rPr lang="en-US" sz="9200" dirty="0" err="1"/>
              <a:t>equipe</a:t>
            </a:r>
            <a:r>
              <a:rPr lang="en-US" sz="9200" dirty="0"/>
              <a:t> </a:t>
            </a:r>
            <a:r>
              <a:rPr lang="en-US" sz="9200" dirty="0" err="1"/>
              <a:t>sobre</a:t>
            </a:r>
            <a:r>
              <a:rPr lang="en-US" sz="9200" dirty="0"/>
              <a:t> </a:t>
            </a:r>
            <a:r>
              <a:rPr lang="en-US" sz="9200" dirty="0" err="1"/>
              <a:t>protocolo</a:t>
            </a:r>
            <a:r>
              <a:rPr lang="en-US" sz="9200" dirty="0"/>
              <a:t> de </a:t>
            </a:r>
            <a:r>
              <a:rPr lang="en-US" sz="9200" dirty="0" err="1"/>
              <a:t>atendimento</a:t>
            </a:r>
            <a:r>
              <a:rPr lang="en-US" sz="9200" dirty="0"/>
              <a:t> </a:t>
            </a:r>
            <a:r>
              <a:rPr lang="en-US" sz="9200" dirty="0" err="1"/>
              <a:t>à</a:t>
            </a:r>
            <a:r>
              <a:rPr lang="en-US" sz="9200" dirty="0"/>
              <a:t> </a:t>
            </a:r>
            <a:r>
              <a:rPr lang="en-US" sz="9200" dirty="0" err="1"/>
              <a:t>criança</a:t>
            </a:r>
            <a:r>
              <a:rPr lang="en-US" sz="9200" dirty="0"/>
              <a:t> e </a:t>
            </a:r>
            <a:r>
              <a:rPr lang="en-US" sz="9200" dirty="0" err="1"/>
              <a:t>sobre</a:t>
            </a:r>
            <a:r>
              <a:rPr lang="en-US" sz="9200" dirty="0"/>
              <a:t> </a:t>
            </a:r>
            <a:r>
              <a:rPr lang="en-US" sz="9200" dirty="0" err="1"/>
              <a:t>preenchimento</a:t>
            </a:r>
            <a:r>
              <a:rPr lang="en-US" sz="9200" dirty="0"/>
              <a:t> </a:t>
            </a:r>
            <a:r>
              <a:rPr lang="en-US" sz="9200" dirty="0" err="1"/>
              <a:t>adequado</a:t>
            </a:r>
            <a:r>
              <a:rPr lang="en-US" sz="9200" dirty="0"/>
              <a:t> da </a:t>
            </a:r>
            <a:r>
              <a:rPr lang="en-US" sz="9200" dirty="0" err="1"/>
              <a:t>ficha</a:t>
            </a:r>
            <a:r>
              <a:rPr lang="en-US" sz="9200" dirty="0"/>
              <a:t> </a:t>
            </a:r>
            <a:r>
              <a:rPr lang="en-US" sz="9200" dirty="0" err="1"/>
              <a:t>espelho</a:t>
            </a:r>
            <a:endParaRPr lang="en-US" sz="9200" dirty="0"/>
          </a:p>
          <a:p>
            <a:pPr marL="457200" lvl="1" indent="0" algn="just">
              <a:buNone/>
            </a:pPr>
            <a:endParaRPr lang="en-US" sz="3800" dirty="0" smtClean="0"/>
          </a:p>
          <a:p>
            <a:pPr marL="0" indent="0">
              <a:buNone/>
            </a:pPr>
            <a:r>
              <a:rPr lang="en-US" sz="3800" dirty="0"/>
              <a:t>	</a:t>
            </a:r>
            <a:endParaRPr lang="en-US" sz="3800" dirty="0" smtClean="0"/>
          </a:p>
          <a:p>
            <a:pPr marL="0" indent="0">
              <a:buNone/>
            </a:pPr>
            <a:r>
              <a:rPr lang="en-US" sz="2600" dirty="0" smtClean="0"/>
              <a:t>	</a:t>
            </a:r>
            <a:endParaRPr lang="en-US" sz="2600" dirty="0"/>
          </a:p>
        </p:txBody>
      </p:sp>
    </p:spTree>
    <p:extLst>
      <p:ext uri="{BB962C8B-B14F-4D97-AF65-F5344CB8AC3E}">
        <p14:creationId xmlns:p14="http://schemas.microsoft.com/office/powerpoint/2010/main" val="12280164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METODOLOGIA</a:t>
            </a:r>
            <a:endParaRPr lang="en-US" dirty="0"/>
          </a:p>
        </p:txBody>
      </p:sp>
      <p:sp>
        <p:nvSpPr>
          <p:cNvPr id="3" name="Content Placeholder 2"/>
          <p:cNvSpPr>
            <a:spLocks noGrp="1"/>
          </p:cNvSpPr>
          <p:nvPr>
            <p:ph idx="1"/>
          </p:nvPr>
        </p:nvSpPr>
        <p:spPr/>
        <p:txBody>
          <a:bodyPr>
            <a:normAutofit/>
          </a:bodyPr>
          <a:lstStyle/>
          <a:p>
            <a:r>
              <a:rPr lang="en-US" sz="2400" b="1" u="sng" dirty="0" err="1" smtClean="0"/>
              <a:t>Ações</a:t>
            </a:r>
            <a:r>
              <a:rPr lang="en-US" sz="2400" b="1" u="sng" dirty="0" smtClean="0"/>
              <a:t> </a:t>
            </a:r>
            <a:r>
              <a:rPr lang="en-US" sz="2400" b="1" u="sng" dirty="0" err="1" smtClean="0"/>
              <a:t>realizadas</a:t>
            </a:r>
            <a:r>
              <a:rPr lang="en-US" sz="2400" dirty="0" smtClean="0"/>
              <a:t>:</a:t>
            </a:r>
            <a:endParaRPr lang="en-US" sz="2400" dirty="0"/>
          </a:p>
          <a:p>
            <a:pPr marL="0" lvl="1" indent="0" algn="just">
              <a:buNone/>
            </a:pPr>
            <a:r>
              <a:rPr lang="en-US" sz="2400" dirty="0" smtClean="0"/>
              <a:t>	</a:t>
            </a:r>
            <a:r>
              <a:rPr lang="en-US" sz="2400" dirty="0"/>
              <a:t>-</a:t>
            </a:r>
            <a:r>
              <a:rPr lang="en-US" sz="2400" dirty="0" err="1"/>
              <a:t>estabelecimento</a:t>
            </a:r>
            <a:r>
              <a:rPr lang="en-US" sz="2400" dirty="0"/>
              <a:t> de </a:t>
            </a:r>
            <a:r>
              <a:rPr lang="en-US" sz="2400" dirty="0" err="1"/>
              <a:t>vínculo</a:t>
            </a:r>
            <a:r>
              <a:rPr lang="en-US" sz="2400" dirty="0"/>
              <a:t> com o </a:t>
            </a:r>
            <a:r>
              <a:rPr lang="en-US" sz="2400" dirty="0" err="1"/>
              <a:t>Serviço</a:t>
            </a:r>
            <a:r>
              <a:rPr lang="en-US" sz="2400" dirty="0"/>
              <a:t> de </a:t>
            </a:r>
            <a:r>
              <a:rPr lang="en-US" sz="2400" dirty="0" err="1" smtClean="0"/>
              <a:t>Odontologia</a:t>
            </a:r>
            <a:r>
              <a:rPr lang="en-US" sz="2400" dirty="0"/>
              <a:t> </a:t>
            </a:r>
            <a:r>
              <a:rPr lang="en-US" sz="2400" dirty="0" smtClean="0"/>
              <a:t>(</a:t>
            </a:r>
            <a:r>
              <a:rPr lang="en-US" sz="2400" dirty="0" err="1"/>
              <a:t>integração</a:t>
            </a:r>
            <a:r>
              <a:rPr lang="en-US" sz="2400" dirty="0"/>
              <a:t> da </a:t>
            </a:r>
            <a:r>
              <a:rPr lang="en-US" sz="2400" dirty="0" err="1"/>
              <a:t>saúde</a:t>
            </a:r>
            <a:r>
              <a:rPr lang="en-US" sz="2400" dirty="0"/>
              <a:t> </a:t>
            </a:r>
            <a:r>
              <a:rPr lang="en-US" sz="2400" dirty="0" err="1"/>
              <a:t>bucal</a:t>
            </a:r>
            <a:r>
              <a:rPr lang="en-US" sz="2400" dirty="0"/>
              <a:t> </a:t>
            </a:r>
            <a:r>
              <a:rPr lang="en-US" sz="2400" dirty="0" err="1"/>
              <a:t>às</a:t>
            </a:r>
            <a:r>
              <a:rPr lang="en-US" sz="2400" dirty="0"/>
              <a:t> </a:t>
            </a:r>
            <a:r>
              <a:rPr lang="en-US" sz="2400" dirty="0" err="1"/>
              <a:t>consultas</a:t>
            </a:r>
            <a:r>
              <a:rPr lang="en-US" sz="2400" dirty="0"/>
              <a:t> de </a:t>
            </a:r>
            <a:r>
              <a:rPr lang="en-US" sz="2400" dirty="0" err="1"/>
              <a:t>puericultura</a:t>
            </a:r>
            <a:r>
              <a:rPr lang="en-US" sz="2400" dirty="0"/>
              <a:t>) e com o </a:t>
            </a:r>
            <a:r>
              <a:rPr lang="en-US" sz="2400" dirty="0" err="1"/>
              <a:t>Serviço</a:t>
            </a:r>
            <a:r>
              <a:rPr lang="en-US" sz="2400" dirty="0"/>
              <a:t> de </a:t>
            </a:r>
            <a:r>
              <a:rPr lang="en-US" sz="2400" dirty="0" err="1"/>
              <a:t>Nutrição</a:t>
            </a:r>
            <a:r>
              <a:rPr lang="en-US" sz="2400" dirty="0"/>
              <a:t> da UBS</a:t>
            </a:r>
          </a:p>
          <a:p>
            <a:pPr marL="0" indent="0" algn="just">
              <a:buNone/>
            </a:pPr>
            <a:endParaRPr lang="en-US" sz="2400" dirty="0" smtClean="0"/>
          </a:p>
          <a:p>
            <a:pPr marL="0" indent="0" algn="just">
              <a:buNone/>
            </a:pPr>
            <a:r>
              <a:rPr lang="en-US" sz="2400" dirty="0"/>
              <a:t>  </a:t>
            </a:r>
            <a:r>
              <a:rPr lang="en-US" sz="2400" dirty="0" smtClean="0"/>
              <a:t>-</a:t>
            </a:r>
            <a:r>
              <a:rPr lang="en-US" sz="2400" dirty="0" err="1" smtClean="0"/>
              <a:t>promoção</a:t>
            </a:r>
            <a:r>
              <a:rPr lang="en-US" sz="2400" dirty="0" smtClean="0"/>
              <a:t> de </a:t>
            </a:r>
            <a:r>
              <a:rPr lang="en-US" sz="2400" dirty="0" err="1" smtClean="0"/>
              <a:t>atividades</a:t>
            </a:r>
            <a:r>
              <a:rPr lang="en-US" sz="2400" dirty="0" smtClean="0"/>
              <a:t> </a:t>
            </a:r>
            <a:r>
              <a:rPr lang="en-US" sz="2400" dirty="0" err="1" smtClean="0"/>
              <a:t>comunitárias</a:t>
            </a:r>
            <a:r>
              <a:rPr lang="en-US" sz="2400" dirty="0" smtClean="0"/>
              <a:t> </a:t>
            </a:r>
            <a:r>
              <a:rPr lang="en-US" sz="2400" dirty="0" err="1" smtClean="0"/>
              <a:t>envolvendo</a:t>
            </a:r>
            <a:r>
              <a:rPr lang="en-US" sz="2400" dirty="0" smtClean="0"/>
              <a:t> </a:t>
            </a:r>
            <a:r>
              <a:rPr lang="en-US" sz="2400" dirty="0" err="1" smtClean="0"/>
              <a:t>ações</a:t>
            </a:r>
            <a:r>
              <a:rPr lang="en-US" sz="2400" dirty="0" smtClean="0"/>
              <a:t> </a:t>
            </a:r>
            <a:r>
              <a:rPr lang="en-US" sz="2400" dirty="0" err="1" smtClean="0"/>
              <a:t>multidisciplinares</a:t>
            </a:r>
            <a:r>
              <a:rPr lang="en-US" sz="2400" dirty="0" smtClean="0"/>
              <a:t> de </a:t>
            </a:r>
            <a:r>
              <a:rPr lang="en-US" sz="2400" dirty="0" err="1" smtClean="0"/>
              <a:t>educação</a:t>
            </a:r>
            <a:r>
              <a:rPr lang="en-US" sz="2400" dirty="0" smtClean="0"/>
              <a:t> </a:t>
            </a:r>
            <a:r>
              <a:rPr lang="en-US" sz="2400" dirty="0" err="1" smtClean="0"/>
              <a:t>em</a:t>
            </a:r>
            <a:r>
              <a:rPr lang="en-US" sz="2400" dirty="0" smtClean="0"/>
              <a:t> </a:t>
            </a:r>
            <a:r>
              <a:rPr lang="en-US" sz="2400" dirty="0" err="1" smtClean="0"/>
              <a:t>saúde</a:t>
            </a:r>
            <a:r>
              <a:rPr lang="en-US" sz="2400" dirty="0" smtClean="0"/>
              <a:t> </a:t>
            </a:r>
          </a:p>
          <a:p>
            <a:pPr marL="0" indent="0" algn="just">
              <a:buNone/>
            </a:pPr>
            <a:endParaRPr lang="en-US" sz="2400" dirty="0"/>
          </a:p>
          <a:p>
            <a:pPr marL="0" indent="0" algn="just">
              <a:buNone/>
            </a:pPr>
            <a:r>
              <a:rPr lang="en-US" sz="2400" dirty="0" smtClean="0"/>
              <a:t>	-</a:t>
            </a:r>
            <a:r>
              <a:rPr lang="en-US" sz="2400" dirty="0" err="1" smtClean="0"/>
              <a:t>organização</a:t>
            </a:r>
            <a:r>
              <a:rPr lang="en-US" sz="2400" dirty="0" smtClean="0"/>
              <a:t> das </a:t>
            </a:r>
            <a:r>
              <a:rPr lang="en-US" sz="2400" dirty="0" err="1" smtClean="0"/>
              <a:t>fichas</a:t>
            </a:r>
            <a:r>
              <a:rPr lang="en-US" sz="2400" dirty="0" smtClean="0"/>
              <a:t> de </a:t>
            </a:r>
            <a:r>
              <a:rPr lang="en-US" sz="2400" dirty="0" err="1" smtClean="0"/>
              <a:t>atendimento</a:t>
            </a:r>
            <a:r>
              <a:rPr lang="en-US" sz="2400" dirty="0" smtClean="0"/>
              <a:t> </a:t>
            </a:r>
            <a:r>
              <a:rPr lang="en-US" sz="2400" dirty="0" err="1" smtClean="0"/>
              <a:t>em</a:t>
            </a:r>
            <a:r>
              <a:rPr lang="en-US" sz="2400" dirty="0" smtClean="0"/>
              <a:t> </a:t>
            </a:r>
            <a:r>
              <a:rPr lang="en-US" sz="2400" dirty="0" err="1" smtClean="0"/>
              <a:t>arquivo</a:t>
            </a:r>
            <a:r>
              <a:rPr lang="en-US" sz="2400" dirty="0" smtClean="0"/>
              <a:t> </a:t>
            </a:r>
            <a:r>
              <a:rPr lang="en-US" sz="2400" dirty="0" err="1" smtClean="0"/>
              <a:t>único</a:t>
            </a:r>
            <a:r>
              <a:rPr lang="en-US" sz="2400" dirty="0" smtClean="0"/>
              <a:t> </a:t>
            </a:r>
            <a:r>
              <a:rPr lang="en-US" sz="2400" dirty="0" err="1" smtClean="0"/>
              <a:t>localizado</a:t>
            </a:r>
            <a:r>
              <a:rPr lang="en-US" sz="2400" dirty="0" smtClean="0"/>
              <a:t> </a:t>
            </a:r>
            <a:r>
              <a:rPr lang="en-US" sz="2400" dirty="0" err="1" smtClean="0"/>
              <a:t>na</a:t>
            </a:r>
            <a:r>
              <a:rPr lang="en-US" sz="2400" dirty="0" smtClean="0"/>
              <a:t> </a:t>
            </a:r>
            <a:r>
              <a:rPr lang="en-US" sz="2400" dirty="0" err="1" smtClean="0"/>
              <a:t>sala</a:t>
            </a:r>
            <a:r>
              <a:rPr lang="en-US" sz="2400" dirty="0" smtClean="0"/>
              <a:t> de </a:t>
            </a:r>
            <a:r>
              <a:rPr lang="en-US" sz="2400" dirty="0" err="1" smtClean="0"/>
              <a:t>puericutura</a:t>
            </a:r>
            <a:r>
              <a:rPr lang="en-US" sz="2400" dirty="0" smtClean="0"/>
              <a:t> da UBS</a:t>
            </a:r>
            <a:endParaRPr lang="en-US" sz="2400" dirty="0"/>
          </a:p>
        </p:txBody>
      </p:sp>
    </p:spTree>
    <p:extLst>
      <p:ext uri="{BB962C8B-B14F-4D97-AF65-F5344CB8AC3E}">
        <p14:creationId xmlns:p14="http://schemas.microsoft.com/office/powerpoint/2010/main" val="2703755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METODOLOGIA</a:t>
            </a:r>
            <a:endParaRPr lang="en-US" b="1" u="sng" dirty="0"/>
          </a:p>
        </p:txBody>
      </p:sp>
      <p:sp>
        <p:nvSpPr>
          <p:cNvPr id="3" name="Content Placeholder 2"/>
          <p:cNvSpPr>
            <a:spLocks noGrp="1"/>
          </p:cNvSpPr>
          <p:nvPr>
            <p:ph idx="1"/>
          </p:nvPr>
        </p:nvSpPr>
        <p:spPr/>
        <p:txBody>
          <a:bodyPr>
            <a:normAutofit lnSpcReduction="10000"/>
          </a:bodyPr>
          <a:lstStyle/>
          <a:p>
            <a:pPr algn="just"/>
            <a:r>
              <a:rPr lang="en-US" sz="2400" b="1" u="sng" dirty="0" err="1" smtClean="0"/>
              <a:t>Logística</a:t>
            </a:r>
            <a:r>
              <a:rPr lang="en-US" sz="2400" dirty="0" smtClean="0"/>
              <a:t>:</a:t>
            </a:r>
          </a:p>
          <a:p>
            <a:pPr marL="0" indent="0" algn="just">
              <a:buNone/>
            </a:pPr>
            <a:r>
              <a:rPr lang="en-US" sz="2400" dirty="0" smtClean="0"/>
              <a:t>	-</a:t>
            </a:r>
            <a:r>
              <a:rPr lang="en-US" sz="2400" dirty="0" err="1" smtClean="0"/>
              <a:t>reprodução</a:t>
            </a:r>
            <a:r>
              <a:rPr lang="en-US" sz="2400" dirty="0" smtClean="0"/>
              <a:t> de 200 </a:t>
            </a:r>
            <a:r>
              <a:rPr lang="en-US" sz="2400" dirty="0" err="1" smtClean="0"/>
              <a:t>cópias</a:t>
            </a:r>
            <a:r>
              <a:rPr lang="en-US" sz="2400" dirty="0" smtClean="0"/>
              <a:t> da </a:t>
            </a:r>
            <a:r>
              <a:rPr lang="en-US" sz="2400" dirty="0" err="1" smtClean="0"/>
              <a:t>ficha</a:t>
            </a:r>
            <a:r>
              <a:rPr lang="en-US" sz="2400" dirty="0" smtClean="0"/>
              <a:t> </a:t>
            </a:r>
            <a:r>
              <a:rPr lang="en-US" sz="2400" dirty="0" err="1" smtClean="0"/>
              <a:t>espelho</a:t>
            </a:r>
            <a:r>
              <a:rPr lang="en-US" sz="2400" dirty="0" smtClean="0"/>
              <a:t> de </a:t>
            </a:r>
            <a:r>
              <a:rPr lang="en-US" sz="2400" dirty="0" err="1" smtClean="0"/>
              <a:t>saúde</a:t>
            </a:r>
            <a:r>
              <a:rPr lang="en-US" sz="2400" dirty="0" smtClean="0"/>
              <a:t> da </a:t>
            </a:r>
            <a:r>
              <a:rPr lang="en-US" sz="2400" dirty="0" err="1" smtClean="0"/>
              <a:t>criança</a:t>
            </a:r>
            <a:r>
              <a:rPr lang="en-US" sz="2400" dirty="0" smtClean="0"/>
              <a:t> e 180 </a:t>
            </a:r>
            <a:r>
              <a:rPr lang="en-US" sz="2400" dirty="0" err="1" smtClean="0"/>
              <a:t>cópias</a:t>
            </a:r>
            <a:r>
              <a:rPr lang="en-US" sz="2400" dirty="0" smtClean="0"/>
              <a:t> da </a:t>
            </a:r>
            <a:r>
              <a:rPr lang="en-US" sz="2400" dirty="0" err="1" smtClean="0"/>
              <a:t>ficha</a:t>
            </a:r>
            <a:r>
              <a:rPr lang="en-US" sz="2400" dirty="0" smtClean="0"/>
              <a:t> </a:t>
            </a:r>
            <a:r>
              <a:rPr lang="en-US" sz="2400" dirty="0" err="1" smtClean="0"/>
              <a:t>espelho</a:t>
            </a:r>
            <a:r>
              <a:rPr lang="en-US" sz="2400" dirty="0" smtClean="0"/>
              <a:t> de </a:t>
            </a:r>
            <a:r>
              <a:rPr lang="en-US" sz="2400" dirty="0" err="1" smtClean="0"/>
              <a:t>saúde</a:t>
            </a:r>
            <a:r>
              <a:rPr lang="en-US" sz="2400" dirty="0" smtClean="0"/>
              <a:t> </a:t>
            </a:r>
            <a:r>
              <a:rPr lang="en-US" sz="2400" dirty="0" err="1" smtClean="0"/>
              <a:t>bucal</a:t>
            </a:r>
            <a:r>
              <a:rPr lang="en-US" sz="2400" dirty="0" smtClean="0"/>
              <a:t> do </a:t>
            </a:r>
            <a:r>
              <a:rPr lang="en-US" sz="2400" dirty="0" err="1" smtClean="0"/>
              <a:t>pré</a:t>
            </a:r>
            <a:r>
              <a:rPr lang="en-US" sz="2400" dirty="0" smtClean="0"/>
              <a:t>-escolar</a:t>
            </a:r>
          </a:p>
          <a:p>
            <a:pPr marL="0" indent="0" algn="just">
              <a:buNone/>
            </a:pPr>
            <a:endParaRPr lang="en-US" sz="2400" dirty="0" smtClean="0"/>
          </a:p>
          <a:p>
            <a:pPr marL="0" indent="0" algn="just">
              <a:buNone/>
            </a:pPr>
            <a:r>
              <a:rPr lang="en-US" sz="2400" dirty="0"/>
              <a:t>	</a:t>
            </a:r>
            <a:r>
              <a:rPr lang="en-US" sz="2400" dirty="0" smtClean="0"/>
              <a:t>-</a:t>
            </a:r>
            <a:r>
              <a:rPr lang="en-US" sz="2400" dirty="0" err="1" smtClean="0"/>
              <a:t>impressão</a:t>
            </a:r>
            <a:r>
              <a:rPr lang="en-US" sz="2400" dirty="0" smtClean="0"/>
              <a:t> do </a:t>
            </a:r>
            <a:r>
              <a:rPr lang="en-US" sz="2400" dirty="0" err="1" smtClean="0"/>
              <a:t>Cardeno</a:t>
            </a:r>
            <a:r>
              <a:rPr lang="en-US" sz="2400" dirty="0" smtClean="0"/>
              <a:t> de </a:t>
            </a:r>
            <a:r>
              <a:rPr lang="en-US" sz="2400" dirty="0" err="1" smtClean="0"/>
              <a:t>Atenção</a:t>
            </a:r>
            <a:r>
              <a:rPr lang="en-US" sz="2400" dirty="0" smtClean="0"/>
              <a:t> </a:t>
            </a:r>
            <a:r>
              <a:rPr lang="en-US" sz="2400" dirty="0" err="1" smtClean="0"/>
              <a:t>Básica</a:t>
            </a:r>
            <a:r>
              <a:rPr lang="en-US" sz="2400" dirty="0" smtClean="0"/>
              <a:t> n</a:t>
            </a:r>
            <a:r>
              <a:rPr lang="en-US" sz="2400" baseline="30000" dirty="0" smtClean="0"/>
              <a:t>o </a:t>
            </a:r>
            <a:r>
              <a:rPr lang="en-US" sz="2400" dirty="0" smtClean="0"/>
              <a:t>33 – MS </a:t>
            </a:r>
          </a:p>
          <a:p>
            <a:pPr marL="0" indent="0" algn="just">
              <a:buNone/>
            </a:pPr>
            <a:endParaRPr lang="en-US" sz="2400" dirty="0" smtClean="0"/>
          </a:p>
          <a:p>
            <a:pPr marL="0" indent="0" algn="just">
              <a:buNone/>
            </a:pPr>
            <a:r>
              <a:rPr lang="en-US" sz="2400" dirty="0"/>
              <a:t>	</a:t>
            </a:r>
            <a:r>
              <a:rPr lang="en-US" sz="2400" dirty="0" smtClean="0"/>
              <a:t>-</a:t>
            </a:r>
            <a:r>
              <a:rPr lang="en-US" sz="2400" dirty="0" err="1" smtClean="0"/>
              <a:t>disponibilização</a:t>
            </a:r>
            <a:r>
              <a:rPr lang="en-US" sz="2400" dirty="0" smtClean="0"/>
              <a:t> de agendas </a:t>
            </a:r>
            <a:r>
              <a:rPr lang="en-US" sz="2400" dirty="0" err="1" smtClean="0"/>
              <a:t>para</a:t>
            </a:r>
            <a:r>
              <a:rPr lang="en-US" sz="2400" dirty="0" smtClean="0"/>
              <a:t> </a:t>
            </a:r>
            <a:r>
              <a:rPr lang="en-US" sz="2400" dirty="0" err="1" smtClean="0"/>
              <a:t>marcação</a:t>
            </a:r>
            <a:r>
              <a:rPr lang="en-US" sz="2400" dirty="0" smtClean="0"/>
              <a:t> </a:t>
            </a:r>
            <a:r>
              <a:rPr lang="en-US" sz="2400" dirty="0" err="1" smtClean="0"/>
              <a:t>exclusiva</a:t>
            </a:r>
            <a:r>
              <a:rPr lang="en-US" sz="2400" dirty="0" smtClean="0"/>
              <a:t> de </a:t>
            </a:r>
            <a:r>
              <a:rPr lang="en-US" sz="2400" dirty="0" err="1" smtClean="0"/>
              <a:t>consultas</a:t>
            </a:r>
            <a:r>
              <a:rPr lang="en-US" sz="2400" dirty="0" smtClean="0"/>
              <a:t> das </a:t>
            </a:r>
            <a:r>
              <a:rPr lang="en-US" sz="2400" dirty="0" err="1" smtClean="0"/>
              <a:t>crianças</a:t>
            </a:r>
            <a:r>
              <a:rPr lang="en-US" sz="2400" dirty="0" smtClean="0"/>
              <a:t> da </a:t>
            </a:r>
            <a:r>
              <a:rPr lang="en-US" sz="2400" dirty="0" err="1" smtClean="0"/>
              <a:t>faixa</a:t>
            </a:r>
            <a:r>
              <a:rPr lang="en-US" sz="2400" dirty="0" smtClean="0"/>
              <a:t> </a:t>
            </a:r>
            <a:r>
              <a:rPr lang="en-US" sz="2400" dirty="0" err="1" smtClean="0"/>
              <a:t>etária</a:t>
            </a:r>
            <a:r>
              <a:rPr lang="en-US" sz="2400" dirty="0" smtClean="0"/>
              <a:t> da </a:t>
            </a:r>
            <a:r>
              <a:rPr lang="en-US" sz="2400" dirty="0" err="1" smtClean="0"/>
              <a:t>intervenção</a:t>
            </a:r>
            <a:r>
              <a:rPr lang="en-US" sz="2400" dirty="0" smtClean="0"/>
              <a:t> (</a:t>
            </a:r>
            <a:r>
              <a:rPr lang="en-US" sz="2400" dirty="0" err="1" smtClean="0"/>
              <a:t>incluindo</a:t>
            </a:r>
            <a:r>
              <a:rPr lang="en-US" sz="2400" dirty="0" smtClean="0"/>
              <a:t> agenda de </a:t>
            </a:r>
            <a:r>
              <a:rPr lang="en-US" sz="2400" dirty="0" err="1" smtClean="0"/>
              <a:t>saúde</a:t>
            </a:r>
            <a:r>
              <a:rPr lang="en-US" sz="2400" dirty="0" smtClean="0"/>
              <a:t> </a:t>
            </a:r>
            <a:r>
              <a:rPr lang="en-US" sz="2400" dirty="0" err="1" smtClean="0"/>
              <a:t>bucal</a:t>
            </a:r>
            <a:r>
              <a:rPr lang="en-US" sz="2400" dirty="0" smtClean="0"/>
              <a:t>)  </a:t>
            </a:r>
          </a:p>
          <a:p>
            <a:pPr marL="0" indent="0">
              <a:buNone/>
            </a:pPr>
            <a:r>
              <a:rPr lang="en-US" sz="2400" dirty="0"/>
              <a:t>	</a:t>
            </a:r>
          </a:p>
        </p:txBody>
      </p:sp>
    </p:spTree>
    <p:extLst>
      <p:ext uri="{BB962C8B-B14F-4D97-AF65-F5344CB8AC3E}">
        <p14:creationId xmlns:p14="http://schemas.microsoft.com/office/powerpoint/2010/main" val="7527073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435</TotalTime>
  <Words>3655</Words>
  <Application>Microsoft Macintosh PowerPoint</Application>
  <PresentationFormat>On-screen Show (4:3)</PresentationFormat>
  <Paragraphs>457</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MELHORIA DA ATENÇÃO À SAÚDE DA CRIANÇA DE ZERO A SETENTA E DOIS MESES NA UBS DUNAS, PELOTAS/RS  </vt:lpstr>
      <vt:lpstr>INTRODUÇÃO</vt:lpstr>
      <vt:lpstr>PowerPoint Presentation</vt:lpstr>
      <vt:lpstr>UBS Dr. Isaias Lokschin (UBS Dunas)</vt:lpstr>
      <vt:lpstr>INTRODUÇÃO</vt:lpstr>
      <vt:lpstr>OBJETIVO GERAL</vt:lpstr>
      <vt:lpstr>METODOLOGIA</vt:lpstr>
      <vt:lpstr>METODOLOGIA</vt:lpstr>
      <vt:lpstr>METODOLOGIA</vt:lpstr>
      <vt:lpstr>METODOLOGIA</vt:lpstr>
      <vt:lpstr>METODOLOGIA</vt:lpstr>
      <vt:lpstr>PowerPoint Presentation</vt:lpstr>
      <vt:lpstr>OBJETIVO 1: Ampliar a cobertura do Programa de Saúde da Criança</vt:lpstr>
      <vt:lpstr>Objetivo 2: Melhorar a qualidade do atendimento à criança. </vt:lpstr>
      <vt:lpstr>Objetivo 2: Melhorar a qualidade do atendimento à criança. </vt:lpstr>
      <vt:lpstr>Objetivo 2: Melhorar a qualidade do atendimento à criança.</vt:lpstr>
      <vt:lpstr>Objetivo 2: melhorar a qualidade do atendimento à criança.</vt:lpstr>
      <vt:lpstr>Objetivo 2: melhorar a qualidade do atendimento à criança.</vt:lpstr>
      <vt:lpstr>Objetivo 2: Melhorar a qualidade do atendimento à criança.</vt:lpstr>
      <vt:lpstr>Objetivo 2: Melhorar a qualidade do atendimento à criança.</vt:lpstr>
      <vt:lpstr>Objetivo 2: melhorar a qualidade do atendimento à criança.</vt:lpstr>
      <vt:lpstr>Objetivo 2: melhorar a qualidade do atendimento à criança.</vt:lpstr>
      <vt:lpstr>Objetivo 2: Melhorar a qualidade do atendimento à criança.</vt:lpstr>
      <vt:lpstr>Objetivo 3: Melhorar a adesão ao Programa de Saúde da Criança.</vt:lpstr>
      <vt:lpstr>Objetivo 4: Melhorar o registro das informações. </vt:lpstr>
      <vt:lpstr>Objetivo 5: Mapear as crianças de risco pertencentes à área de abrangência. </vt:lpstr>
      <vt:lpstr>Objetivo 6: Promover a saúde das crianças.</vt:lpstr>
      <vt:lpstr>Objetivo 6: Promover a saúde das crianças.</vt:lpstr>
      <vt:lpstr>Objetivo 6: Promover a saúde das crianças.</vt:lpstr>
      <vt:lpstr>Objetivo 6: Promover a saúde das crianças.</vt:lpstr>
      <vt:lpstr> Objetivo 7: Ampliar a cobertura de atenção à saúde bucal da criança. </vt:lpstr>
      <vt:lpstr> Objetivo 8: Melhorar a qualidade da atenção à saúde bucal da criança. </vt:lpstr>
      <vt:lpstr>Objetivo 8: Melhorar a qualidade da atenção à saúde bucal da criança.</vt:lpstr>
      <vt:lpstr>Objetivo 8: Melhorar a qualidade da atenção à saúde bucal da criança.</vt:lpstr>
      <vt:lpstr>Objetivo 9: Melhorar a adesão ao atendimento em saúde bucal.</vt:lpstr>
      <vt:lpstr>Objetivo 10: Melhorar o registro das informações em saúde bucal.</vt:lpstr>
      <vt:lpstr>Objetivo 11: Promover a saúde bucal das crianças. </vt:lpstr>
      <vt:lpstr>RESULTADOS</vt:lpstr>
      <vt:lpstr>RESULTADOS</vt:lpstr>
      <vt:lpstr>DISCUSSÃO</vt:lpstr>
      <vt:lpstr>DISCUSSÃO</vt:lpstr>
      <vt:lpstr>REFLEXÃO CRÍTICA</vt:lpstr>
      <vt:lpstr>PowerPoint Presentation</vt:lpstr>
      <vt:lpstr>PowerPoint Presentation</vt:lpstr>
      <vt:lpstr>PowerPoint Presentation</vt:lpstr>
      <vt:lpstr>OBRIGADO!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MELHORIA DA ATENÇÃO À SAÚDE DA CRIANÇA DE ZERO A SETENTA E DOIS MESES NA UBS DUNAS, PELOTAS/RS  </dc:title>
  <dc:creator>Gustavo Lang</dc:creator>
  <cp:lastModifiedBy>Gustavo Lang</cp:lastModifiedBy>
  <cp:revision>135</cp:revision>
  <dcterms:created xsi:type="dcterms:W3CDTF">2015-01-21T23:37:00Z</dcterms:created>
  <dcterms:modified xsi:type="dcterms:W3CDTF">2015-01-23T03:01:00Z</dcterms:modified>
</cp:coreProperties>
</file>