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notesSlides/notesSlide6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7.xml" ContentType="application/vnd.openxmlformats-officedocument.presentationml.notesSlide+xml"/>
  <Override PartName="/ppt/charts/chart20.xml" ContentType="application/vnd.openxmlformats-officedocument.drawingml.chart+xml"/>
  <Override PartName="/ppt/notesSlides/notesSlide8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9.xml" ContentType="application/vnd.openxmlformats-officedocument.presentationml.notesSlide+xml"/>
  <Override PartName="/ppt/charts/chart24.xml" ContentType="application/vnd.openxmlformats-officedocument.drawingml.chart+xml"/>
  <Override PartName="/ppt/notesSlides/notesSlide10.xml" ContentType="application/vnd.openxmlformats-officedocument.presentationml.notesSlide+xml"/>
  <Override PartName="/ppt/charts/chart25.xml" ContentType="application/vnd.openxmlformats-officedocument.drawingml.chart+xml"/>
  <Override PartName="/ppt/notesSlides/notesSlide11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93" r:id="rId2"/>
    <p:sldId id="287" r:id="rId3"/>
    <p:sldId id="337" r:id="rId4"/>
    <p:sldId id="338" r:id="rId5"/>
    <p:sldId id="339" r:id="rId6"/>
    <p:sldId id="269" r:id="rId7"/>
    <p:sldId id="291" r:id="rId8"/>
    <p:sldId id="340" r:id="rId9"/>
    <p:sldId id="341" r:id="rId10"/>
    <p:sldId id="288" r:id="rId11"/>
    <p:sldId id="304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16" r:id="rId23"/>
    <p:sldId id="315" r:id="rId24"/>
    <p:sldId id="322" r:id="rId25"/>
    <p:sldId id="321" r:id="rId26"/>
    <p:sldId id="353" r:id="rId27"/>
    <p:sldId id="354" r:id="rId28"/>
    <p:sldId id="355" r:id="rId29"/>
    <p:sldId id="317" r:id="rId30"/>
    <p:sldId id="325" r:id="rId31"/>
    <p:sldId id="356" r:id="rId32"/>
    <p:sldId id="357" r:id="rId33"/>
    <p:sldId id="324" r:id="rId34"/>
    <p:sldId id="323" r:id="rId35"/>
    <p:sldId id="330" r:id="rId36"/>
    <p:sldId id="342" r:id="rId37"/>
    <p:sldId id="358" r:id="rId38"/>
    <p:sldId id="336" r:id="rId39"/>
    <p:sldId id="335" r:id="rId40"/>
    <p:sldId id="359" r:id="rId41"/>
    <p:sldId id="360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Gutemberg%20Pires%20-%20Planilha%20de%20Coleta%20de%20dados%20Crian&#231;a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Sa&#250;de%20Bucal%20Crian&#231;a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Sa&#250;de%20Bucal%20Crian&#231;a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Sa&#250;de%20Bucal%20Crian&#231;a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Sa&#250;de%20Bucal%20Crian&#231;a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Sa&#250;de%20Bucal%20Crian&#231;a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Sa&#250;de%20Bucal%20Crian&#231;a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Sa&#250;de%20Bucal%20Crian&#231;as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Sa&#250;de%20Bucal%20Crian&#231;as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Sa&#250;de%20Bucal%20Crian&#231;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temberg%20pires\Desktop\PROVAB\CURSO%20DE%20ESPECIALIZA&#199;&#195;O\UNIDADE%20-%20III%20-%20INTERVEN&#199;&#195;O\SEMANA%20-%20XIII\Gutemberg%20Pires%20-%20Planilha%20de%20Coleta%20de%20dados%20Crian&#231;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entre zero e 72 meses inscritas no programa da unidade de saúde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0.27083333333333326</c:v>
                </c:pt>
                <c:pt idx="1">
                  <c:v>0.32500000000000007</c:v>
                </c:pt>
                <c:pt idx="2">
                  <c:v>0.49166666666666675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572288"/>
        <c:axId val="68573824"/>
      </c:barChart>
      <c:catAx>
        <c:axId val="6857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73824"/>
        <c:crosses val="autoZero"/>
        <c:auto val="1"/>
        <c:lblAlgn val="ctr"/>
        <c:lblOffset val="100"/>
        <c:noMultiLvlLbl val="0"/>
      </c:catAx>
      <c:valAx>
        <c:axId val="685738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722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teste do pezinho realizado até 7 dias de vida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694016"/>
        <c:axId val="70695552"/>
      </c:barChart>
      <c:catAx>
        <c:axId val="7069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695552"/>
        <c:crosses val="autoZero"/>
        <c:auto val="1"/>
        <c:lblAlgn val="ctr"/>
        <c:lblOffset val="100"/>
        <c:noMultiLvlLbl val="0"/>
      </c:catAx>
      <c:valAx>
        <c:axId val="706955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6940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entre 6 e 72 meses com avaliação de necessidade de atendimento odontológico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70112"/>
        <c:axId val="71771648"/>
      </c:barChart>
      <c:catAx>
        <c:axId val="7177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771648"/>
        <c:crosses val="autoZero"/>
        <c:auto val="1"/>
        <c:lblAlgn val="ctr"/>
        <c:lblOffset val="100"/>
        <c:noMultiLvlLbl val="0"/>
      </c:catAx>
      <c:valAx>
        <c:axId val="717716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7701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de 6 a 72 meses com primeira consulta odontológica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93664"/>
        <c:axId val="71815936"/>
      </c:barChart>
      <c:catAx>
        <c:axId val="7179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15936"/>
        <c:crosses val="autoZero"/>
        <c:auto val="1"/>
        <c:lblAlgn val="ctr"/>
        <c:lblOffset val="100"/>
        <c:noMultiLvlLbl val="0"/>
      </c:catAx>
      <c:valAx>
        <c:axId val="718159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7936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busca ativa realizada às crianças faltosas às consultas no programa de saúde da criança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busca ativa realizada às crianças faltosas às consultas no programa de saúde da criança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Indicadores!$D$67:$F$67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Indicadores!$D$68:$F$68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829760"/>
        <c:axId val="71864320"/>
      </c:barChart>
      <c:catAx>
        <c:axId val="7182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64320"/>
        <c:crosses val="autoZero"/>
        <c:auto val="1"/>
        <c:lblAlgn val="ctr"/>
        <c:lblOffset val="100"/>
        <c:noMultiLvlLbl val="0"/>
      </c:catAx>
      <c:valAx>
        <c:axId val="718643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297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registro atualizado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Indicadores!$D$74:$F$74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Indicadores!$D$75:$F$75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915776"/>
        <c:axId val="71917568"/>
      </c:barChart>
      <c:catAx>
        <c:axId val="7191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917568"/>
        <c:crosses val="autoZero"/>
        <c:auto val="1"/>
        <c:lblAlgn val="ctr"/>
        <c:lblOffset val="100"/>
        <c:noMultiLvlLbl val="0"/>
      </c:catAx>
      <c:valAx>
        <c:axId val="71917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9157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avaliação de risco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Indicadores!$C$82</c:f>
              <c:strCache>
                <c:ptCount val="1"/>
                <c:pt idx="0">
                  <c:v>Proporção de crianças com avaliação de risco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Indicadores!$D$81:$F$81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Indicadores!$D$82:$F$82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953024"/>
        <c:axId val="72024448"/>
      </c:barChart>
      <c:catAx>
        <c:axId val="7195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024448"/>
        <c:crosses val="autoZero"/>
        <c:auto val="1"/>
        <c:lblAlgn val="ctr"/>
        <c:lblOffset val="100"/>
        <c:noMultiLvlLbl val="0"/>
      </c:catAx>
      <c:valAx>
        <c:axId val="720244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9530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cujas mães receberam orientações sobre prevenção de acidentes na infância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crianças cujas mães receberam orientações sobre prevenção de acidentes na infância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39424"/>
        <c:axId val="72069888"/>
      </c:barChart>
      <c:catAx>
        <c:axId val="7203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069888"/>
        <c:crosses val="autoZero"/>
        <c:auto val="1"/>
        <c:lblAlgn val="ctr"/>
        <c:lblOffset val="100"/>
        <c:noMultiLvlLbl val="0"/>
      </c:catAx>
      <c:valAx>
        <c:axId val="720698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0394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Número de crianças colocadas para mamar durante a primeira consulta.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Indicadores!$D$94:$F$94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Indicadores!$D$95:$F$95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109440"/>
        <c:axId val="72139904"/>
      </c:barChart>
      <c:catAx>
        <c:axId val="7210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39904"/>
        <c:crosses val="autoZero"/>
        <c:auto val="1"/>
        <c:lblAlgn val="ctr"/>
        <c:lblOffset val="100"/>
        <c:noMultiLvlLbl val="0"/>
      </c:catAx>
      <c:valAx>
        <c:axId val="721399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094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cujas mães receberam orientações nutricionais de acordo com a faixa etária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Indicadores!$C$101</c:f>
              <c:strCache>
                <c:ptCount val="1"/>
                <c:pt idx="0">
                  <c:v>Proporção de crianças cujas mães receberam orientações nutricionais de acordo com a faixa etária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Indicadores!$D$100:$F$100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Indicadores!$D$101:$F$101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157440"/>
        <c:axId val="72163328"/>
      </c:barChart>
      <c:catAx>
        <c:axId val="7215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63328"/>
        <c:crosses val="autoZero"/>
        <c:auto val="1"/>
        <c:lblAlgn val="ctr"/>
        <c:lblOffset val="100"/>
        <c:noMultiLvlLbl val="0"/>
      </c:catAx>
      <c:valAx>
        <c:axId val="721633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574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cujas mães receberam orientação sobre higiene bucal, etiologia e prevenção da cárie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Indicadores!$C$108</c:f>
              <c:strCache>
                <c:ptCount val="1"/>
                <c:pt idx="0">
                  <c:v>Proporção de crianças cujas mães receberam orientação sobre higiene bucal, etiologia e prevenção da cárie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Indicadores!$D$107:$F$107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Indicadores!$D$108:$F$108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209920"/>
        <c:axId val="72211456"/>
      </c:barChart>
      <c:catAx>
        <c:axId val="7220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211456"/>
        <c:crosses val="autoZero"/>
        <c:auto val="1"/>
        <c:lblAlgn val="ctr"/>
        <c:lblOffset val="100"/>
        <c:noMultiLvlLbl val="0"/>
      </c:catAx>
      <c:valAx>
        <c:axId val="722114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2099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primeira consulta na primeira semana de vida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648178735420047"/>
          <c:y val="0.20473741002979393"/>
          <c:w val="0.87071739626885303"/>
          <c:h val="0.664257519220806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49952"/>
        <c:axId val="70351488"/>
      </c:barChart>
      <c:catAx>
        <c:axId val="7034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51488"/>
        <c:crosses val="autoZero"/>
        <c:auto val="1"/>
        <c:lblAlgn val="ctr"/>
        <c:lblOffset val="100"/>
        <c:noMultiLvlLbl val="0"/>
      </c:catAx>
      <c:valAx>
        <c:axId val="703514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499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residentes na área de abrangência da unidade de saúde com primeira consulta odontológica programática.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residentes na área de abrangência da unidade de saúde com primeira consulta odontológica programática.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0.30092592592592604</c:v>
                </c:pt>
                <c:pt idx="1">
                  <c:v>0.3611111111111111</c:v>
                </c:pt>
                <c:pt idx="2">
                  <c:v>0.54629629629629639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311552"/>
        <c:axId val="72313088"/>
      </c:barChart>
      <c:catAx>
        <c:axId val="7231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313088"/>
        <c:crosses val="autoZero"/>
        <c:auto val="1"/>
        <c:lblAlgn val="ctr"/>
        <c:lblOffset val="100"/>
        <c:noMultiLvlLbl val="0"/>
      </c:catAx>
      <c:valAx>
        <c:axId val="723130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3115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de 6 a 72 meses com necessidade de tratamento odontológico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de 6 a 72 meses com necessidade de tratamento odontológico.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0.58461538461538465</c:v>
                </c:pt>
                <c:pt idx="1">
                  <c:v>0.37179487179487181</c:v>
                </c:pt>
                <c:pt idx="2">
                  <c:v>0.22033898305084745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237824"/>
        <c:axId val="72239360"/>
      </c:barChart>
      <c:catAx>
        <c:axId val="7223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239360"/>
        <c:crosses val="autoZero"/>
        <c:auto val="1"/>
        <c:lblAlgn val="ctr"/>
        <c:lblOffset val="100"/>
        <c:noMultiLvlLbl val="0"/>
      </c:catAx>
      <c:valAx>
        <c:axId val="722393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2378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/>
              <a:t>Proporção de crianças de 6 a 72 meses com </a:t>
            </a:r>
            <a:r>
              <a:rPr lang="pt-BR" sz="1800" dirty="0" err="1"/>
              <a:t>com</a:t>
            </a:r>
            <a:r>
              <a:rPr lang="pt-BR" sz="1800" dirty="0"/>
              <a:t> fluorterapia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de 6 a 72 meses com com fluorterapia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0.84615384615384615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279168"/>
        <c:axId val="72280704"/>
      </c:barChart>
      <c:catAx>
        <c:axId val="7227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280704"/>
        <c:crosses val="autoZero"/>
        <c:auto val="1"/>
        <c:lblAlgn val="ctr"/>
        <c:lblOffset val="100"/>
        <c:noMultiLvlLbl val="0"/>
      </c:catAx>
      <c:valAx>
        <c:axId val="722807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2791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tratamento dentário concluído.     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crianças com tratamento dentário concluído.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0.41538461538461541</c:v>
                </c:pt>
                <c:pt idx="1">
                  <c:v>0.62820512820512819</c:v>
                </c:pt>
                <c:pt idx="2">
                  <c:v>0.77966101694915257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367488"/>
        <c:axId val="72389760"/>
      </c:barChart>
      <c:catAx>
        <c:axId val="7236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389760"/>
        <c:crosses val="autoZero"/>
        <c:auto val="1"/>
        <c:lblAlgn val="ctr"/>
        <c:lblOffset val="100"/>
        <c:noMultiLvlLbl val="0"/>
      </c:catAx>
      <c:valAx>
        <c:axId val="723897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3674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buscas realizadas às  crianças residentes da área de abrangência da unidade de saúde.    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buscas realizadas às  crianças residentes da área de abrangência da unidade de saúde.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0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407296"/>
        <c:axId val="88391680"/>
      </c:barChart>
      <c:catAx>
        <c:axId val="7240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391680"/>
        <c:crosses val="autoZero"/>
        <c:auto val="1"/>
        <c:lblAlgn val="ctr"/>
        <c:lblOffset val="100"/>
        <c:noMultiLvlLbl val="0"/>
      </c:catAx>
      <c:valAx>
        <c:axId val="883916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4072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registro atualizado.       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Indicadores!$C$30</c:f>
              <c:strCache>
                <c:ptCount val="1"/>
                <c:pt idx="0">
                  <c:v> Proporção de crianças com registro atualizado.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0.9538461538461539</c:v>
                </c:pt>
                <c:pt idx="1">
                  <c:v>0.89743589743589769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735360"/>
        <c:axId val="72741248"/>
      </c:barChart>
      <c:catAx>
        <c:axId val="7273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741248"/>
        <c:crosses val="autoZero"/>
        <c:auto val="1"/>
        <c:lblAlgn val="ctr"/>
        <c:lblOffset val="100"/>
        <c:noMultiLvlLbl val="0"/>
      </c:catAx>
      <c:valAx>
        <c:axId val="727412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7353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orientações sobre higiene bucal</a:t>
            </a:r>
            <a:r>
              <a:rPr lang="pt-BR" dirty="0"/>
              <a:t>.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crianças com orientações sobre higiene bucal.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Indicadores!$D$35:$F$35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Indicadores!$D$36:$F$36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31232"/>
        <c:axId val="88437120"/>
      </c:barChart>
      <c:catAx>
        <c:axId val="8843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437120"/>
        <c:crosses val="autoZero"/>
        <c:auto val="1"/>
        <c:lblAlgn val="ctr"/>
        <c:lblOffset val="100"/>
        <c:noMultiLvlLbl val="0"/>
      </c:catAx>
      <c:valAx>
        <c:axId val="884371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4312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orientações sobre dieta  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crianças com orientações sobre dieta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52096"/>
        <c:axId val="88494848"/>
      </c:barChart>
      <c:catAx>
        <c:axId val="8845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494848"/>
        <c:crosses val="autoZero"/>
        <c:auto val="1"/>
        <c:lblAlgn val="ctr"/>
        <c:lblOffset val="100"/>
        <c:noMultiLvlLbl val="0"/>
      </c:catAx>
      <c:valAx>
        <c:axId val="884948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4520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cujos responsáveis receberam orientações sobre hábitos de sucção nutritiva e não nutritiva e prevenção de oclusopatias. 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crianças cujos responsáveis receberam orientações sobre hábitos de sucção nutritiva e não nutritiva e prevenção de oclusopatias.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04576"/>
        <c:axId val="88526848"/>
      </c:barChart>
      <c:catAx>
        <c:axId val="8850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526848"/>
        <c:crosses val="autoZero"/>
        <c:auto val="1"/>
        <c:lblAlgn val="ctr"/>
        <c:lblOffset val="100"/>
        <c:noMultiLvlLbl val="0"/>
      </c:catAx>
      <c:valAx>
        <c:axId val="885268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5045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monitoramento de crescimento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74912"/>
        <c:axId val="70376448"/>
      </c:barChart>
      <c:catAx>
        <c:axId val="7037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76448"/>
        <c:crosses val="autoZero"/>
        <c:auto val="1"/>
        <c:lblAlgn val="ctr"/>
        <c:lblOffset val="100"/>
        <c:noMultiLvlLbl val="0"/>
      </c:catAx>
      <c:valAx>
        <c:axId val="703764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749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déficit de peso monitoradas</a:t>
            </a:r>
          </a:p>
        </c:rich>
      </c:tx>
      <c:layout>
        <c:manualLayout>
          <c:xMode val="edge"/>
          <c:yMode val="edge"/>
          <c:x val="0.11173824130879344"/>
          <c:y val="2.1164021164021163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crianças com déficit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518272"/>
        <c:axId val="68519808"/>
      </c:barChart>
      <c:catAx>
        <c:axId val="6851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19808"/>
        <c:crosses val="autoZero"/>
        <c:auto val="1"/>
        <c:lblAlgn val="ctr"/>
        <c:lblOffset val="100"/>
        <c:noMultiLvlLbl val="0"/>
      </c:catAx>
      <c:valAx>
        <c:axId val="685198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182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excesso de peso monitoradas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crianças com excesso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466560"/>
        <c:axId val="70468352"/>
      </c:barChart>
      <c:catAx>
        <c:axId val="7046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68352"/>
        <c:crosses val="autoZero"/>
        <c:auto val="1"/>
        <c:lblAlgn val="ctr"/>
        <c:lblOffset val="100"/>
        <c:noMultiLvlLbl val="0"/>
      </c:catAx>
      <c:valAx>
        <c:axId val="704683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665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monitoramento de desenvolvimento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crianças com monitoramento de desenvolvimento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Indicadores!$D$29:$F$29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489984"/>
        <c:axId val="70491520"/>
      </c:barChart>
      <c:catAx>
        <c:axId val="7048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91520"/>
        <c:crosses val="autoZero"/>
        <c:auto val="1"/>
        <c:lblAlgn val="ctr"/>
        <c:lblOffset val="100"/>
        <c:noMultiLvlLbl val="0"/>
      </c:catAx>
      <c:valAx>
        <c:axId val="704915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899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vacinação em dia para a idade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562560"/>
        <c:axId val="70564096"/>
      </c:barChart>
      <c:catAx>
        <c:axId val="7056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564096"/>
        <c:crosses val="autoZero"/>
        <c:auto val="1"/>
        <c:lblAlgn val="ctr"/>
        <c:lblOffset val="100"/>
        <c:noMultiLvlLbl val="0"/>
      </c:catAx>
      <c:valAx>
        <c:axId val="705640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5625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de 6 a 24 meses com suplementação de ferro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602112"/>
        <c:axId val="70612096"/>
      </c:barChart>
      <c:catAx>
        <c:axId val="7060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612096"/>
        <c:crosses val="autoZero"/>
        <c:auto val="1"/>
        <c:lblAlgn val="ctr"/>
        <c:lblOffset val="100"/>
        <c:noMultiLvlLbl val="0"/>
      </c:catAx>
      <c:valAx>
        <c:axId val="706120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6021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crianças com triagem auditiva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Indicadores!$D$46:$F$46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629632"/>
        <c:axId val="70651904"/>
      </c:barChart>
      <c:catAx>
        <c:axId val="7062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651904"/>
        <c:crosses val="autoZero"/>
        <c:auto val="1"/>
        <c:lblAlgn val="ctr"/>
        <c:lblOffset val="100"/>
        <c:noMultiLvlLbl val="0"/>
      </c:catAx>
      <c:valAx>
        <c:axId val="706519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6296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2A09-0B80-4B03-8E04-9DE4192054E0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2C0A1-CF3E-4BD8-9E43-F06306E4D7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45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C0A1-CF3E-4BD8-9E43-F06306E4D74E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6973C0-CF7C-4832-8E54-CF3BBCA8DE9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431FCF-E98F-4492-89D3-D357CF9168A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to 1"/>
          <p:cNvCxnSpPr/>
          <p:nvPr/>
        </p:nvCxnSpPr>
        <p:spPr>
          <a:xfrm>
            <a:off x="0" y="5784866"/>
            <a:ext cx="9144000" cy="1588"/>
          </a:xfrm>
          <a:prstGeom prst="line">
            <a:avLst/>
          </a:prstGeom>
          <a:ln w="111125" cap="rnd" cmpd="dbl">
            <a:prstDash val="solid"/>
            <a:bevel/>
            <a:headEnd w="lg" len="lg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ergaminho horizontal 7"/>
          <p:cNvSpPr/>
          <p:nvPr/>
        </p:nvSpPr>
        <p:spPr>
          <a:xfrm>
            <a:off x="785786" y="2786058"/>
            <a:ext cx="7500990" cy="2357454"/>
          </a:xfrm>
          <a:prstGeom prst="horizontalScroll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42976" y="3237556"/>
            <a:ext cx="6858048" cy="156966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Melhoria da Atenção à Saúde da Criança de Zero a Setenta e Dois Meses, na</a:t>
            </a:r>
          </a:p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ESF Centro de Saúde de Coronel João Pessoa, Coronel João Pessoa/RN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32" y="5853374"/>
            <a:ext cx="9144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Gutemberg </a:t>
            </a:r>
            <a:r>
              <a:rPr lang="pt-BR" dirty="0"/>
              <a:t>Alves </a:t>
            </a:r>
            <a:r>
              <a:rPr lang="pt-BR" dirty="0" smtClean="0"/>
              <a:t>Pires                                                                     Fábio de Jesus Santos</a:t>
            </a:r>
          </a:p>
          <a:p>
            <a:pPr algn="ctr"/>
            <a:r>
              <a:rPr lang="pt-BR" dirty="0" smtClean="0"/>
              <a:t>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(Especializando)</a:t>
            </a:r>
            <a:r>
              <a:rPr lang="pt-BR" dirty="0" smtClean="0"/>
              <a:t>			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(Orientador)</a:t>
            </a:r>
          </a:p>
          <a:p>
            <a:r>
              <a:rPr lang="pt-BR" sz="1400" dirty="0" smtClean="0"/>
              <a:t>       </a:t>
            </a:r>
            <a:endParaRPr lang="pt-BR" sz="14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692696"/>
            <a:ext cx="2232247" cy="209336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436096" y="116632"/>
            <a:ext cx="323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200" dirty="0" smtClean="0">
                <a:solidFill>
                  <a:schemeClr val="tx2"/>
                </a:solidFill>
                <a:latin typeface="Edwardian Script ITC" pitchFamily="66" charset="0"/>
              </a:rPr>
              <a:t>Resultados</a:t>
            </a:r>
            <a:endParaRPr lang="pt-BR" sz="7200" dirty="0">
              <a:solidFill>
                <a:schemeClr val="tx2"/>
              </a:solidFill>
              <a:latin typeface="Edwardian Script ITC" pitchFamily="66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07940" y="1124744"/>
            <a:ext cx="81300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1 Ampliar a cobertura do Programa de Saúde da Criança.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1.1 Ampliar a cobertura da atenção à saúde para 95% das crianças entre zero e 72 meses pertencentes à área de abrangência da unidade saúde.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81010181"/>
              </p:ext>
            </p:extLst>
          </p:nvPr>
        </p:nvGraphicFramePr>
        <p:xfrm>
          <a:off x="3593681" y="3501008"/>
          <a:ext cx="5122828" cy="2888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71472" y="3786190"/>
            <a:ext cx="30003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Mês 1: 65 (27,1%)</a:t>
            </a:r>
          </a:p>
          <a:p>
            <a:r>
              <a:rPr lang="pt-BR" sz="2800" dirty="0" smtClean="0"/>
              <a:t>Mês 2: 78 (32,5%)</a:t>
            </a:r>
          </a:p>
          <a:p>
            <a:r>
              <a:rPr lang="pt-BR" sz="2800" dirty="0" smtClean="0"/>
              <a:t>Mês 3: 118 (49,2%)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842820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124744"/>
            <a:ext cx="8130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2 Melhorar a qualidade do atendimento à criança.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a primeira consulta na primeira semana de vida para 100% das crianças cadastradas.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324757355"/>
              </p:ext>
            </p:extLst>
          </p:nvPr>
        </p:nvGraphicFramePr>
        <p:xfrm>
          <a:off x="3563888" y="3433068"/>
          <a:ext cx="52565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539552" y="4365104"/>
            <a:ext cx="331236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Mês 1: </a:t>
            </a:r>
            <a:r>
              <a:rPr lang="pt-BR" sz="2800" dirty="0" smtClean="0"/>
              <a:t>65 (100%)</a:t>
            </a:r>
            <a:endParaRPr lang="pt-BR" sz="2800" dirty="0"/>
          </a:p>
          <a:p>
            <a:r>
              <a:rPr lang="pt-BR" sz="2800" dirty="0"/>
              <a:t>Mês 2: </a:t>
            </a:r>
            <a:r>
              <a:rPr lang="pt-BR" sz="2800" dirty="0" smtClean="0"/>
              <a:t>78 (100%)</a:t>
            </a:r>
            <a:endParaRPr lang="pt-BR" sz="2800" dirty="0"/>
          </a:p>
          <a:p>
            <a:r>
              <a:rPr lang="pt-BR" sz="2800" dirty="0"/>
              <a:t>Mês 3: </a:t>
            </a:r>
            <a:r>
              <a:rPr lang="pt-BR" sz="2800" dirty="0" smtClean="0"/>
              <a:t>118 (100%)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101565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96679" y="692696"/>
            <a:ext cx="7920880" cy="259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3. Monitorar o crescimento em 100% das crianças.</a:t>
            </a:r>
          </a:p>
        </p:txBody>
      </p:sp>
      <p:graphicFrame>
        <p:nvGraphicFramePr>
          <p:cNvPr id="3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048873"/>
              </p:ext>
            </p:extLst>
          </p:nvPr>
        </p:nvGraphicFramePr>
        <p:xfrm>
          <a:off x="3816750" y="3290522"/>
          <a:ext cx="4724400" cy="273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23528" y="414908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362392451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4. Monitorar 100% das crianças com déficit de peso.</a:t>
            </a:r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365214"/>
              </p:ext>
            </p:extLst>
          </p:nvPr>
        </p:nvGraphicFramePr>
        <p:xfrm>
          <a:off x="3563888" y="3573016"/>
          <a:ext cx="4898105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79512" y="43651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4</a:t>
            </a:r>
            <a:r>
              <a:rPr lang="pt-BR" sz="2800" dirty="0" smtClean="0"/>
              <a:t> </a:t>
            </a:r>
            <a:r>
              <a:rPr lang="pt-BR" sz="2800" dirty="0"/>
              <a:t>(100%)</a:t>
            </a:r>
          </a:p>
          <a:p>
            <a:r>
              <a:rPr lang="pt-BR" sz="2800" dirty="0"/>
              <a:t>Mês 2: 4</a:t>
            </a:r>
            <a:r>
              <a:rPr lang="pt-BR" sz="2800" dirty="0" smtClean="0"/>
              <a:t> </a:t>
            </a:r>
            <a:r>
              <a:rPr lang="pt-BR" sz="2800" dirty="0"/>
              <a:t>(100%)</a:t>
            </a:r>
          </a:p>
          <a:p>
            <a:r>
              <a:rPr lang="pt-BR" sz="2800" dirty="0"/>
              <a:t>Mês 3: 7</a:t>
            </a:r>
            <a:r>
              <a:rPr lang="pt-BR" sz="2800" dirty="0" smtClean="0"/>
              <a:t> </a:t>
            </a:r>
            <a:r>
              <a:rPr lang="pt-BR" sz="2800" dirty="0"/>
              <a:t>(100%)</a:t>
            </a:r>
          </a:p>
        </p:txBody>
      </p:sp>
    </p:spTree>
    <p:extLst>
      <p:ext uri="{BB962C8B-B14F-4D97-AF65-F5344CB8AC3E}">
        <p14:creationId xmlns:p14="http://schemas.microsoft.com/office/powerpoint/2010/main" val="42088909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08720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5. Monitorar 100% das crianças com excesso de peso.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979217"/>
              </p:ext>
            </p:extLst>
          </p:nvPr>
        </p:nvGraphicFramePr>
        <p:xfrm>
          <a:off x="3798515" y="3717032"/>
          <a:ext cx="4949949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611560" y="443711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1</a:t>
            </a:r>
            <a:r>
              <a:rPr lang="pt-BR" sz="2800" dirty="0" smtClean="0"/>
              <a:t> </a:t>
            </a:r>
            <a:r>
              <a:rPr lang="pt-BR" sz="2800" dirty="0"/>
              <a:t>(100%)</a:t>
            </a:r>
          </a:p>
          <a:p>
            <a:r>
              <a:rPr lang="pt-BR" sz="2800" dirty="0"/>
              <a:t>Mês 2: </a:t>
            </a:r>
            <a:r>
              <a:rPr lang="pt-BR" sz="2800" dirty="0" smtClean="0"/>
              <a:t>2 </a:t>
            </a:r>
            <a:r>
              <a:rPr lang="pt-BR" sz="2800" dirty="0"/>
              <a:t>(100%)</a:t>
            </a:r>
          </a:p>
          <a:p>
            <a:r>
              <a:rPr lang="pt-BR" sz="2800" dirty="0"/>
              <a:t>Mês 3: 6</a:t>
            </a:r>
            <a:r>
              <a:rPr lang="pt-BR" sz="2800" dirty="0" smtClean="0"/>
              <a:t> </a:t>
            </a:r>
            <a:r>
              <a:rPr lang="pt-BR" sz="2800" dirty="0"/>
              <a:t>(100%)</a:t>
            </a:r>
          </a:p>
        </p:txBody>
      </p:sp>
    </p:spTree>
    <p:extLst>
      <p:ext uri="{BB962C8B-B14F-4D97-AF65-F5344CB8AC3E}">
        <p14:creationId xmlns:p14="http://schemas.microsoft.com/office/powerpoint/2010/main" val="25002404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6. Monitorar o desenvolvimento em 100% das crianças.</a:t>
            </a:r>
          </a:p>
        </p:txBody>
      </p:sp>
      <p:graphicFrame>
        <p:nvGraphicFramePr>
          <p:cNvPr id="3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096453"/>
              </p:ext>
            </p:extLst>
          </p:nvPr>
        </p:nvGraphicFramePr>
        <p:xfrm>
          <a:off x="3707904" y="3717032"/>
          <a:ext cx="50844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539552" y="429309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</a:t>
            </a:r>
            <a:r>
              <a:rPr lang="pt-BR" sz="2800" dirty="0" smtClean="0"/>
              <a:t>65 </a:t>
            </a:r>
            <a:r>
              <a:rPr lang="pt-BR" sz="2800" dirty="0"/>
              <a:t>(100%)</a:t>
            </a:r>
          </a:p>
          <a:p>
            <a:r>
              <a:rPr lang="pt-BR" sz="2800" dirty="0"/>
              <a:t>Mês 2: </a:t>
            </a:r>
            <a:r>
              <a:rPr lang="pt-BR" sz="2800" dirty="0" smtClean="0"/>
              <a:t>78 </a:t>
            </a:r>
            <a:r>
              <a:rPr lang="pt-BR" sz="2800" dirty="0"/>
              <a:t>(100%)</a:t>
            </a:r>
          </a:p>
          <a:p>
            <a:r>
              <a:rPr lang="pt-BR" sz="2800" dirty="0"/>
              <a:t>Mês 3: </a:t>
            </a:r>
            <a:r>
              <a:rPr lang="pt-BR" sz="2800" dirty="0" smtClean="0"/>
              <a:t>118 </a:t>
            </a:r>
            <a:r>
              <a:rPr lang="pt-BR" sz="2800" dirty="0"/>
              <a:t>(100%)</a:t>
            </a:r>
          </a:p>
        </p:txBody>
      </p:sp>
    </p:spTree>
    <p:extLst>
      <p:ext uri="{BB962C8B-B14F-4D97-AF65-F5344CB8AC3E}">
        <p14:creationId xmlns:p14="http://schemas.microsoft.com/office/powerpoint/2010/main" val="35800017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836712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7. Vacinar 100% das crianças de acordo com a idade.</a:t>
            </a:r>
          </a:p>
        </p:txBody>
      </p:sp>
      <p:graphicFrame>
        <p:nvGraphicFramePr>
          <p:cNvPr id="3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891683"/>
              </p:ext>
            </p:extLst>
          </p:nvPr>
        </p:nvGraphicFramePr>
        <p:xfrm>
          <a:off x="3923928" y="3717032"/>
          <a:ext cx="481012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410707" y="43651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31936774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08720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8. Realizar suplementação de ferro para 100% das crianças de 6 a 24 meses.</a:t>
            </a:r>
          </a:p>
        </p:txBody>
      </p:sp>
      <p:graphicFrame>
        <p:nvGraphicFramePr>
          <p:cNvPr id="3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942254"/>
              </p:ext>
            </p:extLst>
          </p:nvPr>
        </p:nvGraphicFramePr>
        <p:xfrm>
          <a:off x="3635896" y="3717032"/>
          <a:ext cx="486819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23528" y="429309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</a:t>
            </a:r>
            <a:r>
              <a:rPr lang="pt-BR" sz="2800" dirty="0" smtClean="0"/>
              <a:t>14 </a:t>
            </a:r>
            <a:r>
              <a:rPr lang="pt-BR" sz="2800" dirty="0"/>
              <a:t>(100%)</a:t>
            </a:r>
          </a:p>
          <a:p>
            <a:r>
              <a:rPr lang="pt-BR" sz="2800" dirty="0"/>
              <a:t>Mês 2: </a:t>
            </a:r>
            <a:r>
              <a:rPr lang="pt-BR" sz="2800" dirty="0" smtClean="0"/>
              <a:t>13 </a:t>
            </a:r>
            <a:r>
              <a:rPr lang="pt-BR" sz="2800" dirty="0"/>
              <a:t>(100%)</a:t>
            </a:r>
          </a:p>
          <a:p>
            <a:r>
              <a:rPr lang="pt-BR" sz="2800" dirty="0"/>
              <a:t>Mês 3: </a:t>
            </a:r>
            <a:r>
              <a:rPr lang="pt-BR" sz="2800" dirty="0" smtClean="0"/>
              <a:t>27 </a:t>
            </a:r>
            <a:r>
              <a:rPr lang="pt-BR" sz="2800" dirty="0"/>
              <a:t>(100%)</a:t>
            </a:r>
          </a:p>
        </p:txBody>
      </p:sp>
    </p:spTree>
    <p:extLst>
      <p:ext uri="{BB962C8B-B14F-4D97-AF65-F5344CB8AC3E}">
        <p14:creationId xmlns:p14="http://schemas.microsoft.com/office/powerpoint/2010/main" val="21599542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05273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9. Realizar triagem auditiva para 100% das crianças. </a:t>
            </a:r>
          </a:p>
        </p:txBody>
      </p:sp>
      <p:graphicFrame>
        <p:nvGraphicFramePr>
          <p:cNvPr id="3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018069"/>
              </p:ext>
            </p:extLst>
          </p:nvPr>
        </p:nvGraphicFramePr>
        <p:xfrm>
          <a:off x="3347865" y="3861048"/>
          <a:ext cx="532859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467544" y="443711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217064536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05273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10. Realizar teste do pezinho para 100% das crianças com até 7 dias de vida. </a:t>
            </a: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865332"/>
              </p:ext>
            </p:extLst>
          </p:nvPr>
        </p:nvGraphicFramePr>
        <p:xfrm>
          <a:off x="3563888" y="3749574"/>
          <a:ext cx="5223048" cy="27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467544" y="443711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38343820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486931" y="-227013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200" dirty="0">
                <a:solidFill>
                  <a:schemeClr val="tx2"/>
                </a:solidFill>
                <a:latin typeface="Edwardian Script ITC" pitchFamily="66" charset="0"/>
              </a:rPr>
              <a:t>I</a:t>
            </a:r>
            <a:r>
              <a:rPr lang="pt-BR" sz="7200" dirty="0" smtClean="0">
                <a:solidFill>
                  <a:schemeClr val="tx2"/>
                </a:solidFill>
                <a:latin typeface="Edwardian Script ITC" pitchFamily="66" charset="0"/>
              </a:rPr>
              <a:t>ntrodução</a:t>
            </a:r>
            <a:endParaRPr lang="pt-BR" sz="7200" dirty="0">
              <a:solidFill>
                <a:schemeClr val="tx2"/>
              </a:solidFill>
              <a:latin typeface="Edwardian Script ITC" pitchFamily="66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764704"/>
            <a:ext cx="8208912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Ainda morrem 60 em cada 1000 crianças nascidas vivas no Brasil, por doenças totalmente evitáveis através das ações de saúde promocional (MONTEIRO e FERRIANI, 2000).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índices de mortalidade infantil no país ainda são altos, principalmente em algumas regiões como o Nordeste.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principais causas da mortalidade infantil estão ligadas diretamente às condições socioeconômicas e culturais e dificuldades de acesso aos serviços de saúde.</a:t>
            </a:r>
          </a:p>
          <a:p>
            <a:pPr algn="just">
              <a:lnSpc>
                <a:spcPct val="300000"/>
              </a:lnSpc>
            </a:pPr>
            <a:endParaRPr lang="pt-BR" sz="2400" dirty="0" smtClean="0">
              <a:latin typeface="+mj-lt"/>
            </a:endParaRPr>
          </a:p>
          <a:p>
            <a:pPr algn="just"/>
            <a:endParaRPr lang="pt-BR" sz="2400" dirty="0" smtClean="0">
              <a:latin typeface="+mj-lt"/>
            </a:endParaRPr>
          </a:p>
          <a:p>
            <a:pPr algn="just"/>
            <a:endParaRPr lang="pt-BR" sz="2400" dirty="0">
              <a:latin typeface="+mj-lt"/>
            </a:endParaRPr>
          </a:p>
          <a:p>
            <a:pPr algn="r"/>
            <a:endParaRPr lang="pt-BR" dirty="0" smtClean="0">
              <a:latin typeface="+mj-lt"/>
            </a:endParaRPr>
          </a:p>
          <a:p>
            <a:pPr algn="r"/>
            <a:endParaRPr lang="pt-BR" dirty="0">
              <a:latin typeface="+mj-lt"/>
            </a:endParaRPr>
          </a:p>
          <a:p>
            <a:pPr algn="r"/>
            <a:endParaRPr lang="pt-B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4282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64704"/>
            <a:ext cx="82809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11. Realizar avaliação da necessidade de atendimento odontológico em 100% das crianças de 6 e 72 meses.</a:t>
            </a:r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743159"/>
              </p:ext>
            </p:extLst>
          </p:nvPr>
        </p:nvGraphicFramePr>
        <p:xfrm>
          <a:off x="3779912" y="4149080"/>
          <a:ext cx="5021957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95536" y="479715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21273829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6815" y="692696"/>
            <a:ext cx="8496944" cy="3244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2. Melhorar a qualidade do atendimento à criança.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12. Realizar primeira consulta odontológica programática para 100% das crianças entre 6 e 72 meses de idade.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818739"/>
              </p:ext>
            </p:extLst>
          </p:nvPr>
        </p:nvGraphicFramePr>
        <p:xfrm>
          <a:off x="4283968" y="4077072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96815" y="458112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1550320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316961"/>
            <a:ext cx="81300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3. Melhorar a adesão ao programa de saúde da criança.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13.Fazer busca ativa de 100% das crianças faltosas às consultas.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70460570"/>
              </p:ext>
            </p:extLst>
          </p:nvPr>
        </p:nvGraphicFramePr>
        <p:xfrm>
          <a:off x="3491880" y="3647476"/>
          <a:ext cx="5328592" cy="3021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251520" y="4293096"/>
            <a:ext cx="30243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Mês 1: </a:t>
            </a:r>
            <a:r>
              <a:rPr lang="pt-BR" sz="2800" dirty="0" smtClean="0"/>
              <a:t>0 (0,0%)</a:t>
            </a:r>
            <a:endParaRPr lang="pt-BR" sz="2800" dirty="0"/>
          </a:p>
          <a:p>
            <a:r>
              <a:rPr lang="pt-BR" sz="2800" dirty="0"/>
              <a:t>Mês 2: 3</a:t>
            </a:r>
            <a:r>
              <a:rPr lang="pt-BR" sz="2800" dirty="0" smtClean="0"/>
              <a:t> </a:t>
            </a:r>
            <a:r>
              <a:rPr lang="pt-BR" sz="2800" dirty="0"/>
              <a:t>(100%)</a:t>
            </a:r>
          </a:p>
          <a:p>
            <a:r>
              <a:rPr lang="pt-BR" sz="2800" dirty="0"/>
              <a:t>Mês 3: </a:t>
            </a:r>
            <a:r>
              <a:rPr lang="pt-BR" sz="2800" dirty="0" smtClean="0"/>
              <a:t>7 </a:t>
            </a:r>
            <a:r>
              <a:rPr lang="pt-BR" sz="2800" dirty="0"/>
              <a:t>(100%)</a:t>
            </a:r>
          </a:p>
        </p:txBody>
      </p:sp>
    </p:spTree>
    <p:extLst>
      <p:ext uri="{BB962C8B-B14F-4D97-AF65-F5344CB8AC3E}">
        <p14:creationId xmlns:p14="http://schemas.microsoft.com/office/powerpoint/2010/main" val="262323112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316961"/>
            <a:ext cx="8130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4. Melhorar o registro das informações.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14. Manter registro na ficha espelho de saúde da criança/ vacinação de 100% das crianças que consultam no serviço.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7217827"/>
              </p:ext>
            </p:extLst>
          </p:nvPr>
        </p:nvGraphicFramePr>
        <p:xfrm>
          <a:off x="3707904" y="3717032"/>
          <a:ext cx="511256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323528" y="4293096"/>
            <a:ext cx="29523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162872899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316961"/>
            <a:ext cx="8130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5. Mapear as crianças de risco pertencentes à área de abrangência.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15. Realizar avaliação de risco para 100% das crianças entre 6 e 72 meses de idade.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812673958"/>
              </p:ext>
            </p:extLst>
          </p:nvPr>
        </p:nvGraphicFramePr>
        <p:xfrm>
          <a:off x="3779912" y="3717032"/>
          <a:ext cx="504056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527341" y="4458978"/>
            <a:ext cx="3203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116744466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316961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6. Promover a saúde das crianças.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16. Orientar 100% das mães das crianças entre 6 e 72 meses de idade sobre prevenção de acidentes na infância.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85165214"/>
              </p:ext>
            </p:extLst>
          </p:nvPr>
        </p:nvGraphicFramePr>
        <p:xfrm>
          <a:off x="3563888" y="3789040"/>
          <a:ext cx="5184576" cy="256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395790" y="4221088"/>
            <a:ext cx="29030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43747097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6. Promover a saúde das crianças.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17. Colocar 100% das crianças para mamar durante a primeira consulta.</a:t>
            </a:r>
          </a:p>
        </p:txBody>
      </p:sp>
      <p:graphicFrame>
        <p:nvGraphicFramePr>
          <p:cNvPr id="3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0153"/>
              </p:ext>
            </p:extLst>
          </p:nvPr>
        </p:nvGraphicFramePr>
        <p:xfrm>
          <a:off x="3707904" y="3429000"/>
          <a:ext cx="504056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95536" y="414908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37337715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259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6. Promover a saúde das crianças.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18. Orientar 100% das mães das crianças entre 6 e 72 meses de idade sobre orientações nutricionais de acordo com a faixa etária.</a:t>
            </a:r>
          </a:p>
        </p:txBody>
      </p:sp>
      <p:graphicFrame>
        <p:nvGraphicFramePr>
          <p:cNvPr id="3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79257"/>
              </p:ext>
            </p:extLst>
          </p:nvPr>
        </p:nvGraphicFramePr>
        <p:xfrm>
          <a:off x="3563888" y="3506546"/>
          <a:ext cx="5165973" cy="2946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95536" y="414908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39878644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6. Promover a saúde das crianças.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19. Orientar 100% das mães das crianças entre 6 e 72 meses de idade sobre higiene bucal, etiologia e prevenção da cárie.</a:t>
            </a:r>
          </a:p>
        </p:txBody>
      </p:sp>
      <p:graphicFrame>
        <p:nvGraphicFramePr>
          <p:cNvPr id="3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347477"/>
              </p:ext>
            </p:extLst>
          </p:nvPr>
        </p:nvGraphicFramePr>
        <p:xfrm>
          <a:off x="3635896" y="3645024"/>
          <a:ext cx="526236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23528" y="422108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30447464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3054" y="836712"/>
            <a:ext cx="81300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7. Ampliar a cobertura de atenção à saúde bucal da criança.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20. Ampliar a cobertura de primeira consulta odontológica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programática para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crianças de 6 a 72 meses de idade residentes na área de abrangência da unidade de saúde e inscritas no programa Saúde da Criança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unidade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79051214"/>
              </p:ext>
            </p:extLst>
          </p:nvPr>
        </p:nvGraphicFramePr>
        <p:xfrm>
          <a:off x="3635896" y="3501008"/>
          <a:ext cx="5184576" cy="316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244379" y="4221088"/>
            <a:ext cx="30243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Mês 1: 65 </a:t>
            </a:r>
            <a:r>
              <a:rPr lang="pt-BR" sz="2800" dirty="0" smtClean="0"/>
              <a:t>(30,1%)</a:t>
            </a:r>
            <a:endParaRPr lang="pt-BR" sz="2800" dirty="0"/>
          </a:p>
          <a:p>
            <a:r>
              <a:rPr lang="pt-BR" sz="2800" dirty="0"/>
              <a:t>Mês 2: 78 </a:t>
            </a:r>
            <a:r>
              <a:rPr lang="pt-BR" sz="2800" dirty="0" smtClean="0"/>
              <a:t>(36,1%)</a:t>
            </a:r>
            <a:endParaRPr lang="pt-BR" sz="2800" dirty="0"/>
          </a:p>
          <a:p>
            <a:r>
              <a:rPr lang="pt-BR" sz="2800" dirty="0"/>
              <a:t>Mês 3: 118 </a:t>
            </a:r>
            <a:r>
              <a:rPr lang="pt-BR" sz="2800" dirty="0" smtClean="0"/>
              <a:t>(54,6%)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8993162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809936"/>
            <a:ext cx="628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Caracterização do município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14348" y="1857365"/>
            <a:ext cx="75724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Município de Coronel João Pessoa no Rio Grande do Norte 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Localizado no alto oeste potiguar a cerca de 430 km da capital Natal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População de pouco mais de 4.800 habitantes 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Possui duas Unidades Básicas de Saúde (UBS) </a:t>
            </a:r>
          </a:p>
          <a:p>
            <a:pPr algn="just">
              <a:lnSpc>
                <a:spcPct val="20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908720"/>
            <a:ext cx="8130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8. Melhorar a qualidade da atenção à saúde bucal dos escolares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21. Realizar avaliação da necessidade de atendimento odontológico em 100% das crianças de 6 a 72 meses cadastradas no programa Saúde da Criança da unidade e pertencentes a área de abrangência.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1520" y="4437112"/>
            <a:ext cx="360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Mês 1: </a:t>
            </a:r>
            <a:r>
              <a:rPr lang="pt-BR" sz="2800" dirty="0" smtClean="0"/>
              <a:t>38 (58,5%)</a:t>
            </a:r>
            <a:endParaRPr lang="pt-BR" sz="2800" dirty="0"/>
          </a:p>
          <a:p>
            <a:r>
              <a:rPr lang="pt-BR" sz="2800" dirty="0"/>
              <a:t>Mês 2: </a:t>
            </a:r>
            <a:r>
              <a:rPr lang="pt-BR" sz="2800" dirty="0" smtClean="0"/>
              <a:t>29 (37,2%)</a:t>
            </a:r>
            <a:endParaRPr lang="pt-BR" sz="2800" dirty="0"/>
          </a:p>
          <a:p>
            <a:r>
              <a:rPr lang="pt-BR" sz="2800" dirty="0"/>
              <a:t>Mês 3: </a:t>
            </a:r>
            <a:r>
              <a:rPr lang="pt-BR" sz="2800" dirty="0" smtClean="0"/>
              <a:t>26 (22,0%)</a:t>
            </a:r>
            <a:endParaRPr lang="pt-BR" sz="2800" dirty="0"/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134030"/>
              </p:ext>
            </p:extLst>
          </p:nvPr>
        </p:nvGraphicFramePr>
        <p:xfrm>
          <a:off x="3918322" y="3831127"/>
          <a:ext cx="4751294" cy="259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977647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8. Melhorar a qualidade da atenção à saúde bucal dos escolares.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22. Realizar fluorterapia em 100% das crianças entre 6 e 72 meses de idade residentes na área de abrangência da unidade de saúde com necessidade de fluorterapia.</a:t>
            </a:r>
          </a:p>
        </p:txBody>
      </p:sp>
      <p:graphicFrame>
        <p:nvGraphicFramePr>
          <p:cNvPr id="3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956067"/>
              </p:ext>
            </p:extLst>
          </p:nvPr>
        </p:nvGraphicFramePr>
        <p:xfrm>
          <a:off x="3419872" y="3789040"/>
          <a:ext cx="54726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95536" y="43651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0</a:t>
            </a:r>
            <a:r>
              <a:rPr lang="pt-BR" sz="2800" dirty="0" smtClean="0"/>
              <a:t> (0,0%)</a:t>
            </a:r>
            <a:endParaRPr lang="pt-BR" sz="2800" dirty="0"/>
          </a:p>
          <a:p>
            <a:r>
              <a:rPr lang="pt-BR" sz="2800" dirty="0"/>
              <a:t>Mês 2: 0</a:t>
            </a:r>
            <a:r>
              <a:rPr lang="pt-BR" sz="2800" dirty="0" smtClean="0"/>
              <a:t> (</a:t>
            </a:r>
            <a:r>
              <a:rPr lang="pt-BR" sz="2800" dirty="0"/>
              <a:t>0</a:t>
            </a:r>
            <a:r>
              <a:rPr lang="pt-BR" sz="2800" dirty="0" smtClean="0"/>
              <a:t>,0%)</a:t>
            </a:r>
            <a:endParaRPr lang="pt-BR" sz="2800" dirty="0"/>
          </a:p>
          <a:p>
            <a:r>
              <a:rPr lang="pt-BR" sz="2800" dirty="0"/>
              <a:t>Mês 3: </a:t>
            </a:r>
            <a:r>
              <a:rPr lang="pt-BR" sz="2800" dirty="0" smtClean="0"/>
              <a:t>22 (84,6%)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785563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866932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8. Melhorar a qualidade da atenção à saúde bucal dos escolares.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23. Concluir o tratamento dentário em 100% das crianças entre 6 e 72 meses de idade residentes na área de abrangência da unidade de saúde com primeira consulta odontológica programática e com necessidade de tratamento dentário.</a:t>
            </a:r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443195"/>
              </p:ext>
            </p:extLst>
          </p:nvPr>
        </p:nvGraphicFramePr>
        <p:xfrm>
          <a:off x="3491880" y="4077072"/>
          <a:ext cx="532859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51520" y="479715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</a:t>
            </a:r>
            <a:r>
              <a:rPr lang="pt-BR" sz="2800" dirty="0" smtClean="0"/>
              <a:t>27 (41,5</a:t>
            </a:r>
            <a:r>
              <a:rPr lang="pt-BR" sz="2800" dirty="0"/>
              <a:t>%)</a:t>
            </a:r>
          </a:p>
          <a:p>
            <a:r>
              <a:rPr lang="pt-BR" sz="2800" dirty="0"/>
              <a:t>Mês 2: </a:t>
            </a:r>
            <a:r>
              <a:rPr lang="pt-BR" sz="2800" dirty="0" smtClean="0"/>
              <a:t>49 (62,8%)</a:t>
            </a:r>
            <a:endParaRPr lang="pt-BR" sz="2800" dirty="0"/>
          </a:p>
          <a:p>
            <a:r>
              <a:rPr lang="pt-BR" sz="2800" dirty="0"/>
              <a:t>Mês 3: </a:t>
            </a:r>
            <a:r>
              <a:rPr lang="pt-BR" sz="2800" dirty="0" smtClean="0"/>
              <a:t>92 (78,0</a:t>
            </a:r>
            <a:r>
              <a:rPr lang="pt-BR" sz="2800" dirty="0"/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36059653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908720"/>
            <a:ext cx="81300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9. Melhorar a adesão ao atendimento em saúde bucal.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24. Realizar buscas para 100% das crianças entre 6 e 72 meses que faltarem as consultas agendadas.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672888533"/>
              </p:ext>
            </p:extLst>
          </p:nvPr>
        </p:nvGraphicFramePr>
        <p:xfrm>
          <a:off x="3563888" y="3789040"/>
          <a:ext cx="525658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251520" y="43651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</a:t>
            </a:r>
            <a:r>
              <a:rPr lang="pt-BR" sz="2800" dirty="0" smtClean="0"/>
              <a:t>1: 0 (0,0%)</a:t>
            </a:r>
            <a:endParaRPr lang="pt-BR" sz="2800" dirty="0"/>
          </a:p>
          <a:p>
            <a:r>
              <a:rPr lang="pt-BR" sz="2800" dirty="0"/>
              <a:t>Mês 2: </a:t>
            </a:r>
            <a:r>
              <a:rPr lang="pt-BR" sz="2800" dirty="0" smtClean="0"/>
              <a:t>2 (66,7%)</a:t>
            </a:r>
            <a:endParaRPr lang="pt-BR" sz="2800" dirty="0"/>
          </a:p>
          <a:p>
            <a:r>
              <a:rPr lang="pt-BR" sz="2800" dirty="0"/>
              <a:t>Mês 3: 7</a:t>
            </a:r>
            <a:r>
              <a:rPr lang="pt-BR" sz="2800" dirty="0" smtClean="0"/>
              <a:t> </a:t>
            </a:r>
            <a:r>
              <a:rPr lang="pt-BR" sz="2800" dirty="0"/>
              <a:t>(100%)</a:t>
            </a:r>
          </a:p>
        </p:txBody>
      </p:sp>
    </p:spTree>
    <p:extLst>
      <p:ext uri="{BB962C8B-B14F-4D97-AF65-F5344CB8AC3E}">
        <p14:creationId xmlns:p14="http://schemas.microsoft.com/office/powerpoint/2010/main" val="292821140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052736"/>
            <a:ext cx="81300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10. Melhorar o registro das informações de saúde bucal.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25. Manter registro atualizado em planilha e/ou prontuário de 100% das crianças com primeira consulta odontológica programática.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93472685"/>
              </p:ext>
            </p:extLst>
          </p:nvPr>
        </p:nvGraphicFramePr>
        <p:xfrm>
          <a:off x="3635896" y="4179282"/>
          <a:ext cx="5033720" cy="2346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179512" y="465313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</a:t>
            </a:r>
            <a:r>
              <a:rPr lang="pt-BR" sz="2800" dirty="0" smtClean="0"/>
              <a:t>62 (95,4%)</a:t>
            </a:r>
            <a:endParaRPr lang="pt-BR" sz="2800" dirty="0"/>
          </a:p>
          <a:p>
            <a:r>
              <a:rPr lang="pt-BR" sz="2800" dirty="0"/>
              <a:t>Mês 2: </a:t>
            </a:r>
            <a:r>
              <a:rPr lang="pt-BR" sz="2800" dirty="0" smtClean="0"/>
              <a:t>70 (89,7%)</a:t>
            </a:r>
            <a:endParaRPr lang="pt-BR" sz="2800" dirty="0"/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102476105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44778" y="908720"/>
            <a:ext cx="81300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11. Promover a saúde bucal das crianças.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26. Fornecer orientações sobre higiene bucal para 100% dos responsáveis por crianças com primeira consulta odontológica programática.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01855507"/>
              </p:ext>
            </p:extLst>
          </p:nvPr>
        </p:nvGraphicFramePr>
        <p:xfrm>
          <a:off x="3275856" y="4005064"/>
          <a:ext cx="5544616" cy="2766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179512" y="422108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400604776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0529" y="836712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11. Promover a saúde bucal das crianças.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27. Fornecer orientação sobre dieta para 100% dos responsáveis por crianças com primeira consulta odontológica programática.</a:t>
            </a:r>
          </a:p>
        </p:txBody>
      </p:sp>
      <p:graphicFrame>
        <p:nvGraphicFramePr>
          <p:cNvPr id="3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895554"/>
              </p:ext>
            </p:extLst>
          </p:nvPr>
        </p:nvGraphicFramePr>
        <p:xfrm>
          <a:off x="3707904" y="4160699"/>
          <a:ext cx="5005536" cy="250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70529" y="458112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9326841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08720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11. Promover a saúde bucal das crianças.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28. Fornecer orientações sobre hábitos de sucção nutritiva e não nutritiva e prevenção de oclusopatias para 100% dos responsáveis por crianças com primeira consulta odontológica programática.</a:t>
            </a:r>
          </a:p>
        </p:txBody>
      </p:sp>
      <p:graphicFrame>
        <p:nvGraphicFramePr>
          <p:cNvPr id="3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084016"/>
              </p:ext>
            </p:extLst>
          </p:nvPr>
        </p:nvGraphicFramePr>
        <p:xfrm>
          <a:off x="3779912" y="3717032"/>
          <a:ext cx="504720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51520" y="443711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Mês 1: 65 (100%)</a:t>
            </a:r>
          </a:p>
          <a:p>
            <a:r>
              <a:rPr lang="pt-BR" sz="2800" dirty="0"/>
              <a:t>Mês 2: 78 (100%)</a:t>
            </a:r>
          </a:p>
          <a:p>
            <a:r>
              <a:rPr lang="pt-BR" sz="2800" dirty="0"/>
              <a:t>Mês 3: 118 (100%)</a:t>
            </a:r>
          </a:p>
        </p:txBody>
      </p:sp>
    </p:spTree>
    <p:extLst>
      <p:ext uri="{BB962C8B-B14F-4D97-AF65-F5344CB8AC3E}">
        <p14:creationId xmlns:p14="http://schemas.microsoft.com/office/powerpoint/2010/main" val="21165267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429256" y="-99392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200" dirty="0" smtClean="0">
                <a:solidFill>
                  <a:schemeClr val="tx2"/>
                </a:solidFill>
                <a:latin typeface="Edwardian Script ITC" pitchFamily="66" charset="0"/>
              </a:rPr>
              <a:t>Discussão</a:t>
            </a:r>
            <a:endParaRPr lang="pt-BR" sz="7200" dirty="0">
              <a:solidFill>
                <a:schemeClr val="tx2"/>
              </a:solidFill>
              <a:latin typeface="Edwardian Script ITC" pitchFamily="66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764704"/>
            <a:ext cx="8274080" cy="6671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propiciou a ampliação da cobertura da atenção as crianças até 72 meses de idade;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melhoria dos registros e a qualificação da atenção com destaque para a ampliação da avaliação nutricional das crianças prevenindo a desnutrição e obesidade;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exigiu que a equipe se capacitasse;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Propiciou trabalho integrado entre equipe.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será incorporada a rotina do serviço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Nos próximos meses serão realizados os atendimentos para as crianças que não foram atendidas durante a consulta de retorno bem como a fluorterapia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1470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79912" y="116632"/>
            <a:ext cx="4889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200" dirty="0" smtClean="0">
                <a:solidFill>
                  <a:schemeClr val="tx2"/>
                </a:solidFill>
                <a:latin typeface="Edwardian Script ITC" pitchFamily="66" charset="0"/>
              </a:rPr>
              <a:t>Reflexão Crítica</a:t>
            </a:r>
            <a:endParaRPr lang="pt-BR" sz="7200" dirty="0">
              <a:solidFill>
                <a:schemeClr val="tx2"/>
              </a:solidFill>
              <a:latin typeface="Edwardian Script ITC" pitchFamily="66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3568" y="1316961"/>
            <a:ext cx="7986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 desenvolvimento do curso superou minhas expectativas, inicialmente pensava que o projeto de intervenção seria apenas na minha área de atuação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Através desse curso aprendi que a nossa atuação não deve ser apenas dentro do consultório e sim podemos fazer muito mais para a população atuando nas causas sociais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Devemos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contribuir para que haja engajamento público e diminuição das barreiras geográficas facilitando o acesso de quem necessita dos serviços de saúde, em fim mais inclusão social dando oportunidades para todos</a:t>
            </a:r>
          </a:p>
        </p:txBody>
      </p:sp>
    </p:spTree>
    <p:extLst>
      <p:ext uri="{BB962C8B-B14F-4D97-AF65-F5344CB8AC3E}">
        <p14:creationId xmlns:p14="http://schemas.microsoft.com/office/powerpoint/2010/main" val="55411191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43030"/>
            <a:ext cx="72074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Caracterização da unidade básica de saúde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85786" y="2000240"/>
            <a:ext cx="7429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UBS Centro de Saúde de Coronel João Pessoa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localizada na área urbana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Estão alocadas na UBS duas equipes de ESF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passando por um processo de reforma em sua estrutura física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população adstrita com algo em torno de 3.500 habitantes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508104" y="260648"/>
            <a:ext cx="33393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7200" dirty="0" smtClean="0">
                <a:solidFill>
                  <a:schemeClr val="tx2"/>
                </a:solidFill>
                <a:latin typeface="Edwardian Script ITC" pitchFamily="66" charset="0"/>
              </a:rPr>
              <a:t>Referências</a:t>
            </a:r>
            <a:endParaRPr lang="pt-BR" sz="7200" dirty="0">
              <a:solidFill>
                <a:schemeClr val="tx2"/>
              </a:solidFill>
              <a:latin typeface="Edwardian Script ITC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5416" y="1465278"/>
            <a:ext cx="8573822" cy="2239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MONTEIRO,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Akemi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Iwata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 FERRIANI, Maria das Graças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Carvalho. Atenção à saúde da criança: perspectiva da prática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 enfermagem comunitária.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Rev.Latino-am.enfermagem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Ribeirão Preto, v. 8, n. 1 p. 99-106, janeiro 200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0795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627784" y="1340768"/>
            <a:ext cx="35048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b="1" dirty="0" smtClean="0">
                <a:latin typeface="Edwardian Script ITC" pitchFamily="66" charset="0"/>
              </a:rPr>
              <a:t>Obrigado Pela atenção!</a:t>
            </a:r>
            <a:endParaRPr lang="pt-BR" sz="7200" b="1" dirty="0"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527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764704"/>
            <a:ext cx="8851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Situação da ação programática antes da intervenção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3990" y="1556792"/>
            <a:ext cx="8962710" cy="44096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Concentrava os atendimentos apenas na UBS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havia cadastramento e coleta de dados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havia um acompanhamento mensal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atendimentos eram apenas para as crianças que estavam </a:t>
            </a:r>
          </a:p>
          <a:p>
            <a:pPr algn="just">
              <a:lnSpc>
                <a:spcPct val="20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 necessidade de atendimento médico, odontológico e </a:t>
            </a:r>
          </a:p>
          <a:p>
            <a:pPr algn="just">
              <a:lnSpc>
                <a:spcPct val="20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nutricional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72000" y="116632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200" dirty="0" smtClean="0">
                <a:solidFill>
                  <a:schemeClr val="tx2"/>
                </a:solidFill>
                <a:latin typeface="Edwardian Script ITC" pitchFamily="66" charset="0"/>
              </a:rPr>
              <a:t>Objetivo Geral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937951"/>
            <a:ext cx="2199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1428736"/>
            <a:ext cx="5311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 geral da intervenção: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14348" y="2285992"/>
            <a:ext cx="7072362" cy="16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a atenção à saúde da criança de zero a setenta e dois meses, no Centro de Saúde de Coronel João Pessoa.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4852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220072" y="116632"/>
            <a:ext cx="3495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200" dirty="0" smtClean="0">
                <a:solidFill>
                  <a:schemeClr val="tx2"/>
                </a:solidFill>
                <a:latin typeface="Edwardian Script ITC" pitchFamily="66" charset="0"/>
              </a:rPr>
              <a:t>Metodologia</a:t>
            </a:r>
            <a:endParaRPr lang="pt-BR" sz="7200" dirty="0">
              <a:solidFill>
                <a:schemeClr val="tx2"/>
              </a:solidFill>
              <a:latin typeface="Edwardian Script ITC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76256" y="487025"/>
            <a:ext cx="8493031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As ações realizadas: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Cadastro das crianças.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Organização do acolhimento e da demanda com consulta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agendada;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 clínico individual;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Monitoramento e avaliação mensal das ações;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Grupos de educação em saúde;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Atendimentos nas escolas.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Capacitação da equipe da UBS.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Busca ativa dos faltosos. </a:t>
            </a:r>
          </a:p>
        </p:txBody>
      </p:sp>
    </p:spTree>
    <p:extLst>
      <p:ext uri="{BB962C8B-B14F-4D97-AF65-F5344CB8AC3E}">
        <p14:creationId xmlns:p14="http://schemas.microsoft.com/office/powerpoint/2010/main" val="907838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620687"/>
            <a:ext cx="5072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Objetivos Específicos: 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323528" y="1159877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do programa de saúde da criança.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a qualidade do atendimento à criança.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a adesão ao programa de saúde da criança.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o registro das informações.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Mapear as crianças de risco pertencentes à área de abrangência.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Promover a saúde das crianças.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de atenção à saúde bucal da criança.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a qualidade da atenção à saúde bucal dos escolares.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a adesão ao atendimento em saúde bucal.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o registro das informações de saúde bucal.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Promover a saúde bucal das crianças.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548680"/>
            <a:ext cx="75009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Logística utilizada: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Adoção protocolo 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Caderneta saúde da criança.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Contato com gestor para providencias fichas e prontuários.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Introdução da ficha de espelho e planilha de coleta de dados para monitoramento das ações. 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Introdução da ficha odontológica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2776</TotalTime>
  <Words>2584</Words>
  <Application>Microsoft Office PowerPoint</Application>
  <PresentationFormat>Apresentação na tela (4:3)</PresentationFormat>
  <Paragraphs>269</Paragraphs>
  <Slides>41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UTIdoMICRO</dc:creator>
  <cp:lastModifiedBy>Gutemberg pires</cp:lastModifiedBy>
  <cp:revision>260</cp:revision>
  <dcterms:created xsi:type="dcterms:W3CDTF">2013-09-14T23:14:53Z</dcterms:created>
  <dcterms:modified xsi:type="dcterms:W3CDTF">2015-01-23T01:46:48Z</dcterms:modified>
</cp:coreProperties>
</file>