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57" r:id="rId3"/>
    <p:sldId id="269" r:id="rId4"/>
    <p:sldId id="258" r:id="rId5"/>
    <p:sldId id="259" r:id="rId6"/>
    <p:sldId id="270" r:id="rId7"/>
    <p:sldId id="271" r:id="rId8"/>
    <p:sldId id="260" r:id="rId9"/>
    <p:sldId id="272" r:id="rId10"/>
    <p:sldId id="304" r:id="rId11"/>
    <p:sldId id="261" r:id="rId12"/>
    <p:sldId id="26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63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264" r:id="rId43"/>
    <p:sldId id="301" r:id="rId44"/>
    <p:sldId id="302" r:id="rId45"/>
    <p:sldId id="303" r:id="rId46"/>
    <p:sldId id="265" r:id="rId47"/>
    <p:sldId id="267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9968DED-B492-4537-83F8-ACF0ECAED864}">
          <p14:sldIdLst>
            <p14:sldId id="256"/>
            <p14:sldId id="257"/>
            <p14:sldId id="269"/>
            <p14:sldId id="258"/>
            <p14:sldId id="259"/>
            <p14:sldId id="270"/>
            <p14:sldId id="271"/>
            <p14:sldId id="260"/>
            <p14:sldId id="272"/>
            <p14:sldId id="304"/>
            <p14:sldId id="261"/>
            <p14:sldId id="26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63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264"/>
            <p14:sldId id="301"/>
            <p14:sldId id="302"/>
            <p14:sldId id="303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  <c:extLst/>
            </c:strRef>
          </c:cat>
          <c:val>
            <c:numRef>
              <c:f>Plan1!$B$2:$B$5</c:f>
              <c:numCache>
                <c:formatCode>General</c:formatCode>
                <c:ptCount val="3"/>
                <c:pt idx="0">
                  <c:v>62.5</c:v>
                </c:pt>
                <c:pt idx="1">
                  <c:v>75</c:v>
                </c:pt>
                <c:pt idx="2">
                  <c:v>90.5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0679416"/>
        <c:axId val="460679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Plan1!$C$1</c15:sqref>
                        </c15:formulaRef>
                      </c:ext>
                    </c:extLst>
                    <c:strCache>
                      <c:ptCount val="1"/>
                      <c:pt idx="0">
                        <c:v>Série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Plan1!$A$2:$A$5</c15:sqref>
                        </c15:formulaRef>
                      </c:ext>
                    </c:extLst>
                    <c:strCache>
                      <c:ptCount val="3"/>
                      <c:pt idx="0">
                        <c:v>mês 1</c:v>
                      </c:pt>
                      <c:pt idx="1">
                        <c:v>mês 2</c:v>
                      </c:pt>
                      <c:pt idx="2">
                        <c:v>mês 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Plan1!$D$1</c15:sqref>
                        </c15:formulaRef>
                      </c:ext>
                    </c:extLst>
                    <c:strCache>
                      <c:ptCount val="1"/>
                      <c:pt idx="0">
                        <c:v>Série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Plan1!$A$2:$A$5</c15:sqref>
                        </c15:formulaRef>
                      </c:ext>
                    </c:extLst>
                    <c:strCache>
                      <c:ptCount val="3"/>
                      <c:pt idx="0">
                        <c:v>mês 1</c:v>
                      </c:pt>
                      <c:pt idx="1">
                        <c:v>mês 2</c:v>
                      </c:pt>
                      <c:pt idx="2">
                        <c:v>mês 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6067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0679808"/>
        <c:crosses val="autoZero"/>
        <c:auto val="1"/>
        <c:lblAlgn val="ctr"/>
        <c:lblOffset val="100"/>
        <c:noMultiLvlLbl val="0"/>
      </c:catAx>
      <c:valAx>
        <c:axId val="46067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0679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  <c:extLst/>
            </c:strRef>
          </c:cat>
          <c:val>
            <c:numRef>
              <c:f>Plan1!$B$2:$B$5</c:f>
              <c:numCache>
                <c:formatCode>General</c:formatCode>
                <c:ptCount val="3"/>
                <c:pt idx="0">
                  <c:v>83.3</c:v>
                </c:pt>
                <c:pt idx="1">
                  <c:v>100</c:v>
                </c:pt>
                <c:pt idx="2">
                  <c:v>100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054688"/>
        <c:axId val="2130550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Plan1!$C$1</c15:sqref>
                        </c15:formulaRef>
                      </c:ext>
                    </c:extLst>
                    <c:strCache>
                      <c:ptCount val="1"/>
                      <c:pt idx="0">
                        <c:v>Série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Plan1!$A$2:$A$5</c15:sqref>
                        </c15:formulaRef>
                      </c:ext>
                    </c:extLst>
                    <c:strCache>
                      <c:ptCount val="3"/>
                      <c:pt idx="0">
                        <c:v>mês 1</c:v>
                      </c:pt>
                      <c:pt idx="1">
                        <c:v>mês 2</c:v>
                      </c:pt>
                      <c:pt idx="2">
                        <c:v>mês 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Plan1!$D$1</c15:sqref>
                        </c15:formulaRef>
                      </c:ext>
                    </c:extLst>
                    <c:strCache>
                      <c:ptCount val="1"/>
                      <c:pt idx="0">
                        <c:v>Série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Plan1!$A$2:$A$5</c15:sqref>
                        </c15:formulaRef>
                      </c:ext>
                    </c:extLst>
                    <c:strCache>
                      <c:ptCount val="3"/>
                      <c:pt idx="0">
                        <c:v>mês 1</c:v>
                      </c:pt>
                      <c:pt idx="1">
                        <c:v>mês 2</c:v>
                      </c:pt>
                      <c:pt idx="2">
                        <c:v>mês 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1305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055080"/>
        <c:crosses val="autoZero"/>
        <c:auto val="1"/>
        <c:lblAlgn val="ctr"/>
        <c:lblOffset val="100"/>
        <c:noMultiLvlLbl val="0"/>
      </c:catAx>
      <c:valAx>
        <c:axId val="2130550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05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812542011877191E-2"/>
          <c:y val="8.6883684894424773E-2"/>
          <c:w val="0.89783444099858578"/>
          <c:h val="0.814295530236334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  <c:extLst/>
            </c:strRef>
          </c:cat>
          <c:val>
            <c:numRef>
              <c:f>Plan1!$B$2:$B$5</c:f>
              <c:numCache>
                <c:formatCode>General</c:formatCode>
                <c:ptCount val="3"/>
                <c:pt idx="0">
                  <c:v>66.7</c:v>
                </c:pt>
                <c:pt idx="1">
                  <c:v>70.099999999999994</c:v>
                </c:pt>
                <c:pt idx="2">
                  <c:v>84.6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668632"/>
        <c:axId val="2479962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Plan1!$C$1</c15:sqref>
                        </c15:formulaRef>
                      </c:ext>
                    </c:extLst>
                    <c:strCache>
                      <c:ptCount val="1"/>
                      <c:pt idx="0">
                        <c:v>Série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Plan1!$A$2:$A$5</c15:sqref>
                        </c15:formulaRef>
                      </c:ext>
                    </c:extLst>
                    <c:strCache>
                      <c:ptCount val="3"/>
                      <c:pt idx="0">
                        <c:v>mês 1</c:v>
                      </c:pt>
                      <c:pt idx="1">
                        <c:v>mês 2</c:v>
                      </c:pt>
                      <c:pt idx="2">
                        <c:v>mês 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Plan1!$D$1</c15:sqref>
                        </c15:formulaRef>
                      </c:ext>
                    </c:extLst>
                    <c:strCache>
                      <c:ptCount val="1"/>
                      <c:pt idx="0">
                        <c:v>Série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Plan1!$A$2:$A$5</c15:sqref>
                        </c15:formulaRef>
                      </c:ext>
                    </c:extLst>
                    <c:strCache>
                      <c:ptCount val="3"/>
                      <c:pt idx="0">
                        <c:v>mês 1</c:v>
                      </c:pt>
                      <c:pt idx="1">
                        <c:v>mês 2</c:v>
                      </c:pt>
                      <c:pt idx="2">
                        <c:v>mês 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23668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7996272"/>
        <c:crosses val="autoZero"/>
        <c:auto val="1"/>
        <c:lblAlgn val="ctr"/>
        <c:lblOffset val="100"/>
        <c:noMultiLvlLbl val="0"/>
      </c:catAx>
      <c:valAx>
        <c:axId val="2479962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366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  <c:extLst/>
            </c:strRef>
          </c:cat>
          <c:val>
            <c:numRef>
              <c:f>Plan1!$B$2:$B$5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8123928"/>
        <c:axId val="4281235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Plan1!$C$1</c15:sqref>
                        </c15:formulaRef>
                      </c:ext>
                    </c:extLst>
                    <c:strCache>
                      <c:ptCount val="1"/>
                      <c:pt idx="0">
                        <c:v>Série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Plan1!$A$2:$A$5</c15:sqref>
                        </c15:formulaRef>
                      </c:ext>
                    </c:extLst>
                    <c:strCache>
                      <c:ptCount val="3"/>
                      <c:pt idx="0">
                        <c:v>mês 1</c:v>
                      </c:pt>
                      <c:pt idx="1">
                        <c:v>mês 2</c:v>
                      </c:pt>
                      <c:pt idx="2">
                        <c:v>mês 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Plan1!$D$1</c15:sqref>
                        </c15:formulaRef>
                      </c:ext>
                    </c:extLst>
                    <c:strCache>
                      <c:ptCount val="1"/>
                      <c:pt idx="0">
                        <c:v>Série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Plan1!$A$2:$A$5</c15:sqref>
                        </c15:formulaRef>
                      </c:ext>
                    </c:extLst>
                    <c:strCache>
                      <c:ptCount val="3"/>
                      <c:pt idx="0">
                        <c:v>mês 1</c:v>
                      </c:pt>
                      <c:pt idx="1">
                        <c:v>mês 2</c:v>
                      </c:pt>
                      <c:pt idx="2">
                        <c:v>mês 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2812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8123536"/>
        <c:crosses val="autoZero"/>
        <c:auto val="1"/>
        <c:lblAlgn val="ctr"/>
        <c:lblOffset val="100"/>
        <c:noMultiLvlLbl val="0"/>
      </c:catAx>
      <c:valAx>
        <c:axId val="428123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812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90601-5357-4EEE-9EA4-176EFDDD8DE7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44420-E92D-4253-8290-BFDC193F8D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19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4420-E92D-4253-8290-BFDC193F8D71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35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AAAFF7-046D-46DE-B276-5019EEA94D2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58A079-0E8B-4E13-AE99-038883A5753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AAFF7-046D-46DE-B276-5019EEA94D2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58A079-0E8B-4E13-AE99-038883A575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9AAAFF7-046D-46DE-B276-5019EEA94D2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58A079-0E8B-4E13-AE99-038883A575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AAFF7-046D-46DE-B276-5019EEA94D2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58A079-0E8B-4E13-AE99-038883A575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AAAFF7-046D-46DE-B276-5019EEA94D2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F58A079-0E8B-4E13-AE99-038883A5753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AAFF7-046D-46DE-B276-5019EEA94D2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58A079-0E8B-4E13-AE99-038883A575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AAFF7-046D-46DE-B276-5019EEA94D2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58A079-0E8B-4E13-AE99-038883A575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AAFF7-046D-46DE-B276-5019EEA94D2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58A079-0E8B-4E13-AE99-038883A575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AAAFF7-046D-46DE-B276-5019EEA94D2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58A079-0E8B-4E13-AE99-038883A575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AAFF7-046D-46DE-B276-5019EEA94D2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58A079-0E8B-4E13-AE99-038883A575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AAAFF7-046D-46DE-B276-5019EEA94D2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58A079-0E8B-4E13-AE99-038883A5753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AAAFF7-046D-46DE-B276-5019EEA94D2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F58A079-0E8B-4E13-AE99-038883A5753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508104" y="4869160"/>
            <a:ext cx="1664965" cy="1624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491880" y="1772816"/>
            <a:ext cx="5105400" cy="2868168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qualificação </a:t>
            </a:r>
            <a:r>
              <a:rPr lang="pt-BR" dirty="0"/>
              <a:t>da Atenção ao Pré-natal e Puerpério na Unidade General Câmara, General Câmara/RS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72969" y="6170964"/>
            <a:ext cx="2835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HANOY MADERA </a:t>
            </a:r>
            <a:r>
              <a:rPr lang="pt-BR" b="1" dirty="0" err="1"/>
              <a:t>MADERA</a:t>
            </a:r>
            <a:endParaRPr lang="pt-BR" b="1" dirty="0"/>
          </a:p>
          <a:p>
            <a:endParaRPr lang="pt-BR" dirty="0"/>
          </a:p>
        </p:txBody>
      </p:sp>
      <p:pic>
        <p:nvPicPr>
          <p:cNvPr id="4098" name="Picture 2" descr="C:\Users\Fernanda Hickman\Desktop\kkk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8122"/>
            <a:ext cx="1146423" cy="17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772816"/>
            <a:ext cx="777686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M</a:t>
            </a:r>
            <a:r>
              <a:rPr lang="pt-BR" sz="2400" dirty="0" smtClean="0"/>
              <a:t>anual </a:t>
            </a:r>
            <a:r>
              <a:rPr lang="pt-BR" sz="2400" dirty="0"/>
              <a:t>de pré-natal e puerpério, Ministério de </a:t>
            </a:r>
            <a:r>
              <a:rPr lang="pt-BR" sz="2400" dirty="0" smtClean="0"/>
              <a:t>Saúde (2012);</a:t>
            </a:r>
          </a:p>
          <a:p>
            <a:r>
              <a:rPr lang="pt-BR" sz="2400" dirty="0" smtClean="0"/>
              <a:t> Buscar informações através da revisão do </a:t>
            </a:r>
            <a:r>
              <a:rPr lang="pt-BR" sz="2400" dirty="0"/>
              <a:t>livro de </a:t>
            </a:r>
            <a:r>
              <a:rPr lang="pt-BR" sz="2400" dirty="0" smtClean="0"/>
              <a:t>registro e do prontuário; </a:t>
            </a:r>
            <a:endParaRPr lang="pt-BR" sz="2400" dirty="0"/>
          </a:p>
          <a:p>
            <a:r>
              <a:rPr lang="pt-BR" sz="2400" dirty="0" smtClean="0"/>
              <a:t>Registro nas fichas espelho e acompanhamento das ações pela planilha de coleta de dados do curso; </a:t>
            </a:r>
          </a:p>
          <a:p>
            <a:r>
              <a:rPr lang="pt-BR" sz="2400" dirty="0" smtClean="0"/>
              <a:t>Busca </a:t>
            </a:r>
            <a:r>
              <a:rPr lang="pt-BR" sz="2400" dirty="0"/>
              <a:t>ativa de </a:t>
            </a:r>
            <a:r>
              <a:rPr lang="pt-BR" sz="2400" dirty="0" smtClean="0"/>
              <a:t>faltosas através da visita domiciliar dos ACS; </a:t>
            </a:r>
          </a:p>
          <a:p>
            <a:r>
              <a:rPr lang="pt-BR" sz="2400" dirty="0" smtClean="0"/>
              <a:t>Capacitação da equipe nas reuniões;</a:t>
            </a:r>
          </a:p>
          <a:p>
            <a:r>
              <a:rPr lang="pt-BR" sz="2400" dirty="0" smtClean="0"/>
              <a:t>Acolhimento das gestantes e puérperas pela técnica de enfermagem.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84235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Metodologia: </a:t>
            </a:r>
            <a:r>
              <a:rPr lang="pt-BR" dirty="0" err="1" smtClean="0"/>
              <a:t>LogístiCA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13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rnanda Hickman\Desktop\figur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587782" cy="26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119675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 1</a:t>
            </a:r>
            <a:r>
              <a:rPr lang="pt-BR" sz="2400" dirty="0"/>
              <a:t> - Ampliar a cobertura de pré-natal</a:t>
            </a:r>
          </a:p>
          <a:p>
            <a:r>
              <a:rPr lang="pt-BR" sz="2400" b="1" dirty="0"/>
              <a:t>Meta 1.1</a:t>
            </a:r>
            <a:r>
              <a:rPr lang="pt-BR" sz="2400" dirty="0"/>
              <a:t> - Ampliar a 70% a cobertura do programa de atenção pré-natal em período de 4 meses</a:t>
            </a:r>
          </a:p>
          <a:p>
            <a:r>
              <a:rPr lang="pt-BR" sz="2400" b="1" dirty="0"/>
              <a:t>Indicador</a:t>
            </a:r>
            <a:r>
              <a:rPr lang="pt-BR" sz="2400" dirty="0"/>
              <a:t> 1.1 Proporção de gestantes e puérperas cadastradas no programa de pré-natal.</a:t>
            </a:r>
          </a:p>
          <a:p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206647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/>
              <a:t>Objetivos, metas e Resultados </a:t>
            </a:r>
            <a:r>
              <a:rPr lang="pt-BR" sz="3600" dirty="0"/>
              <a:t/>
            </a:r>
            <a:br>
              <a:rPr lang="pt-BR" sz="3600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92080" y="407707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Mês 1: 8 – 25,8%</a:t>
            </a:r>
          </a:p>
          <a:p>
            <a:r>
              <a:rPr lang="pt-BR" sz="2400" b="1" dirty="0"/>
              <a:t>Mês </a:t>
            </a:r>
            <a:r>
              <a:rPr lang="pt-BR" sz="2400" b="1" dirty="0" smtClean="0"/>
              <a:t>2: 16 – </a:t>
            </a:r>
            <a:r>
              <a:rPr lang="pt-BR" sz="2400" b="1" dirty="0"/>
              <a:t>51,6%</a:t>
            </a:r>
          </a:p>
          <a:p>
            <a:r>
              <a:rPr lang="pt-BR" sz="2400" b="1" dirty="0"/>
              <a:t>Mês 3: 21 – 67,7%</a:t>
            </a:r>
          </a:p>
        </p:txBody>
      </p:sp>
    </p:spTree>
    <p:extLst>
      <p:ext uri="{BB962C8B-B14F-4D97-AF65-F5344CB8AC3E}">
        <p14:creationId xmlns:p14="http://schemas.microsoft.com/office/powerpoint/2010/main" val="19242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rnanda Hickman\Desktop\figur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5" y="3535059"/>
            <a:ext cx="4283792" cy="28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292080" y="407707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Mês 1: </a:t>
            </a:r>
            <a:r>
              <a:rPr lang="pt-BR" sz="2400" b="1" dirty="0" smtClean="0"/>
              <a:t>5 </a:t>
            </a:r>
            <a:r>
              <a:rPr lang="pt-BR" sz="2400" b="1" dirty="0"/>
              <a:t>– </a:t>
            </a:r>
            <a:r>
              <a:rPr lang="pt-BR" sz="2400" b="1" dirty="0" smtClean="0"/>
              <a:t>62,5%</a:t>
            </a:r>
            <a:endParaRPr lang="pt-BR" sz="2400" b="1" dirty="0"/>
          </a:p>
          <a:p>
            <a:r>
              <a:rPr lang="pt-BR" sz="2400" b="1" dirty="0"/>
              <a:t>Mês </a:t>
            </a:r>
            <a:r>
              <a:rPr lang="pt-BR" sz="2400" b="1" dirty="0" smtClean="0"/>
              <a:t>2: 11 – 68,8%</a:t>
            </a:r>
            <a:endParaRPr lang="pt-BR" sz="2400" b="1" dirty="0"/>
          </a:p>
          <a:p>
            <a:r>
              <a:rPr lang="pt-BR" sz="2400" b="1" dirty="0"/>
              <a:t>Mês 3: </a:t>
            </a:r>
            <a:r>
              <a:rPr lang="pt-BR" sz="2400" b="1" dirty="0" smtClean="0"/>
              <a:t>17 </a:t>
            </a:r>
            <a:r>
              <a:rPr lang="pt-BR" sz="2400" b="1" dirty="0"/>
              <a:t>– </a:t>
            </a:r>
            <a:r>
              <a:rPr lang="pt-BR" sz="2400" b="1" dirty="0" smtClean="0"/>
              <a:t>81%</a:t>
            </a:r>
            <a:endParaRPr lang="pt-BR" sz="2400" b="1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/>
              <a:t>Objetivos, metas e Resultados </a:t>
            </a:r>
            <a:r>
              <a:rPr lang="pt-BR" sz="3600" dirty="0"/>
              <a:t/>
            </a:r>
            <a:br>
              <a:rPr lang="pt-BR" sz="3600" dirty="0"/>
            </a:b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7504" y="970254"/>
            <a:ext cx="8028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Melhorar a qualidade da atenção ao pré-natal realizado na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Unidade.</a:t>
            </a:r>
            <a:endParaRPr 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Garantir a 100% das gestantes o ingresso no primeiro trimestre de gestação.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Proporção de gestantes com ingresso no programa no primeiro trimestre da gestação.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7794376" cy="2088232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</a:t>
            </a:r>
            <a:r>
              <a:rPr lang="pt-BR" sz="2400" b="1" dirty="0" smtClean="0"/>
              <a:t>2.2</a:t>
            </a:r>
            <a:r>
              <a:rPr lang="pt-BR" sz="2400" dirty="0" smtClean="0"/>
              <a:t> </a:t>
            </a:r>
            <a:r>
              <a:rPr lang="pt-BR" sz="2400" dirty="0"/>
              <a:t>Realizar pelo menos um exame ginecológico por trimestre em 100% das gestantes.</a:t>
            </a:r>
          </a:p>
          <a:p>
            <a:pPr marL="0" indent="0">
              <a:buNone/>
            </a:pPr>
            <a:r>
              <a:rPr lang="pt-BR" sz="2400" b="1" dirty="0"/>
              <a:t>Indicador 2.2</a:t>
            </a:r>
            <a:r>
              <a:rPr lang="pt-BR" sz="2400" dirty="0"/>
              <a:t> Proporção de gestantes com pelo menos um exame ginecológico por trimestre.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4149080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</a:t>
            </a:r>
            <a:r>
              <a:rPr lang="pt-BR" sz="2800" b="1" dirty="0" smtClean="0"/>
              <a:t>100</a:t>
            </a:r>
            <a:r>
              <a:rPr lang="pt-BR" sz="2800" b="1" dirty="0" smtClean="0"/>
              <a:t>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2" name="Chave direita 1"/>
          <p:cNvSpPr/>
          <p:nvPr/>
        </p:nvSpPr>
        <p:spPr>
          <a:xfrm>
            <a:off x="2843808" y="4293096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072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028384" cy="18002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2.3</a:t>
            </a:r>
            <a:r>
              <a:rPr lang="pt-BR" sz="2400" dirty="0"/>
              <a:t> Realizar pelo menos um exame de mamas em 100% das gestantes.</a:t>
            </a:r>
          </a:p>
          <a:p>
            <a:pPr marL="0" indent="0">
              <a:buNone/>
            </a:pPr>
            <a:r>
              <a:rPr lang="pt-BR" sz="2400" b="1" dirty="0"/>
              <a:t>Indicador 2.3 </a:t>
            </a:r>
            <a:r>
              <a:rPr lang="pt-BR" sz="2400" dirty="0"/>
              <a:t>Proporção de gestantes com pelo menos um exame de mamas durante o pré-natal.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4149080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 </a:t>
            </a:r>
            <a:r>
              <a:rPr lang="pt-BR" sz="2800" b="1" dirty="0" smtClean="0"/>
              <a:t>100</a:t>
            </a:r>
            <a:r>
              <a:rPr lang="pt-BR" sz="2800" b="1" dirty="0" smtClean="0"/>
              <a:t>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6" name="Chave direita 5"/>
          <p:cNvSpPr/>
          <p:nvPr/>
        </p:nvSpPr>
        <p:spPr>
          <a:xfrm>
            <a:off x="2843808" y="4293096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75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9416"/>
            <a:ext cx="7848872" cy="268368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2.4</a:t>
            </a:r>
            <a:r>
              <a:rPr lang="pt-BR" sz="2400" dirty="0"/>
              <a:t> Garantir a 100% das gestantes a solicitação de exames laboratoriais de acordo com protocolo.</a:t>
            </a:r>
          </a:p>
          <a:p>
            <a:pPr marL="0" indent="0">
              <a:buNone/>
            </a:pPr>
            <a:r>
              <a:rPr lang="pt-BR" sz="2400" b="1" dirty="0"/>
              <a:t>Indicador 2.4</a:t>
            </a:r>
            <a:r>
              <a:rPr lang="pt-BR" sz="2400" dirty="0"/>
              <a:t> Proporção de gestantes com solicitação de todos os exames laboratoriais de acordo com o protocolo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4149080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 </a:t>
            </a:r>
            <a:r>
              <a:rPr lang="pt-BR" sz="2800" b="1" dirty="0" smtClean="0"/>
              <a:t>100</a:t>
            </a:r>
            <a:r>
              <a:rPr lang="pt-BR" sz="2800" b="1" dirty="0" smtClean="0"/>
              <a:t>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6" name="Chave direita 5"/>
          <p:cNvSpPr/>
          <p:nvPr/>
        </p:nvSpPr>
        <p:spPr>
          <a:xfrm>
            <a:off x="2843808" y="4293096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4101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8" y="1753432"/>
            <a:ext cx="8028384" cy="2179624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2.5 </a:t>
            </a:r>
            <a:r>
              <a:rPr lang="pt-BR" sz="2400" dirty="0"/>
              <a:t>Garantir a 100% das gestantes a prescrição de sulfato ferroso e ácido fólico conforme protocolo</a:t>
            </a:r>
            <a:r>
              <a:rPr lang="pt-BR" sz="2400" b="1" dirty="0"/>
              <a:t>.</a:t>
            </a:r>
            <a:endParaRPr lang="pt-BR" sz="2400" dirty="0"/>
          </a:p>
          <a:p>
            <a:pPr marL="0" indent="0">
              <a:buNone/>
            </a:pPr>
            <a:r>
              <a:rPr lang="pt-BR" sz="2400" b="1" dirty="0"/>
              <a:t>Indicador 2.5 </a:t>
            </a:r>
            <a:r>
              <a:rPr lang="pt-BR" sz="2400" dirty="0"/>
              <a:t>Proporção de gestantes com prescrição de sulfato ferroso e ácido fólico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4149080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</a:t>
            </a:r>
            <a:r>
              <a:rPr lang="pt-BR" sz="2800" b="1" dirty="0" smtClean="0"/>
              <a:t>  </a:t>
            </a:r>
            <a:r>
              <a:rPr lang="pt-BR" sz="2800" b="1" dirty="0" smtClean="0"/>
              <a:t>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6" name="Chave direita 5"/>
          <p:cNvSpPr/>
          <p:nvPr/>
        </p:nvSpPr>
        <p:spPr>
          <a:xfrm>
            <a:off x="2771800" y="4293096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83805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9416"/>
            <a:ext cx="7776864" cy="1747576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2.6 </a:t>
            </a:r>
            <a:r>
              <a:rPr lang="pt-BR" sz="2400" dirty="0"/>
              <a:t>Garantir que das gestantes com vacina antitetânica em dia.</a:t>
            </a:r>
          </a:p>
          <a:p>
            <a:pPr marL="0" indent="0">
              <a:buNone/>
            </a:pPr>
            <a:r>
              <a:rPr lang="pt-BR" sz="2400" b="1" dirty="0"/>
              <a:t>Indicador 2.6 </a:t>
            </a:r>
            <a:r>
              <a:rPr lang="pt-BR" sz="2400" dirty="0"/>
              <a:t>Proporção de gestantes com vacina antitetânica em dia.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2040" y="4149080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 </a:t>
            </a:r>
            <a:r>
              <a:rPr lang="pt-BR" sz="2800" b="1" dirty="0" smtClean="0"/>
              <a:t>100</a:t>
            </a:r>
            <a:r>
              <a:rPr lang="pt-BR" sz="2800" b="1" dirty="0" smtClean="0"/>
              <a:t>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6" name="Chave direita 5"/>
          <p:cNvSpPr/>
          <p:nvPr/>
        </p:nvSpPr>
        <p:spPr>
          <a:xfrm>
            <a:off x="2771800" y="4293096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6529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9416"/>
            <a:ext cx="7848872" cy="1891592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2.7 </a:t>
            </a:r>
            <a:r>
              <a:rPr lang="pt-BR" sz="2400" dirty="0"/>
              <a:t>Garantir que 100% das gestantes com vacinas contra hepatites B em dia.</a:t>
            </a:r>
          </a:p>
          <a:p>
            <a:pPr marL="0" indent="0">
              <a:buNone/>
            </a:pPr>
            <a:r>
              <a:rPr lang="pt-BR" sz="2400" b="1" dirty="0"/>
              <a:t>Indicador 2.7 </a:t>
            </a:r>
            <a:r>
              <a:rPr lang="pt-BR" sz="2400" dirty="0"/>
              <a:t>Proporção de gestantes com vacina contra hepatite B em dia.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4149080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</a:t>
            </a:r>
            <a:r>
              <a:rPr lang="pt-BR" sz="2800" b="1" dirty="0" smtClean="0"/>
              <a:t> </a:t>
            </a:r>
            <a:r>
              <a:rPr lang="pt-BR" sz="2800" b="1" dirty="0" smtClean="0"/>
              <a:t>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6" name="Chave direita 5"/>
          <p:cNvSpPr/>
          <p:nvPr/>
        </p:nvSpPr>
        <p:spPr>
          <a:xfrm>
            <a:off x="2843808" y="4293096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5032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9416"/>
            <a:ext cx="7848872" cy="2251632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</a:t>
            </a:r>
            <a:r>
              <a:rPr lang="pt-BR" sz="2400" dirty="0"/>
              <a:t> </a:t>
            </a:r>
            <a:r>
              <a:rPr lang="pt-BR" sz="2400" b="1" dirty="0"/>
              <a:t>2.8</a:t>
            </a:r>
            <a:r>
              <a:rPr lang="pt-BR" sz="2400" dirty="0"/>
              <a:t> Realizar avaliação da necessidade de atendimento odontológico em 100% das gestantes durante o pré-natal.</a:t>
            </a:r>
          </a:p>
          <a:p>
            <a:pPr marL="0" indent="0">
              <a:buNone/>
            </a:pPr>
            <a:r>
              <a:rPr lang="pt-BR" sz="2400" b="1" dirty="0"/>
              <a:t>Indicador 2.8</a:t>
            </a:r>
            <a:r>
              <a:rPr lang="pt-BR" sz="2400" dirty="0"/>
              <a:t> Proporção de gestantes com necessidade de atendimento odontológico.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4149080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</a:t>
            </a:r>
            <a:r>
              <a:rPr lang="pt-BR" sz="2800" b="1" dirty="0" smtClean="0"/>
              <a:t>  </a:t>
            </a:r>
            <a:r>
              <a:rPr lang="pt-BR" sz="2800" b="1" dirty="0" smtClean="0"/>
              <a:t>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6" name="Chave direita 5"/>
          <p:cNvSpPr/>
          <p:nvPr/>
        </p:nvSpPr>
        <p:spPr>
          <a:xfrm>
            <a:off x="2843808" y="4293096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517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320480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General Câmara: região </a:t>
            </a:r>
            <a:r>
              <a:rPr lang="pt-BR" dirty="0"/>
              <a:t>central do estado do Rio Grande do Sul, limita-se ao Norte com Taquari e Venâncio Aires, ao Sul com São Jerônimo e Butiá, ao Leste com Triunfo e ao Oeste com Vale Verde.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População: 8447 habitantes;</a:t>
            </a:r>
          </a:p>
          <a:p>
            <a:pPr algn="just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426408"/>
            <a:ext cx="7239000" cy="69833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70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9416"/>
            <a:ext cx="7992888" cy="2107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Meta 2.9</a:t>
            </a:r>
            <a:r>
              <a:rPr lang="pt-BR" sz="2400" dirty="0"/>
              <a:t> Garantir a primeira consulta odontológica programática para 100% das gestantes cadastrada.</a:t>
            </a:r>
          </a:p>
          <a:p>
            <a:pPr marL="0" indent="0">
              <a:buNone/>
            </a:pPr>
            <a:r>
              <a:rPr lang="pt-BR" sz="2400" b="1" dirty="0"/>
              <a:t>Indicador 2.9</a:t>
            </a:r>
            <a:r>
              <a:rPr lang="pt-BR" sz="2400" dirty="0"/>
              <a:t> Proporção de gestantes com primeira consulta odontológica programática.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08462564"/>
              </p:ext>
            </p:extLst>
          </p:nvPr>
        </p:nvGraphicFramePr>
        <p:xfrm>
          <a:off x="251520" y="3717317"/>
          <a:ext cx="4546848" cy="272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220072" y="438891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Mês 1: </a:t>
            </a:r>
            <a:r>
              <a:rPr lang="pt-BR" sz="2400" b="1" dirty="0" smtClean="0"/>
              <a:t>5 </a:t>
            </a:r>
            <a:r>
              <a:rPr lang="pt-BR" sz="2400" b="1" dirty="0"/>
              <a:t>– </a:t>
            </a:r>
            <a:r>
              <a:rPr lang="pt-BR" sz="2400" b="1" dirty="0" smtClean="0"/>
              <a:t>62,5%</a:t>
            </a:r>
            <a:endParaRPr lang="pt-BR" sz="2400" b="1" dirty="0"/>
          </a:p>
          <a:p>
            <a:r>
              <a:rPr lang="pt-BR" sz="2400" b="1" dirty="0"/>
              <a:t>Mês </a:t>
            </a:r>
            <a:r>
              <a:rPr lang="pt-BR" sz="2400" b="1" dirty="0" smtClean="0"/>
              <a:t>2: 12 – 75%</a:t>
            </a:r>
            <a:endParaRPr lang="pt-BR" sz="2400" b="1" dirty="0"/>
          </a:p>
          <a:p>
            <a:r>
              <a:rPr lang="pt-BR" sz="2400" b="1" dirty="0"/>
              <a:t>Mês 3: </a:t>
            </a:r>
            <a:r>
              <a:rPr lang="pt-BR" sz="2400" b="1" dirty="0" smtClean="0"/>
              <a:t>19 </a:t>
            </a:r>
            <a:r>
              <a:rPr lang="pt-BR" sz="2400" b="1" dirty="0"/>
              <a:t>– </a:t>
            </a:r>
            <a:r>
              <a:rPr lang="pt-BR" sz="2400" b="1" dirty="0" smtClean="0"/>
              <a:t>90,5%</a:t>
            </a:r>
            <a:endParaRPr lang="pt-BR" sz="2400" b="1" dirty="0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7341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2776"/>
            <a:ext cx="7776864" cy="2251632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Objetivo 3</a:t>
            </a:r>
            <a:r>
              <a:rPr lang="pt-BR" sz="2400" dirty="0"/>
              <a:t> Melhorar a adesão ao pré-natal. </a:t>
            </a:r>
          </a:p>
          <a:p>
            <a:pPr marL="0" indent="0">
              <a:buNone/>
            </a:pPr>
            <a:r>
              <a:rPr lang="pt-BR" sz="2400" b="1" dirty="0" smtClean="0"/>
              <a:t>Meta</a:t>
            </a:r>
            <a:r>
              <a:rPr lang="pt-BR" sz="2400" dirty="0" smtClean="0"/>
              <a:t> </a:t>
            </a:r>
            <a:r>
              <a:rPr lang="pt-BR" sz="2400" b="1" dirty="0"/>
              <a:t>3.1</a:t>
            </a:r>
            <a:r>
              <a:rPr lang="pt-BR" sz="2400" dirty="0"/>
              <a:t> Realizar busca ativa de 100% das gestantes faltosas ás consultas de pré-natal.</a:t>
            </a:r>
          </a:p>
          <a:p>
            <a:pPr marL="0" indent="0">
              <a:buNone/>
            </a:pPr>
            <a:r>
              <a:rPr lang="pt-BR" sz="2400" b="1" dirty="0"/>
              <a:t>Indicador</a:t>
            </a:r>
            <a:r>
              <a:rPr lang="pt-BR" sz="2400" dirty="0"/>
              <a:t> </a:t>
            </a:r>
            <a:r>
              <a:rPr lang="pt-BR" sz="2400" b="1" dirty="0"/>
              <a:t>3.1 </a:t>
            </a:r>
            <a:r>
              <a:rPr lang="pt-BR" sz="2400" dirty="0"/>
              <a:t>Proporção de busca ativa realizada às gestantes faltosas ás consultas de pré-natal.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97079193"/>
              </p:ext>
            </p:extLst>
          </p:nvPr>
        </p:nvGraphicFramePr>
        <p:xfrm>
          <a:off x="323528" y="3861048"/>
          <a:ext cx="4536504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220072" y="438891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Mês 1: </a:t>
            </a:r>
            <a:r>
              <a:rPr lang="pt-BR" sz="2400" b="1" dirty="0" smtClean="0"/>
              <a:t>5 </a:t>
            </a:r>
            <a:r>
              <a:rPr lang="pt-BR" sz="2400" b="1" dirty="0"/>
              <a:t>– </a:t>
            </a:r>
            <a:r>
              <a:rPr lang="pt-BR" sz="2400" b="1" dirty="0" smtClean="0"/>
              <a:t>83,3%</a:t>
            </a:r>
            <a:endParaRPr lang="pt-BR" sz="2400" b="1" dirty="0"/>
          </a:p>
          <a:p>
            <a:r>
              <a:rPr lang="pt-BR" sz="2400" b="1" dirty="0"/>
              <a:t>Mês </a:t>
            </a:r>
            <a:r>
              <a:rPr lang="pt-BR" sz="2400" b="1" dirty="0" smtClean="0"/>
              <a:t>2: 6 – 100%</a:t>
            </a:r>
            <a:endParaRPr lang="pt-BR" sz="2400" b="1" dirty="0"/>
          </a:p>
          <a:p>
            <a:r>
              <a:rPr lang="pt-BR" sz="2400" b="1" dirty="0"/>
              <a:t>Mês 3: 8</a:t>
            </a:r>
            <a:r>
              <a:rPr lang="pt-BR" sz="2400" b="1" dirty="0" smtClean="0"/>
              <a:t> </a:t>
            </a:r>
            <a:r>
              <a:rPr lang="pt-BR" sz="2400" b="1" dirty="0"/>
              <a:t>– </a:t>
            </a:r>
            <a:r>
              <a:rPr lang="pt-BR" sz="2400" b="1" dirty="0" smtClean="0"/>
              <a:t>100%</a:t>
            </a:r>
            <a:endParaRPr lang="pt-BR" sz="2400" b="1" dirty="0"/>
          </a:p>
        </p:txBody>
      </p:sp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23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65400"/>
            <a:ext cx="7848872" cy="2899704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Objetivo 4</a:t>
            </a:r>
            <a:r>
              <a:rPr lang="pt-BR" sz="2400" dirty="0"/>
              <a:t>  Melhorar o registro do programa de pré-natal</a:t>
            </a:r>
          </a:p>
          <a:p>
            <a:pPr marL="0" indent="0">
              <a:buNone/>
            </a:pPr>
            <a:r>
              <a:rPr lang="pt-BR" sz="2400" b="1" dirty="0"/>
              <a:t>Meta 4.1</a:t>
            </a:r>
            <a:r>
              <a:rPr lang="pt-BR" sz="2400" dirty="0"/>
              <a:t> Criar registro na ficha espelho e manter registro do prontuário individual de pré-natal /vacinação em 100%das gestantes.</a:t>
            </a:r>
          </a:p>
          <a:p>
            <a:pPr marL="0" indent="0">
              <a:buNone/>
            </a:pPr>
            <a:r>
              <a:rPr lang="pt-BR" sz="2400" b="1" dirty="0"/>
              <a:t>Indicador 4.1</a:t>
            </a:r>
            <a:r>
              <a:rPr lang="pt-BR" sz="2400" dirty="0"/>
              <a:t> Proporção de gestantes com registro na ficha de acompanhamento / espelho de pré-natal.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6056" y="5013176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7239000" cy="109273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843808" y="5129609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73072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9416"/>
            <a:ext cx="7920880" cy="2539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Objetivo 5</a:t>
            </a:r>
            <a:r>
              <a:rPr lang="pt-BR" sz="2400" dirty="0"/>
              <a:t> Melhorar avaliação de risco das gestantes da área de abrangência.</a:t>
            </a:r>
          </a:p>
          <a:p>
            <a:pPr marL="0" indent="0">
              <a:buNone/>
            </a:pPr>
            <a:r>
              <a:rPr lang="pt-BR" sz="2400" b="1" dirty="0"/>
              <a:t>Meta 5.1</a:t>
            </a:r>
            <a:r>
              <a:rPr lang="pt-BR" sz="2400" dirty="0"/>
              <a:t> Avaliar risco gestacional em 100% das gestantes.</a:t>
            </a:r>
          </a:p>
          <a:p>
            <a:pPr marL="0" indent="0">
              <a:buNone/>
            </a:pPr>
            <a:r>
              <a:rPr lang="pt-BR" sz="2400" b="1" dirty="0"/>
              <a:t>Indicador 5.1. </a:t>
            </a:r>
            <a:r>
              <a:rPr lang="pt-BR" sz="2400" dirty="0"/>
              <a:t>Proporção de gestantes com avaliação de risco gestacional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4653136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7" name="Chave direita 6"/>
          <p:cNvSpPr/>
          <p:nvPr/>
        </p:nvSpPr>
        <p:spPr>
          <a:xfrm>
            <a:off x="2843808" y="4769569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78199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81424"/>
            <a:ext cx="7776864" cy="232364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Objetivo 6</a:t>
            </a:r>
            <a:r>
              <a:rPr lang="pt-BR" sz="2400" dirty="0"/>
              <a:t> Promover a saúde no pré-natal</a:t>
            </a:r>
          </a:p>
          <a:p>
            <a:pPr marL="0" indent="0">
              <a:buNone/>
            </a:pPr>
            <a:r>
              <a:rPr lang="pt-BR" sz="2400" b="1" dirty="0"/>
              <a:t>Meta 6.1 </a:t>
            </a:r>
            <a:r>
              <a:rPr lang="pt-BR" sz="2400" dirty="0"/>
              <a:t>Garantir a 100% das gestantes, orientação nutricional durante a gestação.</a:t>
            </a:r>
          </a:p>
          <a:p>
            <a:pPr marL="0" indent="0">
              <a:buNone/>
            </a:pPr>
            <a:r>
              <a:rPr lang="pt-BR" sz="2400" b="1" dirty="0"/>
              <a:t>Indicador 6.1. </a:t>
            </a:r>
            <a:r>
              <a:rPr lang="pt-BR" sz="2400" dirty="0"/>
              <a:t>Proporção de gestantes que receberam orientação nutricional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4509120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843808" y="4625553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11207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81424"/>
            <a:ext cx="7848872" cy="19636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6.2</a:t>
            </a:r>
            <a:r>
              <a:rPr lang="pt-BR" sz="2400" dirty="0"/>
              <a:t> Promover o aleitamento materno junto a 100% das gestantes.</a:t>
            </a:r>
          </a:p>
          <a:p>
            <a:pPr marL="0" indent="0">
              <a:buNone/>
            </a:pPr>
            <a:r>
              <a:rPr lang="pt-BR" sz="2400" b="1" dirty="0"/>
              <a:t>Indicador 6.2 </a:t>
            </a:r>
            <a:r>
              <a:rPr lang="pt-BR" sz="2400" dirty="0"/>
              <a:t>Proporção de gestantes que receberam orientação sobre aleitamento materno.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7200" y="4149080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843808" y="4265513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74924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9416"/>
            <a:ext cx="7516688" cy="2611672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6.3</a:t>
            </a:r>
            <a:r>
              <a:rPr lang="pt-BR" sz="2400" dirty="0"/>
              <a:t> Orientar 100%das gestantes sobre os cuidados com recém-nascido (teste do pezinho, decúbito dorsal para dormir).</a:t>
            </a:r>
          </a:p>
          <a:p>
            <a:pPr marL="0" indent="0">
              <a:buNone/>
            </a:pPr>
            <a:r>
              <a:rPr lang="pt-BR" sz="2400" b="1" dirty="0"/>
              <a:t>Indicador 6.3</a:t>
            </a:r>
            <a:r>
              <a:rPr lang="pt-BR" sz="2400" dirty="0"/>
              <a:t>. Proporção de gestantes que receberam orientação sobre os cuidados com o recém-nascido.    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4492" y="4581128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7" name="Chave direita 6"/>
          <p:cNvSpPr/>
          <p:nvPr/>
        </p:nvSpPr>
        <p:spPr>
          <a:xfrm>
            <a:off x="2843808" y="4697561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7799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97448"/>
            <a:ext cx="7776864" cy="2251632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6.4</a:t>
            </a:r>
            <a:r>
              <a:rPr lang="pt-BR" sz="2400" dirty="0"/>
              <a:t> Orientar 100% das gestantes sobre anticoncepção após o parto</a:t>
            </a:r>
            <a:r>
              <a:rPr lang="pt-BR" sz="2400" b="1" dirty="0"/>
              <a:t>.</a:t>
            </a:r>
            <a:endParaRPr lang="pt-BR" sz="2400" dirty="0"/>
          </a:p>
          <a:p>
            <a:pPr marL="0" indent="0">
              <a:buNone/>
            </a:pPr>
            <a:r>
              <a:rPr lang="pt-BR" sz="2400" b="1" dirty="0"/>
              <a:t>Indicador 6.4. </a:t>
            </a:r>
            <a:r>
              <a:rPr lang="pt-BR" sz="2400" dirty="0"/>
              <a:t>Proporção de gestantes que receberam orientação sobre anticoncepção após o parto.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2152" y="4437112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699792" y="4583488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13705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81424"/>
            <a:ext cx="7920880" cy="217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Meta 6.5 </a:t>
            </a:r>
            <a:r>
              <a:rPr lang="pt-BR" sz="2400" dirty="0"/>
              <a:t>Orientar 100% das gestantes sobre os riscos do tabagismo e do uso de álcool e drogas na gestação.</a:t>
            </a:r>
          </a:p>
          <a:p>
            <a:pPr marL="0" indent="0">
              <a:buNone/>
            </a:pPr>
            <a:r>
              <a:rPr lang="pt-BR" sz="2400" b="1" dirty="0"/>
              <a:t>Indicador 6.5. </a:t>
            </a:r>
            <a:r>
              <a:rPr lang="pt-BR" sz="2400" dirty="0"/>
              <a:t>Proporção de gestantes que receberam orientação sobre os riscos do tabagismo e do uso de álcool e drogas na gestação</a:t>
            </a:r>
            <a:r>
              <a:rPr lang="pt-BR" sz="2400" b="1" dirty="0"/>
              <a:t>.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2152" y="4437112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699792" y="4553545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62653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81424"/>
            <a:ext cx="7848872" cy="19636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6.6</a:t>
            </a:r>
            <a:r>
              <a:rPr lang="pt-BR" sz="2400" dirty="0"/>
              <a:t> Orientar 100% das gestantes sobre higiene bucal</a:t>
            </a:r>
            <a:r>
              <a:rPr lang="pt-BR" sz="2400" b="1" dirty="0"/>
              <a:t>.</a:t>
            </a:r>
            <a:endParaRPr lang="pt-BR" sz="2400" dirty="0"/>
          </a:p>
          <a:p>
            <a:pPr marL="0" indent="0">
              <a:buNone/>
            </a:pPr>
            <a:r>
              <a:rPr lang="pt-BR" sz="2400" b="1" dirty="0"/>
              <a:t>Indicador 6.6. </a:t>
            </a:r>
            <a:r>
              <a:rPr lang="pt-BR" sz="2400" dirty="0"/>
              <a:t>Proporção de gestantes que receberam orientação sobre higiene bucal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2152" y="4437112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8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Mês 2: 16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21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699792" y="4553545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9463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23040"/>
            <a:ext cx="7239000" cy="4846320"/>
          </a:xfrm>
        </p:spPr>
        <p:txBody>
          <a:bodyPr/>
          <a:lstStyle/>
          <a:p>
            <a:pPr algn="just"/>
            <a:r>
              <a:rPr lang="pt-BR" dirty="0"/>
              <a:t>Unidade Básica de Saúde (UBS): uma urbana e duas rurais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  <a:endParaRPr lang="pt-BR" dirty="0"/>
          </a:p>
          <a:p>
            <a:pPr algn="just"/>
            <a:r>
              <a:rPr lang="pt-BR" dirty="0"/>
              <a:t>Trabalho na UBS urbana; onde existe um Núcleo de Apoio à Saúde da Família (NASF), mas não temos hospital no município, nem laboratório de análises clínicas na unidade.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426408"/>
            <a:ext cx="7239000" cy="69833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5707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9416"/>
            <a:ext cx="7920880" cy="246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Objetivo 1</a:t>
            </a:r>
            <a:r>
              <a:rPr lang="pt-BR" sz="2400" dirty="0"/>
              <a:t> - Ampliar a cobertura de puerpério.</a:t>
            </a:r>
          </a:p>
          <a:p>
            <a:pPr marL="0" indent="0">
              <a:buNone/>
            </a:pPr>
            <a:r>
              <a:rPr lang="pt-BR" sz="2400" b="1" dirty="0"/>
              <a:t>Metas1.1 </a:t>
            </a:r>
            <a:r>
              <a:rPr lang="pt-BR" sz="2400" dirty="0"/>
              <a:t>Ampliar em 80% a cobertura do programa de puerpério em período de 4 meses.</a:t>
            </a:r>
          </a:p>
          <a:p>
            <a:pPr marL="0" indent="0">
              <a:buNone/>
            </a:pPr>
            <a:r>
              <a:rPr lang="pt-BR" sz="2400" b="1" dirty="0"/>
              <a:t>Indicador 1.1: </a:t>
            </a:r>
            <a:r>
              <a:rPr lang="pt-BR" sz="2400" dirty="0"/>
              <a:t>Proporção de puérperas com consulta até 42 dias após o parto.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97165958"/>
              </p:ext>
            </p:extLst>
          </p:nvPr>
        </p:nvGraphicFramePr>
        <p:xfrm>
          <a:off x="323528" y="4052277"/>
          <a:ext cx="4464496" cy="233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220072" y="4460919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Mês 1: </a:t>
            </a:r>
            <a:r>
              <a:rPr lang="pt-BR" sz="2400" b="1" dirty="0" smtClean="0"/>
              <a:t>5 </a:t>
            </a:r>
            <a:r>
              <a:rPr lang="pt-BR" sz="2400" b="1" dirty="0"/>
              <a:t>– </a:t>
            </a:r>
            <a:r>
              <a:rPr lang="pt-BR" sz="2400" b="1" dirty="0" smtClean="0"/>
              <a:t>83,3%</a:t>
            </a:r>
            <a:endParaRPr lang="pt-BR" sz="2400" b="1" dirty="0"/>
          </a:p>
          <a:p>
            <a:r>
              <a:rPr lang="pt-BR" sz="2400" b="1" dirty="0"/>
              <a:t>Mês </a:t>
            </a:r>
            <a:r>
              <a:rPr lang="pt-BR" sz="2400" b="1" dirty="0" smtClean="0"/>
              <a:t>2: 6 – 100%</a:t>
            </a:r>
            <a:endParaRPr lang="pt-BR" sz="2400" b="1" dirty="0"/>
          </a:p>
          <a:p>
            <a:r>
              <a:rPr lang="pt-BR" sz="2400" b="1" dirty="0"/>
              <a:t>Mês 3: 8</a:t>
            </a:r>
            <a:r>
              <a:rPr lang="pt-BR" sz="2400" b="1" dirty="0" smtClean="0"/>
              <a:t> </a:t>
            </a:r>
            <a:r>
              <a:rPr lang="pt-BR" sz="2400" b="1" dirty="0"/>
              <a:t>– </a:t>
            </a:r>
            <a:r>
              <a:rPr lang="pt-BR" sz="2400" b="1" dirty="0" smtClean="0"/>
              <a:t>100%</a:t>
            </a:r>
            <a:endParaRPr lang="pt-BR" sz="2400" b="1" dirty="0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467544" y="46539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</a:t>
            </a:r>
            <a:br>
              <a:rPr lang="pt-BR" sz="3600" dirty="0" smtClean="0"/>
            </a:br>
            <a:r>
              <a:rPr lang="pt-BR" sz="3600" dirty="0" smtClean="0"/>
              <a:t>Puerpério </a:t>
            </a:r>
            <a:br>
              <a:rPr lang="pt-BR" sz="3600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139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62880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 2</a:t>
            </a:r>
            <a:r>
              <a:rPr lang="pt-BR" sz="2400" dirty="0"/>
              <a:t>- Melhorar a qualidade da atenção as puérperas na Unidade.</a:t>
            </a:r>
          </a:p>
          <a:p>
            <a:r>
              <a:rPr lang="pt-BR" sz="2400" b="1" dirty="0"/>
              <a:t>Meta 2.1 </a:t>
            </a:r>
            <a:r>
              <a:rPr lang="pt-BR" sz="2400" dirty="0"/>
              <a:t>Proporção de puérperas que tiveram as mamas examinadas</a:t>
            </a:r>
            <a:r>
              <a:rPr lang="pt-BR" sz="2400" b="1" dirty="0"/>
              <a:t>.</a:t>
            </a:r>
            <a:endParaRPr lang="pt-BR" sz="2400" dirty="0"/>
          </a:p>
          <a:p>
            <a:r>
              <a:rPr lang="pt-BR" sz="2400" b="1" dirty="0"/>
              <a:t>Indicador 2.1</a:t>
            </a:r>
            <a:r>
              <a:rPr lang="pt-BR" sz="2400" dirty="0"/>
              <a:t> Proporção de puérperas com consulta até 42 dias após o parto.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72152" y="4564285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</a:t>
            </a:r>
            <a:r>
              <a:rPr lang="pt-BR" sz="2800" b="1" dirty="0" smtClean="0"/>
              <a:t>4 </a:t>
            </a:r>
          </a:p>
          <a:p>
            <a:r>
              <a:rPr lang="pt-BR" sz="2800" b="1" dirty="0" smtClean="0"/>
              <a:t>Mês 2: 7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11</a:t>
            </a:r>
            <a:endParaRPr lang="pt-BR" sz="2800" b="1" dirty="0"/>
          </a:p>
        </p:txBody>
      </p:sp>
      <p:sp>
        <p:nvSpPr>
          <p:cNvPr id="8" name="Título 1"/>
          <p:cNvSpPr txBox="1">
            <a:spLocks noGrp="1"/>
          </p:cNvSpPr>
          <p:nvPr>
            <p:ph type="title"/>
          </p:nvPr>
        </p:nvSpPr>
        <p:spPr>
          <a:xfrm>
            <a:off x="472152" y="451913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</a:t>
            </a:r>
            <a:br>
              <a:rPr lang="pt-BR" sz="3600" dirty="0" smtClean="0"/>
            </a:br>
            <a:r>
              <a:rPr lang="pt-BR" sz="3600" dirty="0" smtClean="0"/>
              <a:t>Puerpério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5" name="Chave direita 4"/>
          <p:cNvSpPr/>
          <p:nvPr/>
        </p:nvSpPr>
        <p:spPr>
          <a:xfrm>
            <a:off x="2555776" y="4680718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195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97448"/>
            <a:ext cx="7704856" cy="1819584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2.2</a:t>
            </a:r>
            <a:r>
              <a:rPr lang="pt-BR" sz="2400" dirty="0"/>
              <a:t> Realizar exame abdominal no período de puerpério.</a:t>
            </a:r>
          </a:p>
          <a:p>
            <a:pPr marL="0" indent="0">
              <a:buNone/>
            </a:pPr>
            <a:r>
              <a:rPr lang="pt-BR" sz="2400" b="1" dirty="0"/>
              <a:t>Indicador 2.2. </a:t>
            </a:r>
            <a:r>
              <a:rPr lang="pt-BR" sz="2400" dirty="0"/>
              <a:t>Proporção de puérperas que tiveram o abdome avaliado.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2152" y="4420269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</a:t>
            </a:r>
            <a:r>
              <a:rPr lang="pt-BR" sz="2800" b="1" dirty="0" smtClean="0"/>
              <a:t>4 </a:t>
            </a:r>
          </a:p>
          <a:p>
            <a:r>
              <a:rPr lang="pt-BR" sz="2800" b="1" dirty="0" smtClean="0"/>
              <a:t>Mês 2: 7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11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4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</a:t>
            </a:r>
            <a:br>
              <a:rPr lang="pt-BR" sz="3600" dirty="0" smtClean="0"/>
            </a:br>
            <a:r>
              <a:rPr lang="pt-BR" sz="3600" dirty="0" smtClean="0"/>
              <a:t>Puerpério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627784" y="4536702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04452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69456"/>
            <a:ext cx="7776864" cy="1819584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2.3</a:t>
            </a:r>
            <a:r>
              <a:rPr lang="pt-BR" sz="2400" dirty="0"/>
              <a:t> Realizar exame ginecológico no puerpério em 100% das puérperas</a:t>
            </a:r>
          </a:p>
          <a:p>
            <a:pPr marL="0" indent="0">
              <a:buNone/>
            </a:pPr>
            <a:r>
              <a:rPr lang="pt-BR" sz="2400" b="1" dirty="0"/>
              <a:t>Indicador 2.3. </a:t>
            </a:r>
            <a:r>
              <a:rPr lang="pt-BR" sz="2400" dirty="0"/>
              <a:t>Proporção de puérperas que realizaram exame ginecológico.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2152" y="4365104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</a:t>
            </a:r>
            <a:r>
              <a:rPr lang="pt-BR" sz="2800" b="1" dirty="0" smtClean="0"/>
              <a:t>4 </a:t>
            </a:r>
          </a:p>
          <a:p>
            <a:r>
              <a:rPr lang="pt-BR" sz="2800" b="1" dirty="0" smtClean="0"/>
              <a:t>Mês 2: 7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11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41379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</a:t>
            </a:r>
            <a:br>
              <a:rPr lang="pt-BR" sz="3600" dirty="0" smtClean="0"/>
            </a:br>
            <a:r>
              <a:rPr lang="pt-BR" sz="3600" dirty="0" smtClean="0"/>
              <a:t>Puerpério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555776" y="4481537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47363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97448"/>
            <a:ext cx="7516688" cy="2035608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2.4</a:t>
            </a:r>
            <a:r>
              <a:rPr lang="pt-BR" sz="2400" dirty="0"/>
              <a:t>: Realizar avaliação de puérperas com avaliação do estado psíquico aos 100% das puérperas.</a:t>
            </a:r>
          </a:p>
          <a:p>
            <a:pPr marL="0" indent="0">
              <a:buNone/>
            </a:pPr>
            <a:r>
              <a:rPr lang="pt-BR" sz="2400" b="1" dirty="0"/>
              <a:t>Indicador 2.4</a:t>
            </a:r>
            <a:r>
              <a:rPr lang="pt-BR" sz="2400" dirty="0"/>
              <a:t>. Proporção de puérperas com avaliação do estado psíquico.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2152" y="4420269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</a:t>
            </a:r>
            <a:r>
              <a:rPr lang="pt-BR" sz="2800" b="1" dirty="0" smtClean="0"/>
              <a:t>4 </a:t>
            </a:r>
          </a:p>
          <a:p>
            <a:r>
              <a:rPr lang="pt-BR" sz="2800" b="1" dirty="0" smtClean="0"/>
              <a:t>Mês 2: 7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11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4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</a:t>
            </a:r>
            <a:br>
              <a:rPr lang="pt-BR" sz="3600" dirty="0" smtClean="0"/>
            </a:br>
            <a:r>
              <a:rPr lang="pt-BR" sz="3600" dirty="0" smtClean="0"/>
              <a:t>Puerpério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555776" y="4536702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56764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69456"/>
            <a:ext cx="7776864" cy="1747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Meta 2.5</a:t>
            </a:r>
            <a:r>
              <a:rPr lang="pt-BR" sz="2400" dirty="0"/>
              <a:t> Realizar pelo menos uma avaliação das puérperas com intercorrências.</a:t>
            </a:r>
          </a:p>
          <a:p>
            <a:pPr marL="0" indent="0">
              <a:buNone/>
            </a:pPr>
            <a:r>
              <a:rPr lang="pt-BR" sz="2400" b="1" dirty="0"/>
              <a:t>Indicador 2.5. </a:t>
            </a:r>
            <a:r>
              <a:rPr lang="pt-BR" sz="2400" dirty="0"/>
              <a:t>Proporção de puérperas com avaliação para intercorrências.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2152" y="4365104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</a:t>
            </a:r>
            <a:r>
              <a:rPr lang="pt-BR" sz="2800" b="1" dirty="0" smtClean="0"/>
              <a:t>4 </a:t>
            </a:r>
          </a:p>
          <a:p>
            <a:r>
              <a:rPr lang="pt-BR" sz="2800" b="1" dirty="0" smtClean="0"/>
              <a:t>Mês 2: 7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11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4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</a:t>
            </a:r>
            <a:br>
              <a:rPr lang="pt-BR" sz="3600" dirty="0" smtClean="0"/>
            </a:br>
            <a:r>
              <a:rPr lang="pt-BR" sz="3600" dirty="0" smtClean="0"/>
              <a:t>Puerpério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483768" y="4481537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98891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016" y="1988840"/>
            <a:ext cx="7884368" cy="2232248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2.6</a:t>
            </a:r>
            <a:r>
              <a:rPr lang="pt-BR" sz="2400" dirty="0"/>
              <a:t> Realizar a prescrição de algum método de anticoncepção nas puérperas.</a:t>
            </a:r>
          </a:p>
          <a:p>
            <a:pPr marL="0" indent="0">
              <a:buNone/>
            </a:pPr>
            <a:r>
              <a:rPr lang="pt-BR" sz="2400" b="1" dirty="0"/>
              <a:t>Indicador 2.6. </a:t>
            </a:r>
            <a:r>
              <a:rPr lang="pt-BR" sz="2400" dirty="0"/>
              <a:t>Proporção de puérperas que receberam prescrição de algum método de anticoncepção</a:t>
            </a:r>
            <a:r>
              <a:rPr lang="pt-BR" sz="2400" b="1" dirty="0"/>
              <a:t>.</a:t>
            </a:r>
            <a:endParaRPr lang="pt-BR" sz="2400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94048" y="4492277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</a:t>
            </a:r>
            <a:r>
              <a:rPr lang="pt-BR" sz="2800" b="1" dirty="0" smtClean="0"/>
              <a:t>4 </a:t>
            </a:r>
          </a:p>
          <a:p>
            <a:r>
              <a:rPr lang="pt-BR" sz="2800" b="1" dirty="0" smtClean="0"/>
              <a:t>Mês 2: 7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11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4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</a:t>
            </a:r>
            <a:br>
              <a:rPr lang="pt-BR" sz="3600" dirty="0" smtClean="0"/>
            </a:br>
            <a:r>
              <a:rPr lang="pt-BR" sz="3600" dirty="0" smtClean="0"/>
              <a:t>Puerpério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699792" y="4608710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61675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7920880" cy="2542024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Objetivo 3. </a:t>
            </a:r>
            <a:r>
              <a:rPr lang="pt-BR" sz="2400" dirty="0"/>
              <a:t>Melhorar a adesão ao puerpério.</a:t>
            </a:r>
          </a:p>
          <a:p>
            <a:pPr marL="0" indent="0">
              <a:buNone/>
            </a:pPr>
            <a:r>
              <a:rPr lang="pt-BR" sz="2400" b="1" dirty="0"/>
              <a:t>Meta 3.1</a:t>
            </a:r>
            <a:r>
              <a:rPr lang="pt-BR" sz="2400" dirty="0"/>
              <a:t> Realizar busca ativa de 100% das puérperas faltosas ás consultas de puerpério.</a:t>
            </a:r>
          </a:p>
          <a:p>
            <a:pPr marL="0" indent="0">
              <a:buNone/>
            </a:pPr>
            <a:r>
              <a:rPr lang="pt-BR" sz="2400" b="1" dirty="0"/>
              <a:t>Indicador 3.1. </a:t>
            </a:r>
            <a:r>
              <a:rPr lang="pt-BR" sz="2400" dirty="0"/>
              <a:t>Proporção de puérperas que não realizaram a consulta de puerpério até 30 dias após o parto e que foram buscadas pelo serviço</a:t>
            </a:r>
            <a:r>
              <a:rPr lang="pt-BR" sz="2400" b="1" dirty="0"/>
              <a:t>.</a:t>
            </a:r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58196412"/>
              </p:ext>
            </p:extLst>
          </p:nvPr>
        </p:nvGraphicFramePr>
        <p:xfrm>
          <a:off x="179512" y="4192568"/>
          <a:ext cx="37547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211960" y="479715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Mês 1: 2 – 100%</a:t>
            </a:r>
          </a:p>
          <a:p>
            <a:r>
              <a:rPr lang="pt-BR" sz="2400" b="1" dirty="0" smtClean="0"/>
              <a:t>Mês 2 e 3: sem puérperas </a:t>
            </a:r>
            <a:r>
              <a:rPr lang="pt-BR" sz="2400" b="1" dirty="0"/>
              <a:t>faltosas a consulta.</a:t>
            </a:r>
          </a:p>
        </p:txBody>
      </p:sp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xfrm>
            <a:off x="457200" y="47667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</a:t>
            </a:r>
            <a:br>
              <a:rPr lang="pt-BR" sz="3600" dirty="0" smtClean="0"/>
            </a:br>
            <a:r>
              <a:rPr lang="pt-BR" sz="3600" dirty="0" smtClean="0"/>
              <a:t>Puerpério </a:t>
            </a:r>
            <a:br>
              <a:rPr lang="pt-BR" sz="3600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0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016" y="1609416"/>
            <a:ext cx="7956376" cy="27556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sz="2400" b="1" dirty="0"/>
              <a:t>Objetivo </a:t>
            </a:r>
            <a:r>
              <a:rPr lang="pt-BR" sz="2400" dirty="0"/>
              <a:t>4. Melhorar o registro do programa de puerpério.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b="1" dirty="0"/>
              <a:t>Meta 4.1</a:t>
            </a:r>
            <a:r>
              <a:rPr lang="pt-BR" sz="2400" dirty="0"/>
              <a:t> Criar registro na ficha espelho e manter registro do prontuário individual de puerpério em 100% das puérperas.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b="1" dirty="0"/>
              <a:t>Indicador 4.1 </a:t>
            </a:r>
            <a:r>
              <a:rPr lang="pt-BR" sz="2400" dirty="0"/>
              <a:t>Proporção de puérperas com registro na ficha de acompanhamento do Programa</a:t>
            </a:r>
            <a:r>
              <a:rPr lang="pt-BR" sz="2400" b="1" dirty="0"/>
              <a:t>.</a:t>
            </a:r>
            <a:endParaRPr lang="pt-BR" sz="2400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2152" y="4924325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</a:t>
            </a:r>
            <a:r>
              <a:rPr lang="pt-BR" sz="2800" b="1" dirty="0" smtClean="0"/>
              <a:t>4 </a:t>
            </a:r>
          </a:p>
          <a:p>
            <a:r>
              <a:rPr lang="pt-BR" sz="2800" b="1" dirty="0" smtClean="0"/>
              <a:t>Mês 2: 7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11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4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</a:t>
            </a:r>
            <a:br>
              <a:rPr lang="pt-BR" sz="3600" dirty="0" smtClean="0"/>
            </a:br>
            <a:r>
              <a:rPr lang="pt-BR" sz="3600" dirty="0" smtClean="0"/>
              <a:t>Puerpério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555776" y="5040758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11205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9416"/>
            <a:ext cx="8028384" cy="2971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Objetivo 5. </a:t>
            </a:r>
            <a:r>
              <a:rPr lang="pt-BR" sz="2400" dirty="0"/>
              <a:t>Orientar aos 100% das puérperas sobre os cuidados de recém-nascido.</a:t>
            </a:r>
          </a:p>
          <a:p>
            <a:pPr marL="0" indent="0">
              <a:buNone/>
            </a:pPr>
            <a:r>
              <a:rPr lang="pt-BR" sz="2400" b="1" dirty="0"/>
              <a:t>Meta 5.1:</a:t>
            </a:r>
            <a:r>
              <a:rPr lang="pt-BR" sz="2400" dirty="0"/>
              <a:t> Orientar 100% das puérperas sobre os cuidados com o recém-nascido.</a:t>
            </a:r>
          </a:p>
          <a:p>
            <a:pPr marL="0" indent="0">
              <a:buNone/>
            </a:pPr>
            <a:r>
              <a:rPr lang="pt-BR" sz="2400" b="1" dirty="0"/>
              <a:t>Indicador 5.1. </a:t>
            </a:r>
            <a:r>
              <a:rPr lang="pt-BR" sz="2400" dirty="0"/>
              <a:t>Proporção de puérperas que receberam orientação sobre os cuidados do recém-nascido</a:t>
            </a:r>
            <a:r>
              <a:rPr lang="pt-BR" sz="2400" b="1" dirty="0"/>
              <a:t>.</a:t>
            </a:r>
            <a:endParaRPr lang="pt-BR" sz="2400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2152" y="4636293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</a:t>
            </a:r>
            <a:r>
              <a:rPr lang="pt-BR" sz="2800" b="1" dirty="0" smtClean="0"/>
              <a:t>4 </a:t>
            </a:r>
          </a:p>
          <a:p>
            <a:r>
              <a:rPr lang="pt-BR" sz="2800" b="1" dirty="0" smtClean="0"/>
              <a:t>Mês 2: 7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11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55780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</a:t>
            </a:r>
            <a:br>
              <a:rPr lang="pt-BR" sz="3600" dirty="0" smtClean="0"/>
            </a:br>
            <a:r>
              <a:rPr lang="pt-BR" sz="3600" dirty="0" smtClean="0"/>
              <a:t>Puerpério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555776" y="4752726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2752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698336"/>
          </a:xfrm>
        </p:spPr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97448"/>
            <a:ext cx="7239000" cy="3763800"/>
          </a:xfrm>
        </p:spPr>
        <p:txBody>
          <a:bodyPr/>
          <a:lstStyle/>
          <a:p>
            <a:pPr algn="just"/>
            <a:r>
              <a:rPr lang="pt-BR" dirty="0" smtClean="0"/>
              <a:t>População da Unidade: 4.250 </a:t>
            </a:r>
            <a:r>
              <a:rPr lang="pt-BR" dirty="0"/>
              <a:t>habitantes, destes 2340 são mulheres e 1910 </a:t>
            </a:r>
            <a:r>
              <a:rPr lang="pt-BR" dirty="0" smtClean="0"/>
              <a:t>homens;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G</a:t>
            </a:r>
            <a:r>
              <a:rPr lang="pt-BR" dirty="0" smtClean="0"/>
              <a:t>rande número de </a:t>
            </a:r>
            <a:r>
              <a:rPr lang="pt-BR" dirty="0"/>
              <a:t>pessoas </a:t>
            </a:r>
            <a:r>
              <a:rPr lang="pt-BR" dirty="0" smtClean="0"/>
              <a:t>idosas entre 55 </a:t>
            </a:r>
            <a:r>
              <a:rPr lang="pt-BR" dirty="0"/>
              <a:t>anos a 79 anos de </a:t>
            </a:r>
            <a:r>
              <a:rPr lang="pt-BR" dirty="0" smtClean="0"/>
              <a:t>idade e </a:t>
            </a:r>
            <a:r>
              <a:rPr lang="pt-BR" dirty="0"/>
              <a:t>em </a:t>
            </a:r>
            <a:r>
              <a:rPr lang="pt-BR" dirty="0" smtClean="0"/>
              <a:t>sua </a:t>
            </a:r>
            <a:r>
              <a:rPr lang="pt-BR" dirty="0"/>
              <a:t>maioria aposentadas do </a:t>
            </a:r>
            <a:r>
              <a:rPr lang="pt-BR" dirty="0" smtClean="0"/>
              <a:t>exército.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47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969456"/>
            <a:ext cx="7920880" cy="1891592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5.2</a:t>
            </a:r>
            <a:r>
              <a:rPr lang="pt-BR" sz="2400" dirty="0"/>
              <a:t> Orientar a importância do aleitamento materno exclusivo a 100% das puérperas.</a:t>
            </a:r>
          </a:p>
          <a:p>
            <a:pPr marL="0" indent="0">
              <a:buNone/>
            </a:pPr>
            <a:r>
              <a:rPr lang="pt-BR" sz="2400" b="1" dirty="0"/>
              <a:t>Indicador 5.2</a:t>
            </a:r>
            <a:r>
              <a:rPr lang="pt-BR" sz="2400" dirty="0"/>
              <a:t>. Proporção de puérperas queque recebeu orientação sobre aleitamento materno exclusivo</a:t>
            </a:r>
            <a:r>
              <a:rPr lang="pt-BR" sz="2400" b="1" dirty="0"/>
              <a:t>.</a:t>
            </a:r>
            <a:endParaRPr lang="pt-BR" sz="2400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2152" y="4348261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</a:t>
            </a:r>
            <a:r>
              <a:rPr lang="pt-BR" sz="2800" b="1" dirty="0" smtClean="0"/>
              <a:t>4 </a:t>
            </a:r>
          </a:p>
          <a:p>
            <a:r>
              <a:rPr lang="pt-BR" sz="2800" b="1" dirty="0" smtClean="0"/>
              <a:t>Mês 2: 7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11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55780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</a:t>
            </a:r>
            <a:br>
              <a:rPr lang="pt-BR" sz="3600" dirty="0" smtClean="0"/>
            </a:br>
            <a:r>
              <a:rPr lang="pt-BR" sz="3600" dirty="0" smtClean="0"/>
              <a:t>Puerpério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555776" y="4464694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47968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97448"/>
            <a:ext cx="7920880" cy="1891592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Meta 5.3: </a:t>
            </a:r>
            <a:r>
              <a:rPr lang="pt-BR" sz="2400" dirty="0"/>
              <a:t>Oferecer aos 100% das puérperas orientações sobre o planejamento familiar</a:t>
            </a:r>
            <a:r>
              <a:rPr lang="pt-BR" sz="2400" b="1" dirty="0"/>
              <a:t>.</a:t>
            </a:r>
            <a:endParaRPr lang="pt-BR" sz="2400" dirty="0"/>
          </a:p>
          <a:p>
            <a:pPr marL="0" indent="0">
              <a:buNone/>
            </a:pPr>
            <a:r>
              <a:rPr lang="pt-BR" sz="2400" b="1" dirty="0"/>
              <a:t>Indicador 5.3 </a:t>
            </a:r>
            <a:r>
              <a:rPr lang="pt-BR" sz="2400" dirty="0"/>
              <a:t>Proporção de puérperas com orientações sobre planejamento familiar.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2152" y="4293096"/>
            <a:ext cx="736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Mês 1: </a:t>
            </a:r>
            <a:r>
              <a:rPr lang="pt-BR" sz="2800" b="1" dirty="0" smtClean="0"/>
              <a:t>4 </a:t>
            </a:r>
          </a:p>
          <a:p>
            <a:r>
              <a:rPr lang="pt-BR" sz="2800" b="1" dirty="0" smtClean="0"/>
              <a:t>Mês 2: 7                 100% nos 3 meses                   </a:t>
            </a:r>
          </a:p>
          <a:p>
            <a:r>
              <a:rPr lang="pt-BR" sz="2800" b="1" dirty="0" smtClean="0"/>
              <a:t>Mês </a:t>
            </a:r>
            <a:r>
              <a:rPr lang="pt-BR" sz="2800" b="1" dirty="0"/>
              <a:t>3: </a:t>
            </a:r>
            <a:r>
              <a:rPr lang="pt-BR" sz="2800" b="1" dirty="0" smtClean="0"/>
              <a:t>11</a:t>
            </a:r>
            <a:endParaRPr lang="pt-BR" sz="2800" b="1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4858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 smtClean="0"/>
              <a:t>Objetivos, metas e Resultados</a:t>
            </a:r>
            <a:br>
              <a:rPr lang="pt-BR" sz="3600" dirty="0" smtClean="0"/>
            </a:br>
            <a:r>
              <a:rPr lang="pt-BR" sz="3600" dirty="0" smtClean="0"/>
              <a:t>Puerpério </a:t>
            </a:r>
            <a:br>
              <a:rPr lang="pt-BR" sz="3600" dirty="0" smtClean="0"/>
            </a:b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>
            <a:off x="2483768" y="4409529"/>
            <a:ext cx="648072" cy="115212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08793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9776"/>
            <a:ext cx="7516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Discussão: Importância </a:t>
            </a:r>
            <a:r>
              <a:rPr lang="pt-BR" dirty="0"/>
              <a:t>da intervenção para a </a:t>
            </a:r>
            <a:r>
              <a:rPr lang="pt-BR" dirty="0" smtClean="0"/>
              <a:t>equipe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9416"/>
            <a:ext cx="7704856" cy="4846320"/>
          </a:xfrm>
        </p:spPr>
        <p:txBody>
          <a:bodyPr/>
          <a:lstStyle/>
          <a:p>
            <a:r>
              <a:rPr lang="pt-BR" sz="2400" dirty="0"/>
              <a:t>E</a:t>
            </a:r>
            <a:r>
              <a:rPr lang="pt-BR" sz="2400" dirty="0" smtClean="0"/>
              <a:t>xigiu </a:t>
            </a:r>
            <a:r>
              <a:rPr lang="pt-BR" sz="2400" dirty="0"/>
              <a:t>e promoveu o </a:t>
            </a:r>
            <a:r>
              <a:rPr lang="pt-BR" sz="2400" dirty="0" smtClean="0"/>
              <a:t>trabalho </a:t>
            </a:r>
            <a:r>
              <a:rPr lang="pt-BR" sz="2400" dirty="0"/>
              <a:t>integrado</a:t>
            </a:r>
            <a:r>
              <a:rPr lang="pt-BR" sz="2400" dirty="0" smtClean="0"/>
              <a:t> </a:t>
            </a:r>
            <a:r>
              <a:rPr lang="pt-BR" sz="2400" dirty="0"/>
              <a:t>em equipe </a:t>
            </a:r>
            <a:r>
              <a:rPr lang="pt-BR" sz="2400" dirty="0" smtClean="0"/>
              <a:t>do </a:t>
            </a:r>
            <a:r>
              <a:rPr lang="pt-BR" sz="2400" dirty="0"/>
              <a:t>médico, da enfermeira, da odontóloga, da auxiliar de enfermagem, </a:t>
            </a:r>
            <a:r>
              <a:rPr lang="pt-BR" sz="2400" dirty="0" smtClean="0"/>
              <a:t>dos </a:t>
            </a:r>
            <a:r>
              <a:rPr lang="pt-BR" sz="2400" dirty="0"/>
              <a:t>ACS e da </a:t>
            </a:r>
            <a:r>
              <a:rPr lang="pt-BR" sz="2400" dirty="0" smtClean="0"/>
              <a:t>recepcionista;</a:t>
            </a:r>
          </a:p>
          <a:p>
            <a:endParaRPr lang="pt-BR" sz="2400" dirty="0"/>
          </a:p>
          <a:p>
            <a:r>
              <a:rPr lang="pt-BR" sz="2400" dirty="0"/>
              <a:t>C</a:t>
            </a:r>
            <a:r>
              <a:rPr lang="pt-BR" sz="2400" dirty="0" smtClean="0"/>
              <a:t>ada profissional teve sua atribuição e </a:t>
            </a:r>
            <a:r>
              <a:rPr lang="pt-BR" sz="2400" dirty="0"/>
              <a:t>desenvolveu sua </a:t>
            </a:r>
            <a:r>
              <a:rPr lang="pt-BR" sz="2400" dirty="0" smtClean="0"/>
              <a:t>tarefa;</a:t>
            </a:r>
          </a:p>
          <a:p>
            <a:endParaRPr lang="pt-BR" sz="2400" dirty="0" smtClean="0"/>
          </a:p>
          <a:p>
            <a:r>
              <a:rPr lang="pt-BR" sz="2400" dirty="0"/>
              <a:t>M</a:t>
            </a:r>
            <a:r>
              <a:rPr lang="pt-BR" sz="2400" dirty="0" smtClean="0"/>
              <a:t>elhorou </a:t>
            </a:r>
            <a:r>
              <a:rPr lang="pt-BR" sz="2400" dirty="0"/>
              <a:t>o trabalho e </a:t>
            </a:r>
            <a:r>
              <a:rPr lang="pt-BR" sz="2400" dirty="0" smtClean="0"/>
              <a:t>a qualidade </a:t>
            </a:r>
            <a:r>
              <a:rPr lang="pt-BR" sz="2400" dirty="0"/>
              <a:t>d</a:t>
            </a:r>
            <a:r>
              <a:rPr lang="pt-BR" sz="2400" dirty="0" smtClean="0"/>
              <a:t>as </a:t>
            </a:r>
            <a:r>
              <a:rPr lang="pt-BR" sz="2400" dirty="0"/>
              <a:t>visitas domiciliares </a:t>
            </a:r>
            <a:r>
              <a:rPr lang="pt-BR" sz="2400" dirty="0" smtClean="0"/>
              <a:t>dos ACS;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Melhorou </a:t>
            </a:r>
            <a:r>
              <a:rPr lang="pt-BR" sz="2400" dirty="0"/>
              <a:t>nosso trabalho em equipe.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29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9416"/>
            <a:ext cx="8028384" cy="5131952"/>
          </a:xfrm>
        </p:spPr>
        <p:txBody>
          <a:bodyPr>
            <a:normAutofit/>
          </a:bodyPr>
          <a:lstStyle/>
          <a:p>
            <a:r>
              <a:rPr lang="pt-BR" sz="2400" dirty="0"/>
              <a:t>M</a:t>
            </a:r>
            <a:r>
              <a:rPr lang="pt-BR" sz="2400" dirty="0" smtClean="0"/>
              <a:t>ostrou </a:t>
            </a:r>
            <a:r>
              <a:rPr lang="pt-BR" sz="2400" dirty="0"/>
              <a:t>as atribuições da </a:t>
            </a:r>
            <a:r>
              <a:rPr lang="pt-BR" sz="2400" dirty="0" smtClean="0"/>
              <a:t>equipe, </a:t>
            </a:r>
            <a:r>
              <a:rPr lang="pt-BR" sz="2400" dirty="0"/>
              <a:t>viabilizando a atenção a um maior número de </a:t>
            </a:r>
            <a:r>
              <a:rPr lang="pt-BR" sz="2400" dirty="0" smtClean="0"/>
              <a:t>pessoas;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Melhorou </a:t>
            </a:r>
            <a:r>
              <a:rPr lang="pt-BR" sz="2400" dirty="0"/>
              <a:t>o registro e o agendamento </a:t>
            </a:r>
            <a:r>
              <a:rPr lang="pt-BR" sz="2400" dirty="0" smtClean="0"/>
              <a:t>dos atendimentos </a:t>
            </a:r>
            <a:r>
              <a:rPr lang="pt-BR" sz="2400" dirty="0"/>
              <a:t>das gestantes e puérperas, 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/>
              <a:t>V</a:t>
            </a:r>
            <a:r>
              <a:rPr lang="pt-BR" sz="2400" dirty="0" smtClean="0"/>
              <a:t>iabilizou </a:t>
            </a:r>
            <a:r>
              <a:rPr lang="pt-BR" sz="2400" dirty="0"/>
              <a:t>a otimização da agenda para a atenção à demanda </a:t>
            </a:r>
            <a:r>
              <a:rPr lang="pt-BR" sz="2400" dirty="0" smtClean="0"/>
              <a:t>espontânea;</a:t>
            </a:r>
          </a:p>
          <a:p>
            <a:endParaRPr lang="pt-BR" sz="2400" dirty="0" smtClean="0"/>
          </a:p>
          <a:p>
            <a:r>
              <a:rPr lang="pt-BR" sz="2400" dirty="0" smtClean="0"/>
              <a:t> </a:t>
            </a:r>
            <a:r>
              <a:rPr lang="pt-BR" sz="2400" dirty="0"/>
              <a:t>A classificação de risco das gestantes e puérperas tem sido muito importante para apoiar qualidade do </a:t>
            </a:r>
            <a:r>
              <a:rPr lang="pt-BR" sz="2400" dirty="0" smtClean="0"/>
              <a:t>atendimento. 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Discussão: Importância </a:t>
            </a:r>
            <a:r>
              <a:rPr lang="pt-BR" dirty="0"/>
              <a:t>da intervenção para </a:t>
            </a:r>
            <a:r>
              <a:rPr lang="pt-BR" dirty="0" smtClean="0"/>
              <a:t>o serviço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435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57488"/>
            <a:ext cx="7239000" cy="333175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Melhora da cobertura do pré-natal e puerpério;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Melhora na qualidade das ações;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A comunidade ajudou </a:t>
            </a:r>
            <a:r>
              <a:rPr lang="pt-BR" sz="2400" dirty="0"/>
              <a:t>na orientação das gestantes e puérperas </a:t>
            </a:r>
            <a:r>
              <a:rPr lang="pt-BR" sz="2400" dirty="0" smtClean="0"/>
              <a:t>com relação a divulgação do projeto; 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Discussão: Importância </a:t>
            </a:r>
            <a:r>
              <a:rPr lang="pt-BR" dirty="0"/>
              <a:t>da intervenção para </a:t>
            </a:r>
            <a:r>
              <a:rPr lang="pt-BR" dirty="0" smtClean="0"/>
              <a:t>a comunidade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9883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95048"/>
            <a:ext cx="7885082" cy="441427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 </a:t>
            </a:r>
            <a:r>
              <a:rPr lang="pt-BR" sz="2400" dirty="0"/>
              <a:t>intervenção foi incorporada na rotina do </a:t>
            </a:r>
            <a:r>
              <a:rPr lang="pt-BR" sz="2400" dirty="0" smtClean="0"/>
              <a:t>dia </a:t>
            </a:r>
            <a:r>
              <a:rPr lang="pt-BR" sz="2400" dirty="0"/>
              <a:t>a dia de nossa </a:t>
            </a:r>
            <a:r>
              <a:rPr lang="pt-BR" sz="2400" dirty="0" smtClean="0"/>
              <a:t>UBS e foi possível devido o </a:t>
            </a:r>
            <a:r>
              <a:rPr lang="pt-BR" sz="2400" dirty="0"/>
              <a:t>apoio das lideranças comunitárias e </a:t>
            </a:r>
            <a:r>
              <a:rPr lang="pt-BR" sz="2400" dirty="0" smtClean="0"/>
              <a:t>o </a:t>
            </a:r>
            <a:r>
              <a:rPr lang="pt-BR" sz="2400" dirty="0"/>
              <a:t>trabalho integrado da </a:t>
            </a:r>
            <a:r>
              <a:rPr lang="pt-BR" sz="2400" dirty="0" smtClean="0"/>
              <a:t>equipe;</a:t>
            </a:r>
          </a:p>
          <a:p>
            <a:endParaRPr lang="pt-BR" sz="2400" dirty="0" smtClean="0"/>
          </a:p>
          <a:p>
            <a:r>
              <a:rPr lang="pt-BR" sz="2400" dirty="0"/>
              <a:t>P</a:t>
            </a:r>
            <a:r>
              <a:rPr lang="pt-BR" sz="2400" dirty="0" smtClean="0"/>
              <a:t>róximos passos: </a:t>
            </a:r>
            <a:r>
              <a:rPr lang="pt-BR" sz="2400" dirty="0"/>
              <a:t>A partir do próximo mês trabalharemos para ampliar a cobertura </a:t>
            </a:r>
            <a:r>
              <a:rPr lang="pt-BR" sz="2400" dirty="0" smtClean="0"/>
              <a:t>para 100</a:t>
            </a:r>
            <a:r>
              <a:rPr lang="pt-BR" sz="2400" dirty="0"/>
              <a:t>% das gestantes e puérperas de nossa área de </a:t>
            </a:r>
            <a:r>
              <a:rPr lang="pt-BR" sz="2400" dirty="0" smtClean="0"/>
              <a:t>abrangência e </a:t>
            </a:r>
            <a:r>
              <a:rPr lang="pt-BR" sz="2400" dirty="0"/>
              <a:t>queremos levar este exemplo para ampliar a cobertura em outros programas prioritários.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9537" y="26064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Discussão: incorporação na rotina da </a:t>
            </a:r>
            <a:r>
              <a:rPr lang="pt-BR" dirty="0" err="1" smtClean="0"/>
              <a:t>ubs</a:t>
            </a:r>
            <a:r>
              <a:rPr lang="pt-BR" dirty="0" smtClean="0"/>
              <a:t> e mudanças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4627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Reflexão crítica sobre seu processo pessoal de aprendizagem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9416"/>
            <a:ext cx="7992888" cy="484632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 </a:t>
            </a:r>
            <a:r>
              <a:rPr lang="pt-BR" sz="2400" dirty="0"/>
              <a:t>curso é muito importante </a:t>
            </a:r>
            <a:r>
              <a:rPr lang="pt-BR" sz="2400" dirty="0" smtClean="0"/>
              <a:t>e </a:t>
            </a:r>
            <a:r>
              <a:rPr lang="pt-BR" sz="2400" dirty="0"/>
              <a:t>é</a:t>
            </a:r>
            <a:r>
              <a:rPr lang="pt-BR" sz="2400" dirty="0" smtClean="0"/>
              <a:t> </a:t>
            </a:r>
            <a:r>
              <a:rPr lang="pt-BR" sz="2400" dirty="0"/>
              <a:t>uma experiência única para qualquer médico que trabalhe na Atenção Primaria de </a:t>
            </a:r>
            <a:r>
              <a:rPr lang="pt-BR" sz="2400" dirty="0" smtClean="0"/>
              <a:t>Saúde;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/>
              <a:t>I</a:t>
            </a:r>
            <a:r>
              <a:rPr lang="pt-BR" sz="2400" dirty="0" smtClean="0"/>
              <a:t>ncrementei </a:t>
            </a:r>
            <a:r>
              <a:rPr lang="pt-BR" sz="2400" dirty="0"/>
              <a:t>meus conhecimentos no atendimento das gestantes e puérperas de acordo o </a:t>
            </a:r>
            <a:r>
              <a:rPr lang="pt-BR" sz="2400" dirty="0" smtClean="0"/>
              <a:t>protocolo;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</a:p>
          <a:p>
            <a:r>
              <a:rPr lang="pt-BR" sz="2400" dirty="0" smtClean="0"/>
              <a:t>Com a </a:t>
            </a:r>
            <a:r>
              <a:rPr lang="pt-BR" sz="2400" dirty="0"/>
              <a:t>ajuda e apoio </a:t>
            </a:r>
            <a:r>
              <a:rPr lang="pt-BR" sz="2400" dirty="0" smtClean="0"/>
              <a:t>dos orientadores, </a:t>
            </a:r>
            <a:r>
              <a:rPr lang="pt-BR" sz="2400" dirty="0"/>
              <a:t>melhorei o idioma português, </a:t>
            </a:r>
            <a:r>
              <a:rPr lang="pt-BR" sz="2400" dirty="0" smtClean="0"/>
              <a:t>bem como, foi </a:t>
            </a:r>
            <a:r>
              <a:rPr lang="pt-BR" sz="2400" dirty="0"/>
              <a:t>muito importante a participação e </a:t>
            </a:r>
            <a:r>
              <a:rPr lang="pt-BR" sz="2400" dirty="0" smtClean="0"/>
              <a:t>apoio </a:t>
            </a:r>
            <a:r>
              <a:rPr lang="pt-BR" sz="2400" dirty="0"/>
              <a:t>dos orientadores para cumprir com nossas metas e </a:t>
            </a:r>
            <a:r>
              <a:rPr lang="pt-BR" sz="2400" dirty="0" smtClean="0"/>
              <a:t>objetivos. 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26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0" dirty="0" smtClean="0">
                <a:latin typeface="Ail et Fines Herbes" pitchFamily="2" charset="0"/>
              </a:rPr>
              <a:t>Fim</a:t>
            </a:r>
            <a:endParaRPr lang="pt-BR" sz="24000" dirty="0">
              <a:latin typeface="Ail et Fines Herb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137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842352"/>
          </a:xfrm>
        </p:spPr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7596336" cy="489654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Uma atenção pré-natal e puerperal de qualidade é fundamental para a saúde materna e </a:t>
            </a:r>
            <a:r>
              <a:rPr lang="pt-BR" dirty="0" smtClean="0"/>
              <a:t>neonatal;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 São </a:t>
            </a:r>
            <a:r>
              <a:rPr lang="pt-BR" dirty="0"/>
              <a:t>indicadores </a:t>
            </a:r>
            <a:r>
              <a:rPr lang="pt-BR" dirty="0" smtClean="0"/>
              <a:t>muito </a:t>
            </a:r>
            <a:r>
              <a:rPr lang="pt-BR" dirty="0"/>
              <a:t>importantes na medição de saúde de qualquer </a:t>
            </a:r>
            <a:r>
              <a:rPr lang="pt-BR" dirty="0" smtClean="0"/>
              <a:t>país: </a:t>
            </a:r>
            <a:r>
              <a:rPr lang="pt-BR" dirty="0"/>
              <a:t>taxa de natalidade, taxa de mortalidade infantil, taxa de mortalidade </a:t>
            </a:r>
            <a:r>
              <a:rPr lang="pt-BR" dirty="0" smtClean="0"/>
              <a:t>materna.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 Dados </a:t>
            </a:r>
            <a:r>
              <a:rPr lang="pt-BR" dirty="0"/>
              <a:t>evidenciam </a:t>
            </a:r>
            <a:r>
              <a:rPr lang="pt-BR" dirty="0" smtClean="0"/>
              <a:t>que </a:t>
            </a:r>
            <a:r>
              <a:rPr lang="pt-BR" dirty="0"/>
              <a:t>a atenção puerperal não está consolidada nos serviços de saúde. </a:t>
            </a:r>
          </a:p>
        </p:txBody>
      </p:sp>
    </p:spTree>
    <p:extLst>
      <p:ext uri="{BB962C8B-B14F-4D97-AF65-F5344CB8AC3E}">
        <p14:creationId xmlns:p14="http://schemas.microsoft.com/office/powerpoint/2010/main" val="8021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3088"/>
            <a:ext cx="7239000" cy="3497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pré-natal Na UBS general câmara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9416"/>
            <a:ext cx="7643192" cy="524858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Cobertura</a:t>
            </a:r>
            <a:r>
              <a:rPr lang="pt-BR" dirty="0"/>
              <a:t>: 31</a:t>
            </a:r>
            <a:r>
              <a:rPr lang="pt-BR" dirty="0" smtClean="0"/>
              <a:t>%, </a:t>
            </a:r>
            <a:r>
              <a:rPr lang="pt-BR" dirty="0"/>
              <a:t>representando 39 gestantes</a:t>
            </a:r>
          </a:p>
          <a:p>
            <a:r>
              <a:rPr lang="pt-BR" dirty="0"/>
              <a:t>Indicadores de qualidade: </a:t>
            </a:r>
          </a:p>
          <a:p>
            <a:pPr marL="0" indent="0">
              <a:buNone/>
            </a:pPr>
            <a:r>
              <a:rPr lang="pt-BR" dirty="0" smtClean="0"/>
              <a:t>   - </a:t>
            </a:r>
            <a:r>
              <a:rPr lang="pt-BR" dirty="0"/>
              <a:t>Pré-natal iniciado no 1°Trimestre: 41%;  </a:t>
            </a:r>
          </a:p>
          <a:p>
            <a:pPr marL="0" indent="0">
              <a:buNone/>
            </a:pPr>
            <a:r>
              <a:rPr lang="pt-BR" dirty="0" smtClean="0"/>
              <a:t>   - </a:t>
            </a:r>
            <a:r>
              <a:rPr lang="pt-BR" dirty="0"/>
              <a:t>Consultas em dia conforme protocolos: 54%;                               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- </a:t>
            </a:r>
            <a:r>
              <a:rPr lang="pt-BR" dirty="0"/>
              <a:t>Solicitação na 1ª consulta dos exames laboratoriais preconizados: 67%</a:t>
            </a:r>
          </a:p>
          <a:p>
            <a:pPr marL="0" indent="0">
              <a:buNone/>
            </a:pPr>
            <a:r>
              <a:rPr lang="pt-BR" dirty="0" smtClean="0"/>
              <a:t>   - </a:t>
            </a:r>
            <a:r>
              <a:rPr lang="pt-BR" dirty="0"/>
              <a:t>Vacina antitetânica conforme protocolo: 90%  </a:t>
            </a:r>
          </a:p>
          <a:p>
            <a:pPr marL="0" indent="0">
              <a:buNone/>
            </a:pPr>
            <a:r>
              <a:rPr lang="pt-BR" dirty="0" smtClean="0"/>
              <a:t>   - </a:t>
            </a:r>
            <a:r>
              <a:rPr lang="pt-BR" dirty="0"/>
              <a:t>Vacina contra hepatite B conforme protocolo: 82%; </a:t>
            </a:r>
          </a:p>
          <a:p>
            <a:pPr marL="0" indent="0">
              <a:buNone/>
            </a:pPr>
            <a:r>
              <a:rPr lang="pt-BR" dirty="0" smtClean="0"/>
              <a:t>   - </a:t>
            </a:r>
            <a:r>
              <a:rPr lang="pt-BR" dirty="0"/>
              <a:t>Prescrição de suplementação de sulfato ferroso: 41%; </a:t>
            </a:r>
          </a:p>
          <a:p>
            <a:pPr marL="0" indent="0">
              <a:buNone/>
            </a:pPr>
            <a:r>
              <a:rPr lang="pt-BR" dirty="0" smtClean="0"/>
              <a:t>   - </a:t>
            </a:r>
            <a:r>
              <a:rPr lang="pt-BR" dirty="0"/>
              <a:t>Exame ginecológico realizado por trimestre: 72%; </a:t>
            </a:r>
          </a:p>
          <a:p>
            <a:pPr marL="0" indent="0">
              <a:buNone/>
            </a:pPr>
            <a:r>
              <a:rPr lang="pt-BR" dirty="0" smtClean="0"/>
              <a:t>   - </a:t>
            </a:r>
            <a:r>
              <a:rPr lang="pt-BR" dirty="0"/>
              <a:t>Avaliação de saúde bucal: 38</a:t>
            </a:r>
            <a:r>
              <a:rPr lang="pt-BR" dirty="0" smtClean="0"/>
              <a:t>%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- </a:t>
            </a:r>
            <a:r>
              <a:rPr lang="pt-BR" dirty="0"/>
              <a:t>Orientação para aleitamento exclusivo: 97%.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361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624" y="831008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Puerpério na </a:t>
            </a:r>
            <a:r>
              <a:rPr lang="pt-BR" dirty="0" smtClean="0"/>
              <a:t>UBS </a:t>
            </a:r>
            <a:r>
              <a:rPr lang="pt-BR" dirty="0"/>
              <a:t>general câmara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9416"/>
            <a:ext cx="7643192" cy="524858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Cobertura</a:t>
            </a:r>
            <a:r>
              <a:rPr lang="pt-BR" dirty="0"/>
              <a:t>: 43% </a:t>
            </a:r>
          </a:p>
          <a:p>
            <a:r>
              <a:rPr lang="pt-BR" dirty="0"/>
              <a:t>Indicadores de qualidade: </a:t>
            </a:r>
          </a:p>
          <a:p>
            <a:pPr marL="0" indent="0">
              <a:buNone/>
            </a:pPr>
            <a:r>
              <a:rPr lang="pt-BR" dirty="0" smtClean="0"/>
              <a:t>   - </a:t>
            </a:r>
            <a:r>
              <a:rPr lang="pt-BR" dirty="0"/>
              <a:t>Consulta antes dos 42 dias de pós-parto e consulta puerperal registrada: 65%;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- </a:t>
            </a:r>
            <a:r>
              <a:rPr lang="pt-BR" dirty="0"/>
              <a:t>Orientações sobre os cuidados básicos do recém-nascido, aleitamento materno exclusivo e de planejamento familiar: 95%; </a:t>
            </a:r>
          </a:p>
          <a:p>
            <a:pPr marL="0" indent="0">
              <a:buNone/>
            </a:pPr>
            <a:r>
              <a:rPr lang="pt-BR" dirty="0" smtClean="0"/>
              <a:t>   - </a:t>
            </a:r>
            <a:r>
              <a:rPr lang="pt-BR" dirty="0"/>
              <a:t>Mamas examinadas e exames ginecológicos realizados: 100</a:t>
            </a:r>
            <a:r>
              <a:rPr lang="pt-BR" dirty="0" smtClean="0"/>
              <a:t>%;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- </a:t>
            </a:r>
            <a:r>
              <a:rPr lang="pt-BR" dirty="0"/>
              <a:t>Abdome examinado: 65%; </a:t>
            </a:r>
          </a:p>
          <a:p>
            <a:pPr marL="0" indent="0">
              <a:buNone/>
            </a:pPr>
            <a:r>
              <a:rPr lang="pt-BR" dirty="0" smtClean="0"/>
              <a:t>   - </a:t>
            </a:r>
            <a:r>
              <a:rPr lang="pt-BR" dirty="0"/>
              <a:t>Nenhuma puérpera tinha seu estado psíquico avaliado e não foram avaliadas quanto a intercorrências.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557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7239000" cy="1143000"/>
          </a:xfrm>
        </p:spPr>
        <p:txBody>
          <a:bodyPr/>
          <a:lstStyle/>
          <a:p>
            <a:pPr algn="ctr"/>
            <a:r>
              <a:rPr lang="pt-BR" sz="3600" dirty="0"/>
              <a:t>Objetivo </a:t>
            </a:r>
            <a:r>
              <a:rPr lang="pt-BR" sz="3600" dirty="0" smtClean="0"/>
              <a:t>Geral </a:t>
            </a:r>
            <a:r>
              <a:rPr lang="pt-BR" sz="3600" dirty="0"/>
              <a:t/>
            </a:r>
            <a:br>
              <a:rPr lang="pt-BR" sz="36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7239000" cy="2808312"/>
          </a:xfrm>
        </p:spPr>
        <p:txBody>
          <a:bodyPr>
            <a:normAutofit/>
          </a:bodyPr>
          <a:lstStyle/>
          <a:p>
            <a:pPr algn="just"/>
            <a:endParaRPr lang="pt-BR" sz="4000" dirty="0" smtClean="0"/>
          </a:p>
          <a:p>
            <a:pPr algn="just"/>
            <a:r>
              <a:rPr lang="pt-BR" sz="2800" dirty="0" smtClean="0"/>
              <a:t>Qualificar </a:t>
            </a:r>
            <a:r>
              <a:rPr lang="pt-BR" sz="2800" dirty="0"/>
              <a:t>a atenção ao pré-natal e puerpério na UBS General Câmara, General Câmara/RS.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45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Metodologia: ações realizadas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79512" y="1609416"/>
            <a:ext cx="7848872" cy="484632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Capacitação dos profissionais da saúde </a:t>
            </a:r>
            <a:r>
              <a:rPr lang="pt-BR" dirty="0" smtClean="0"/>
              <a:t>sobre </a:t>
            </a:r>
            <a:r>
              <a:rPr lang="pt-BR" dirty="0"/>
              <a:t>o protocolo de pré-natal e </a:t>
            </a:r>
            <a:r>
              <a:rPr lang="pt-BR" dirty="0" smtClean="0"/>
              <a:t>puerpério;</a:t>
            </a:r>
            <a:endParaRPr lang="pt-BR" dirty="0"/>
          </a:p>
          <a:p>
            <a:r>
              <a:rPr lang="pt-BR" dirty="0"/>
              <a:t>Cadastramento de todas as gestantes e puérperas da área de abrangência no </a:t>
            </a:r>
            <a:r>
              <a:rPr lang="pt-BR" dirty="0" smtClean="0"/>
              <a:t>programa; </a:t>
            </a:r>
            <a:endParaRPr lang="pt-BR" dirty="0"/>
          </a:p>
          <a:p>
            <a:r>
              <a:rPr lang="pt-BR" dirty="0"/>
              <a:t>Orientação das lideranças comunitárias sobre a importância da ação programática de pré-natal e puerpério e solicitar seu apoio para a captação das </a:t>
            </a:r>
            <a:r>
              <a:rPr lang="pt-BR" dirty="0" smtClean="0"/>
              <a:t>gestantes; </a:t>
            </a:r>
            <a:endParaRPr lang="pt-BR" dirty="0"/>
          </a:p>
          <a:p>
            <a:r>
              <a:rPr lang="pt-BR" dirty="0"/>
              <a:t>Atendimento clínico das gestantes e </a:t>
            </a:r>
            <a:r>
              <a:rPr lang="pt-BR" dirty="0" smtClean="0"/>
              <a:t>puérperas;</a:t>
            </a:r>
            <a:endParaRPr lang="pt-BR" dirty="0"/>
          </a:p>
          <a:p>
            <a:r>
              <a:rPr lang="pt-BR" dirty="0"/>
              <a:t>Criação de um grupo de gestantes na </a:t>
            </a:r>
            <a:r>
              <a:rPr lang="pt-BR" dirty="0" smtClean="0"/>
              <a:t>UBS;</a:t>
            </a:r>
            <a:endParaRPr lang="pt-BR" dirty="0"/>
          </a:p>
          <a:p>
            <a:r>
              <a:rPr lang="pt-BR" dirty="0"/>
              <a:t>Busca ativa das gestantes e puérperas faltosas ás </a:t>
            </a:r>
            <a:r>
              <a:rPr lang="pt-BR" dirty="0" smtClean="0"/>
              <a:t>consultas;</a:t>
            </a:r>
          </a:p>
          <a:p>
            <a:r>
              <a:rPr lang="pt-BR" dirty="0" smtClean="0"/>
              <a:t>Monitoramento da intervenção.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533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320</TotalTime>
  <Words>2620</Words>
  <Application>Microsoft Office PowerPoint</Application>
  <PresentationFormat>Apresentação na tela (4:3)</PresentationFormat>
  <Paragraphs>292</Paragraphs>
  <Slides>47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5" baseType="lpstr">
      <vt:lpstr>Ail et Fines Herbes</vt:lpstr>
      <vt:lpstr>Arial</vt:lpstr>
      <vt:lpstr>Calibri</vt:lpstr>
      <vt:lpstr>Times New Roman</vt:lpstr>
      <vt:lpstr>Trebuchet MS</vt:lpstr>
      <vt:lpstr>Wingdings</vt:lpstr>
      <vt:lpstr>Wingdings 2</vt:lpstr>
      <vt:lpstr>Opulento</vt:lpstr>
      <vt:lpstr>   qualificação da Atenção ao Pré-natal e Puerpério na Unidade General Câmara, General Câmara/RS</vt:lpstr>
      <vt:lpstr>          </vt:lpstr>
      <vt:lpstr>Apresentação do PowerPoint</vt:lpstr>
      <vt:lpstr>Introdução</vt:lpstr>
      <vt:lpstr>introdução</vt:lpstr>
      <vt:lpstr>    pré-natal Na UBS general câmara </vt:lpstr>
      <vt:lpstr>Puerpério na UBS general câmara </vt:lpstr>
      <vt:lpstr>Objetivo Geral  </vt:lpstr>
      <vt:lpstr>Metodologia: ações realizadas</vt:lpstr>
      <vt:lpstr>Metodologia: LogístiCA</vt:lpstr>
      <vt:lpstr>Objetivos, metas e Resultados  </vt:lpstr>
      <vt:lpstr>Objetivos, metas e Resultados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Objetivos, metas e Resultados  </vt:lpstr>
      <vt:lpstr>Objetivos, metas e Resultados  </vt:lpstr>
      <vt:lpstr>Objetivos, metas e Resultados  </vt:lpstr>
      <vt:lpstr>Objetivos, metas e Resultados  </vt:lpstr>
      <vt:lpstr>Objetivos, metas e Resultados  </vt:lpstr>
      <vt:lpstr>Objetivos, metas e Resultados  </vt:lpstr>
      <vt:lpstr>Objetivos, metas e Resultados  </vt:lpstr>
      <vt:lpstr>Objetivos, metas e Resultados  </vt:lpstr>
      <vt:lpstr>Objetivos, metas e Resultados  </vt:lpstr>
      <vt:lpstr>Objetivos, metas e Resultados  </vt:lpstr>
      <vt:lpstr>Objetivos, metas e Resultados Puerpério  </vt:lpstr>
      <vt:lpstr>Objetivos, metas e Resultados Puerpério  </vt:lpstr>
      <vt:lpstr>Objetivos, metas e Resultados Puerpério  </vt:lpstr>
      <vt:lpstr>Objetivos, metas e Resultados Puerpério  </vt:lpstr>
      <vt:lpstr>Objetivos, metas e Resultados Puerpério  </vt:lpstr>
      <vt:lpstr>Objetivos, metas e Resultados Puerpério  </vt:lpstr>
      <vt:lpstr>Objetivos, metas e Resultados Puerpério  </vt:lpstr>
      <vt:lpstr>Objetivos, metas e Resultados Puerpério  </vt:lpstr>
      <vt:lpstr>Objetivos, metas e Resultados Puerpério  </vt:lpstr>
      <vt:lpstr>Objetivos, metas e Resultados Puerpério  </vt:lpstr>
      <vt:lpstr>Objetivos, metas e Resultados Puerpério  </vt:lpstr>
      <vt:lpstr>Objetivos, metas e Resultados Puerpério  </vt:lpstr>
      <vt:lpstr>Discussão: Importância da intervenção para a equipe</vt:lpstr>
      <vt:lpstr>Discussão: Importância da intervenção para o serviço</vt:lpstr>
      <vt:lpstr>Discussão: Importância da intervenção para a comunidade</vt:lpstr>
      <vt:lpstr>Discussão: incorporação na rotina da ubs e mudanças</vt:lpstr>
      <vt:lpstr>Reflexão crítica sobre seu processo pessoal de aprendizagem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Requalificação da Atenção ao Pré-natal e Puerpério na Unidade General Câmara, General Câmara/RS</dc:title>
  <dc:creator>Fernanda Hickman</dc:creator>
  <cp:lastModifiedBy>DayanaKelly</cp:lastModifiedBy>
  <cp:revision>31</cp:revision>
  <dcterms:created xsi:type="dcterms:W3CDTF">2015-08-12T22:50:31Z</dcterms:created>
  <dcterms:modified xsi:type="dcterms:W3CDTF">2015-08-13T17:55:52Z</dcterms:modified>
</cp:coreProperties>
</file>