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93" r:id="rId2"/>
    <p:sldId id="259" r:id="rId3"/>
    <p:sldId id="260" r:id="rId4"/>
    <p:sldId id="261" r:id="rId5"/>
    <p:sldId id="262" r:id="rId6"/>
    <p:sldId id="299" r:id="rId7"/>
    <p:sldId id="300" r:id="rId8"/>
    <p:sldId id="264" r:id="rId9"/>
    <p:sldId id="265" r:id="rId10"/>
    <p:sldId id="296" r:id="rId11"/>
    <p:sldId id="297" r:id="rId12"/>
    <p:sldId id="298" r:id="rId13"/>
    <p:sldId id="30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4" r:id="rId23"/>
    <p:sldId id="278" r:id="rId24"/>
    <p:sldId id="275" r:id="rId25"/>
    <p:sldId id="279" r:id="rId26"/>
    <p:sldId id="276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4" r:id="rId39"/>
    <p:sldId id="291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6466" autoAdjust="0"/>
  </p:normalViewPr>
  <p:slideViewPr>
    <p:cSldViewPr snapToGrid="0">
      <p:cViewPr>
        <p:scale>
          <a:sx n="77" d="100"/>
          <a:sy n="77" d="100"/>
        </p:scale>
        <p:origin x="-7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9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29978296457064E-2"/>
          <c:y val="2.8633419411567707E-2"/>
          <c:w val="0.8844406708098459"/>
          <c:h val="0.85424642923464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38.299999999999997</c:v>
                </c:pt>
                <c:pt idx="1">
                  <c:v>58.3</c:v>
                </c:pt>
                <c:pt idx="2">
                  <c:v>63.3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51328"/>
        <c:axId val="50053120"/>
      </c:barChart>
      <c:catAx>
        <c:axId val="500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053120"/>
        <c:crosses val="autoZero"/>
        <c:auto val="1"/>
        <c:lblAlgn val="ctr"/>
        <c:lblOffset val="100"/>
        <c:noMultiLvlLbl val="0"/>
      </c:catAx>
      <c:valAx>
        <c:axId val="50053120"/>
        <c:scaling>
          <c:orientation val="minMax"/>
          <c:max val="100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051328"/>
        <c:crosses val="autoZero"/>
        <c:crossBetween val="between"/>
        <c:majorUnit val="10"/>
        <c:minorUnit val="2"/>
        <c:dispUnits>
          <c:builtInUnit val="hundre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 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65.2</c:v>
                </c:pt>
                <c:pt idx="1">
                  <c:v>57.1</c:v>
                </c:pt>
                <c:pt idx="2">
                  <c:v>55.3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 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 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16096"/>
        <c:axId val="59317632"/>
      </c:barChart>
      <c:catAx>
        <c:axId val="593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317632"/>
        <c:crosses val="autoZero"/>
        <c:auto val="1"/>
        <c:lblAlgn val="ctr"/>
        <c:lblOffset val="100"/>
        <c:noMultiLvlLbl val="0"/>
      </c:catAx>
      <c:valAx>
        <c:axId val="59317632"/>
        <c:scaling>
          <c:orientation val="minMax"/>
          <c:max val="100"/>
          <c:min val="0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59316096"/>
        <c:crosses val="autoZero"/>
        <c:crossBetween val="between"/>
        <c:majorUnit val="10"/>
        <c:minorUnit val="0.2"/>
        <c:dispUnits>
          <c:builtInUnit val="hundred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87</c:v>
                </c:pt>
                <c:pt idx="1">
                  <c:v>91.4</c:v>
                </c:pt>
                <c:pt idx="2">
                  <c:v>92.1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04640"/>
        <c:axId val="59114624"/>
      </c:barChart>
      <c:catAx>
        <c:axId val="591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114624"/>
        <c:crosses val="autoZero"/>
        <c:auto val="1"/>
        <c:lblAlgn val="ctr"/>
        <c:lblOffset val="100"/>
        <c:noMultiLvlLbl val="0"/>
      </c:catAx>
      <c:valAx>
        <c:axId val="59114624"/>
        <c:scaling>
          <c:orientation val="minMax"/>
          <c:max val="100"/>
          <c:min val="0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59104640"/>
        <c:crosses val="autoZero"/>
        <c:crossBetween val="between"/>
        <c:majorUnit val="10"/>
        <c:minorUnit val="0.2"/>
        <c:dispUnits>
          <c:builtInUnit val="hundred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60.9</c:v>
                </c:pt>
                <c:pt idx="1">
                  <c:v>60</c:v>
                </c:pt>
                <c:pt idx="2">
                  <c:v>92.1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36256"/>
        <c:axId val="59138048"/>
      </c:barChart>
      <c:catAx>
        <c:axId val="5913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138048"/>
        <c:crosses val="autoZero"/>
        <c:auto val="1"/>
        <c:lblAlgn val="ctr"/>
        <c:lblOffset val="100"/>
        <c:noMultiLvlLbl val="0"/>
      </c:catAx>
      <c:valAx>
        <c:axId val="59138048"/>
        <c:scaling>
          <c:orientation val="minMax"/>
          <c:max val="100"/>
          <c:min val="0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59136256"/>
        <c:crosses val="autoZero"/>
        <c:crossBetween val="between"/>
        <c:majorUnit val="10"/>
        <c:minorUnit val="2"/>
        <c:dispUnits>
          <c:builtInUnit val="hundred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 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75</c:v>
                </c:pt>
                <c:pt idx="1">
                  <c:v>84</c:v>
                </c:pt>
                <c:pt idx="2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 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 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04544"/>
        <c:axId val="58206080"/>
      </c:barChart>
      <c:catAx>
        <c:axId val="5820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206080"/>
        <c:crosses val="autoZero"/>
        <c:auto val="1"/>
        <c:lblAlgn val="ctr"/>
        <c:lblOffset val="100"/>
        <c:noMultiLvlLbl val="0"/>
      </c:catAx>
      <c:valAx>
        <c:axId val="58206080"/>
        <c:scaling>
          <c:orientation val="minMax"/>
          <c:max val="100"/>
          <c:min val="0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58204544"/>
        <c:crosses val="autoZero"/>
        <c:crossBetween val="between"/>
        <c:majorUnit val="10"/>
        <c:minorUnit val="0.2"/>
        <c:dispUnits>
          <c:builtInUnit val="hundreds"/>
          <c:dispUnitsLbl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C806-68B0-4377-BC52-EE8839C9D330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843DE-B02C-4A91-9AA3-67951AA964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FE01E4-6668-4029-9AD0-F6B285A52428}" type="slidenum">
              <a:rPr lang="en-US" altLang="pt-BR"/>
              <a:pPr/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8783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976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854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16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3772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018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7884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7689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839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21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9472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743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23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475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130D45C-5E61-41C8-9B37-DA53F803ECDA}" type="slidenum">
              <a:rPr lang="en-US" altLang="pt-BR"/>
              <a:pPr/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2668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5036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25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5598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4225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27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9232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6766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5170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30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7618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31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05375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32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3934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33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5044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2929CB-5307-4B37-9D9A-73AFF97A01DF}" type="slidenum">
              <a:rPr lang="en-US" altLang="pt-BR"/>
              <a:pPr/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96531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34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32290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35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43319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134719-797C-40A1-AC11-019158797946}" type="slidenum">
              <a:rPr lang="en-US" altLang="pt-BR"/>
              <a:pPr/>
              <a:t>36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0778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134719-797C-40A1-AC11-019158797946}" type="slidenum">
              <a:rPr lang="en-US" altLang="pt-BR"/>
              <a:pPr/>
              <a:t>37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6603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D887D9-C0A6-4DB9-B272-635C58D1F40E}" type="slidenum">
              <a:rPr lang="en-US" altLang="pt-BR"/>
              <a:pPr/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926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2FD2AA-8577-42A3-A557-E6C71C076AD1}" type="slidenum">
              <a:rPr lang="en-US" altLang="pt-BR"/>
              <a:pPr/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8319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2FD2AA-8577-42A3-A557-E6C71C076AD1}" type="slidenum">
              <a:rPr lang="en-US" altLang="pt-BR"/>
              <a:pPr/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695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2FD2AA-8577-42A3-A557-E6C71C076AD1}" type="slidenum">
              <a:rPr lang="en-US" altLang="pt-BR"/>
              <a:pPr/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3802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2FD2AA-8577-42A3-A557-E6C71C076AD1}" type="slidenum">
              <a:rPr lang="en-US" altLang="pt-BR"/>
              <a:pPr/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0963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2FD2AA-8577-42A3-A557-E6C71C076AD1}" type="slidenum">
              <a:rPr lang="en-US" altLang="pt-BR"/>
              <a:pPr/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125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00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63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26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5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0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7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9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8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41361A0-AFFC-4C8C-B5B9-33F1327A8B4E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60649"/>
            <a:ext cx="10363200" cy="180020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 ABERTA DO SUS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FEDERAL DE PELOTAS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Modalidade a Distancia 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Turma nº7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7435" y="3071810"/>
            <a:ext cx="10817981" cy="3650266"/>
          </a:xfrm>
        </p:spPr>
        <p:txBody>
          <a:bodyPr>
            <a:normAutofit fontScale="25000" lnSpcReduction="20000"/>
          </a:bodyPr>
          <a:lstStyle/>
          <a:p>
            <a:pPr indent="540385">
              <a:lnSpc>
                <a:spcPct val="150000"/>
              </a:lnSpc>
            </a:pPr>
            <a:endParaRPr lang="es-ES" sz="11200" b="1" cap="all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pt-BR" sz="1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ao Pré-natal e Puerpério da ESF Gramado </a:t>
            </a:r>
            <a:r>
              <a:rPr lang="pt-BR" sz="1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Xavier,</a:t>
            </a:r>
          </a:p>
          <a:p>
            <a:r>
              <a:rPr lang="pt-BR" sz="1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Gramado Xavier/RS</a:t>
            </a:r>
          </a:p>
          <a:p>
            <a:r>
              <a:rPr lang="pt-BR" sz="72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indent="540385">
              <a:lnSpc>
                <a:spcPct val="150000"/>
              </a:lnSpc>
            </a:pPr>
            <a:r>
              <a:rPr lang="es-ES" sz="8000" b="1" cap="all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HAYDEE  Castillo GONZALEZ </a:t>
            </a:r>
            <a:endParaRPr lang="pt-BR" sz="8000" b="1" cap="all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sz="8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Dayana </a:t>
            </a:r>
            <a:r>
              <a:rPr lang="pt-B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Kelly Silva Oliveira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5600" dirty="0">
              <a:latin typeface="Arial" pitchFamily="34" charset="0"/>
              <a:cs typeface="Arial" pitchFamily="34" charset="0"/>
            </a:endParaRPr>
          </a:p>
          <a:p>
            <a:r>
              <a:rPr lang="pt-BR" sz="100" dirty="0"/>
              <a:t> </a:t>
            </a:r>
          </a:p>
          <a:p>
            <a:r>
              <a:rPr lang="pt-BR" sz="800" dirty="0" smtClean="0"/>
              <a:t>a</a:t>
            </a:r>
            <a:r>
              <a:rPr lang="pt-BR" sz="800" dirty="0"/>
              <a:t>.</a:t>
            </a:r>
          </a:p>
          <a:p>
            <a:r>
              <a:rPr lang="pt-BR" sz="800" dirty="0"/>
              <a:t> </a:t>
            </a:r>
          </a:p>
          <a:p>
            <a:endParaRPr lang="pt-BR" sz="7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7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"/>
          <p:cNvPicPr/>
          <p:nvPr/>
        </p:nvPicPr>
        <p:blipFill>
          <a:blip r:embed="rId2"/>
          <a:srcRect l="19209" t="18633" r="19209" b="18812"/>
          <a:stretch>
            <a:fillRect/>
          </a:stretch>
        </p:blipFill>
        <p:spPr bwMode="auto">
          <a:xfrm>
            <a:off x="5661116" y="1849709"/>
            <a:ext cx="11049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0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9" y="81787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0" y="1197733"/>
            <a:ext cx="6318472" cy="51386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03" y="1794515"/>
            <a:ext cx="5990820" cy="38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7" y="-201551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3" y="1383957"/>
            <a:ext cx="10857321" cy="53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7" y="-201551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8" y="803977"/>
            <a:ext cx="11137134" cy="59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667265"/>
            <a:ext cx="10972800" cy="5458899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4000" dirty="0" smtClean="0"/>
              <a:t>RESULTADOS,METAS OBJETIVOS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797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8"/>
            <a:ext cx="10510837" cy="5434012"/>
          </a:xfrm>
        </p:spPr>
        <p:txBody>
          <a:bodyPr rtlCol="0">
            <a:normAutofit fontScale="92500" lnSpcReduction="20000"/>
          </a:bodyPr>
          <a:lstStyle/>
          <a:p>
            <a:pPr marL="0" lvl="1" indent="0">
              <a:spcBef>
                <a:spcPts val="1000"/>
              </a:spcBef>
              <a:buNone/>
              <a:defRPr/>
            </a:pPr>
            <a:r>
              <a:rPr lang="pt-BR" sz="4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Atenção ao pré-natal </a:t>
            </a:r>
            <a:endParaRPr lang="pt-BR" sz="4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1000"/>
              </a:spcBef>
              <a:buNone/>
              <a:defRPr/>
            </a:pPr>
            <a:endParaRPr lang="pt-BR" sz="4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1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:  </a:t>
            </a:r>
            <a:endParaRPr lang="pt-BR" sz="36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7200" lvl="1" indent="0" algn="just">
              <a:buNone/>
              <a:defRPr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Ampliar a cobertura de atenção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pré-natal . </a:t>
            </a:r>
          </a:p>
          <a:p>
            <a:pPr lvl="1" algn="just">
              <a:defRPr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Alcançar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90 % de cobertura de cadastramento das gestantes no programa de pré-natal da unidade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saúde. </a:t>
            </a:r>
          </a:p>
          <a:p>
            <a:pPr marL="0" indent="0">
              <a:buNone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dirty="0" smtClean="0">
                <a:latin typeface="Arial" charset="0"/>
                <a:cs typeface="Arial" charset="0"/>
              </a:rPr>
              <a:t> </a:t>
            </a:r>
            <a:endParaRPr lang="pt-BR" sz="2600" dirty="0">
              <a:latin typeface="Arial" charset="0"/>
              <a:cs typeface="Arial" charset="0"/>
            </a:endParaRPr>
          </a:p>
          <a:p>
            <a:pPr marL="457200" lvl="1" indent="0" algn="just">
              <a:buNone/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4857" y="4628083"/>
            <a:ext cx="786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Gráfico 01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: Proporção de gestantes cadastradas no Programa de Pré-natal na ESF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 Gramado Xavier/RS , 2015 .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Mês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:  38,3 %  (23 gestantes )</a:t>
            </a:r>
          </a:p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: 58,3 % ( 35 gestantes )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Mês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63,3 %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38gestantes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2726159"/>
              </p:ext>
            </p:extLst>
          </p:nvPr>
        </p:nvGraphicFramePr>
        <p:xfrm>
          <a:off x="1050324" y="1309817"/>
          <a:ext cx="5461687" cy="312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6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7"/>
            <a:ext cx="10980442" cy="981633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14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OBJETIVO ESPECÍFICO 2: </a:t>
            </a:r>
            <a:endParaRPr lang="pt-BR" sz="14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                                         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 qualidade da atenção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pré-natal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Meta 2.1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: Garantir a 100% das gestantes o ingresso no programa de pré-natal no primeiro trimestre de gestação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8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8000" b="1" dirty="0">
                <a:latin typeface="Arial" pitchFamily="34" charset="0"/>
                <a:cs typeface="Arial" pitchFamily="34" charset="0"/>
              </a:rPr>
              <a:t>2.2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: Realizar pelo menos um exame ginecológico por trimestre em 100% das 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gestantes.</a:t>
            </a:r>
          </a:p>
          <a:p>
            <a:r>
              <a:rPr lang="pt-BR" sz="8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8000" b="1" dirty="0">
                <a:latin typeface="Arial" pitchFamily="34" charset="0"/>
                <a:cs typeface="Arial" pitchFamily="34" charset="0"/>
              </a:rPr>
              <a:t>2.3: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Realizar pelo menos um exame de mamas em 100% das 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r>
              <a:rPr lang="pt-BR" sz="8000" b="1" dirty="0" smtClean="0">
                <a:latin typeface="Arial" pitchFamily="34" charset="0"/>
                <a:cs typeface="Arial" pitchFamily="34" charset="0"/>
              </a:rPr>
              <a:t>Meta 2.4 :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a 100% das gestantes a solicitação de exames laboratoriais de acordo com protocolo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Meta 2.5: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Garantir a 100% das gestantes a prescrição de sulfato ferroso e ácido fólico conforme 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protocolo.</a:t>
            </a: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Meta 2.6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: Garantir que 100% das gestantes com vacina antitetânica em dia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Meta 2.7: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Garantir que 100% das gestantes com vacina contra hepatite B em 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dia.</a:t>
            </a: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Meta 2.8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: Realizar avaliação de atendimento odontológico em 100% das gestantes durante o pré-natal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Meta 2.9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: Garantir a primeira consulta odontológica programática para 100% das gestantes cadastradas.</a:t>
            </a: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sz="9600" dirty="0" smtClean="0"/>
          </a:p>
          <a:p>
            <a:endParaRPr lang="pt-BR" sz="9600" dirty="0" smtClean="0"/>
          </a:p>
          <a:p>
            <a:endParaRPr lang="pt-BR" sz="9600" dirty="0" smtClean="0"/>
          </a:p>
          <a:p>
            <a:endParaRPr lang="pt-BR" sz="9600" dirty="0"/>
          </a:p>
          <a:p>
            <a:endParaRPr lang="pt-BR" sz="9600" dirty="0"/>
          </a:p>
          <a:p>
            <a:pPr marL="0" indent="0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 eaLnBrk="1" fontAlgn="auto" hangingPunct="1">
              <a:spcAft>
                <a:spcPts val="0"/>
              </a:spcAft>
              <a:buNone/>
              <a:defRPr/>
            </a:pPr>
            <a:endParaRPr lang="pt-BR" sz="9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5062946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 2.1: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100% das gestantes o ingresso no programa de pré-natal no primeiro trimestre de gestação.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35863"/>
            <a:ext cx="406876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Mês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65,2 % ( 15 gestantes )</a:t>
            </a:r>
          </a:p>
          <a:p>
            <a:pPr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57,1 % ( 20 gestantes )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Mês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55,3 % ( 21 gestantes )</a:t>
            </a:r>
          </a:p>
        </p:txBody>
      </p:sp>
      <p:sp>
        <p:nvSpPr>
          <p:cNvPr id="2" name="Retângulo 1"/>
          <p:cNvSpPr/>
          <p:nvPr/>
        </p:nvSpPr>
        <p:spPr>
          <a:xfrm>
            <a:off x="588149" y="4797199"/>
            <a:ext cx="4885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Gráfico 02 : Proporção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gestantes com ingresso no primeiro trimestre de gestação na ESF  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Gramado Xavier/R/S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478072" y="1120281"/>
            <a:ext cx="57139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           Meta 2.2--2.7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Se alcançou  100 % das gestantes com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pelo menos um exame ginecológico por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trimestre e exame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mamas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 solicitação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exames laboratoriais de acordo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protocolo; prescrição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sulfato ferroso e ácido fólico conforme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protocolo;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vacina antitetânica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vacina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contra hepatite B em dia.</a:t>
            </a:r>
          </a:p>
          <a:p>
            <a:endParaRPr lang="pt-BR" sz="2000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54979980"/>
              </p:ext>
            </p:extLst>
          </p:nvPr>
        </p:nvGraphicFramePr>
        <p:xfrm>
          <a:off x="588149" y="1996224"/>
          <a:ext cx="4743705" cy="280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0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8" y="454509"/>
            <a:ext cx="5277393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pt-BR" sz="2000" b="1" dirty="0" smtClean="0"/>
              <a:t>  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 2.8: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avaliação de atendimento odontológico em 100% das gestantes durante o pré-natal.</a:t>
            </a:r>
          </a:p>
          <a:p>
            <a:pPr>
              <a:buNone/>
              <a:defRPr/>
            </a:pPr>
            <a:endParaRPr lang="pt-BR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01521" y="5769734"/>
            <a:ext cx="4276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87,0 % (20 gestantes)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91,4 % (32 gestantes )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92,1 % (35 gestantes 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99288" y="5769734"/>
            <a:ext cx="47909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60,9 % (14 gestantes )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60,9 % (21 gestantes )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92,1 % (35 gestantes)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5003" y="4862513"/>
            <a:ext cx="526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Gráfico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03: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gestantes com avaliação de necessidade de atendimento odontológico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ESF de Gramado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Xavier/RS , 2015 .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400800" y="4862513"/>
            <a:ext cx="52674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Gráfico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04: Proporção de gestantes com primeira consulta odontológica programática na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ESF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Gramado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Xavier/RS , 2015.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/>
          </a:p>
        </p:txBody>
      </p:sp>
      <p:sp>
        <p:nvSpPr>
          <p:cNvPr id="11" name="Retângulo 10"/>
          <p:cNvSpPr/>
          <p:nvPr/>
        </p:nvSpPr>
        <p:spPr>
          <a:xfrm>
            <a:off x="6082937" y="1028841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2.9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pt-BR" dirty="0">
                <a:latin typeface="Arial" pitchFamily="34" charset="0"/>
                <a:cs typeface="Arial" pitchFamily="34" charset="0"/>
              </a:rPr>
              <a:t>Garantir a primeira consulta odontológica programática para 100% das gestantes cadastradas.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94675761"/>
              </p:ext>
            </p:extLst>
          </p:nvPr>
        </p:nvGraphicFramePr>
        <p:xfrm>
          <a:off x="515156" y="1982948"/>
          <a:ext cx="4932607" cy="276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72223692"/>
              </p:ext>
            </p:extLst>
          </p:nvPr>
        </p:nvGraphicFramePr>
        <p:xfrm>
          <a:off x="6265227" y="1880315"/>
          <a:ext cx="5608910" cy="298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90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56" y="209810"/>
            <a:ext cx="4840287" cy="4351337"/>
          </a:xfrm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</a:t>
            </a:r>
          </a:p>
          <a:p>
            <a:pPr marL="0" indent="0">
              <a:buNone/>
              <a:defRPr/>
            </a:pPr>
            <a:endParaRPr lang="pt-BR" sz="3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  <a:defRPr/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65915" y="399245"/>
            <a:ext cx="95561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3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adesão ao pré-natal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busca ativa de 100% das gestantes faltosas as consultas de pré-natal.</a:t>
            </a:r>
          </a:p>
          <a:p>
            <a:pPr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100 % de busca ativa das gestantes faltosas as consultas de pré-natal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346" y="934406"/>
            <a:ext cx="10515600" cy="13255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6205" y="506627"/>
            <a:ext cx="4942703" cy="327454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052" name="Picture 4" descr="https://upload.wikimedia.org/wikipedia/commons/thumb/2/29/RioGrandedoSul_Municip_ValedoSol.svg/280px-RioGrandedoSul_Municip_ValedoSo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98" y="3929449"/>
            <a:ext cx="3303521" cy="29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687283"/>
            <a:ext cx="59312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GRAMADO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XAVIER </a:t>
            </a:r>
          </a:p>
          <a:p>
            <a:pPr marL="800100" lvl="1" indent="-342900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- 01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Unidades Básicas de Saúde (UBS)</a:t>
            </a:r>
          </a:p>
          <a:p>
            <a:pPr lvl="1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que atuam no modelo de Estratégia de </a:t>
            </a:r>
          </a:p>
          <a:p>
            <a:pPr lvl="1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Saúde da Família (ESF) – 100% cobertura</a:t>
            </a:r>
          </a:p>
          <a:p>
            <a:pPr lvl="1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ESF.</a:t>
            </a:r>
          </a:p>
          <a:p>
            <a:pPr lvl="1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Núcleo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Apoio à Saúde da Família </a:t>
            </a:r>
          </a:p>
          <a:p>
            <a:pPr lvl="1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(NASF)</a:t>
            </a:r>
          </a:p>
        </p:txBody>
      </p:sp>
    </p:spTree>
    <p:extLst>
      <p:ext uri="{BB962C8B-B14F-4D97-AF65-F5344CB8AC3E}">
        <p14:creationId xmlns:p14="http://schemas.microsoft.com/office/powerpoint/2010/main" val="4077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585393" y="2562896"/>
            <a:ext cx="7224533" cy="258394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8426" y="4272625"/>
            <a:ext cx="4590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 smtClean="0"/>
          </a:p>
          <a:p>
            <a:endParaRPr lang="pt-BR" sz="1600" dirty="0"/>
          </a:p>
        </p:txBody>
      </p:sp>
      <p:sp>
        <p:nvSpPr>
          <p:cNvPr id="11" name="Retângulo 10"/>
          <p:cNvSpPr/>
          <p:nvPr/>
        </p:nvSpPr>
        <p:spPr>
          <a:xfrm>
            <a:off x="5895703" y="14076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888642" y="244699"/>
            <a:ext cx="96849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4: </a:t>
            </a:r>
            <a:endParaRPr lang="pt-BR" sz="36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registro do programa de pré-natal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3200" dirty="0" smtClean="0"/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registro na ficha de acompanhamento/espelho de pré-natal em 100% gestantes</a:t>
            </a:r>
            <a:r>
              <a:rPr lang="pt-BR" sz="2400" dirty="0"/>
              <a:t>.</a:t>
            </a:r>
          </a:p>
          <a:p>
            <a:pPr>
              <a:defRPr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RESULTADOS </a:t>
            </a:r>
          </a:p>
          <a:p>
            <a:pPr>
              <a:defRPr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 meta de 100 % das gestantes  com registro na ficha de acompanhamento /espelho de pré-natal, foi atingida 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7"/>
            <a:ext cx="10980442" cy="576111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ESPECÍFICO 5:  </a:t>
            </a:r>
          </a:p>
          <a:p>
            <a:pPr marL="0" indent="0">
              <a:buNone/>
            </a:pPr>
            <a:r>
              <a:rPr lang="pt-BR" sz="3600" dirty="0" smtClean="0"/>
              <a:t>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avaliação de risco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Meta</a:t>
            </a:r>
          </a:p>
          <a:p>
            <a:pPr marL="0" indent="0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risco gestacional em 100% das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 de 100 % das gestantes com avaliação de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gestacional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36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2708" y="0"/>
            <a:ext cx="9212356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6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        </a:t>
            </a:r>
            <a:r>
              <a:rPr lang="pt-BR" sz="2800" dirty="0" smtClean="0"/>
              <a:t>Promover </a:t>
            </a:r>
            <a:r>
              <a:rPr lang="pt-BR" sz="2800" dirty="0"/>
              <a:t>a saúde no pré-natal.</a:t>
            </a: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6.1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Garantir a 100% das gestantes orientação nutricional durante a gestação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6.2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Promover o aleitamento materno junto a 100% das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6.3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Orientar 100% das gestantes sobre os cuidados com o recém-nascido.</a:t>
            </a:r>
          </a:p>
          <a:p>
            <a:pPr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6.4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Orientar 100% das gestantes sobre anticoncepcional após o parto.</a:t>
            </a:r>
          </a:p>
          <a:p>
            <a:pPr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6.5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gestantes sobre os riscos do tabagismo e do uso de álcool e drogas na gestação.</a:t>
            </a:r>
          </a:p>
          <a:p>
            <a:pPr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Orientar 100% das gestantes sobre higiene bucal.</a:t>
            </a:r>
          </a:p>
          <a:p>
            <a:pPr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8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283335"/>
            <a:ext cx="11397803" cy="636201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eta de 100 % das gestantes com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orientação  sobre  nutrição  ; aleitamento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materno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cuidados com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recém-nascido; uso 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anticoncepcional após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parto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sobre os riscos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tabagismo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do uso de álcool e drogas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gestação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sobre higiene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bucal foi atingida.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22032" y="4340180"/>
            <a:ext cx="646914" cy="183678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489397" y="0"/>
            <a:ext cx="10882647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44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Atenção ao puerpério </a:t>
            </a:r>
            <a:endParaRPr lang="pt-BR" sz="4400" b="1" u="sng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1:</a:t>
            </a: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da atenção a puérperas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Meta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90% das puérperas cadastradas no programa de pré-natal e puerpério da unidade de saúde consulta puerperal antes dos 42 dias após o parto.</a:t>
            </a:r>
          </a:p>
          <a:p>
            <a:pPr>
              <a:defRPr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7"/>
            <a:ext cx="10980442" cy="5761111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1983346" y="386366"/>
            <a:ext cx="7160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94885224"/>
              </p:ext>
            </p:extLst>
          </p:nvPr>
        </p:nvGraphicFramePr>
        <p:xfrm>
          <a:off x="579549" y="1275009"/>
          <a:ext cx="5318975" cy="327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850007" y="4675031"/>
            <a:ext cx="5434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Gráfico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05: Proporção de puérperas com consulta até 42 dias após o parto na ESF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Gramado Xavier/RS , 2015.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56069" y="5589431"/>
            <a:ext cx="45076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77,0 % (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9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puérperas)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84,2 % (16 puérperas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87,5 % (21 puérperas 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0007" y="884237"/>
            <a:ext cx="10980442" cy="5761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55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60608" y="425004"/>
            <a:ext cx="7238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2: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0914" y="1313645"/>
            <a:ext cx="88606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qualidades de atenção as puérperas na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Examinar as mamas em 100% das puérperas cadastradas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Examinar o abdome em 100% das puérperas cadastradas no Programa.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2.3: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exame ginecológico em 100% das puérperas cadastradas no Programa.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o estado psíquico em 100% das puérperas cadastradas no programa.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2.5: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intercorrência em 100% das puérperas cadastradas o programa.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Prescrever a 100% das puérperas um dos métodos de anticoncepção.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7" y="593621"/>
            <a:ext cx="11471713" cy="590843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As metas  de 100 % das puérperas com exame das mamas e abdômen   ;  com realização do exame  ginecológico ; com avaliacao do estado psíquico e de intercorrências e com prescrição de um dos  métodos anticoncepcional, foi atingida.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62130" y="270456"/>
            <a:ext cx="5699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26524" y="218941"/>
            <a:ext cx="6310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3: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8946" y="1107583"/>
            <a:ext cx="8899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     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adesão das mães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busca ativa em 100% das puérperas que não realizam a consultas de puerpério até 30 dias após o parto.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7576" y="3631842"/>
            <a:ext cx="89852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  <a:p>
            <a:pPr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ativa ao  100% das puérperas que não realizam a consultas de puerpério até 30 dias após o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23494" y="231820"/>
            <a:ext cx="6413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4: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40158" y="1313645"/>
            <a:ext cx="820384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registro das informações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registro na ficha de acompanhamento do programa 100%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puérperas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alcanço o 100 % das puerpéras com registros na ficha de acompanhamento 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0476" y="111210"/>
            <a:ext cx="4806778" cy="269638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12914" y="2807594"/>
            <a:ext cx="6749572" cy="39703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0456" y="1490009"/>
            <a:ext cx="484245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Estratégia de Saúde da</a:t>
            </a:r>
          </a:p>
          <a:p>
            <a:pPr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Família (ESF) Gramado Xavier.</a:t>
            </a: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4000 pessoas.</a:t>
            </a: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01 Equipe de Saúde da Família</a:t>
            </a: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Escolas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01 Hotel </a:t>
            </a: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supermercados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minimercado</a:t>
            </a: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combustível</a:t>
            </a: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Escola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estadual</a:t>
            </a:r>
          </a:p>
          <a:p>
            <a:pPr lvl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Creche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1369" y="1790163"/>
            <a:ext cx="83326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Promover a saúde das puérperas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os cuidados do recém-nascido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aleitamento materno exclusivo.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5.3: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planejamento familiar.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1820" y="566670"/>
            <a:ext cx="7405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ESPECÍFICO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5: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9701" y="2009104"/>
            <a:ext cx="9916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meta de 100 % das gestantes receberam orientação sobre 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cuidados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recém-nascido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aleitamento materno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exclusivo e planejamento familiar foi alcançada.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1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46975" y="1493949"/>
            <a:ext cx="1079249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intervenção: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/>
              <a:t>-Não </a:t>
            </a:r>
            <a:r>
              <a:rPr lang="pt-BR" sz="2400" dirty="0"/>
              <a:t>se tinha o </a:t>
            </a:r>
            <a:r>
              <a:rPr lang="pt-BR" sz="2400" dirty="0" smtClean="0"/>
              <a:t>número </a:t>
            </a:r>
            <a:r>
              <a:rPr lang="pt-BR" sz="2400" dirty="0"/>
              <a:t>exato de gestantes e puérperas  cadastradas em nossa área de abrangência.</a:t>
            </a:r>
          </a:p>
          <a:p>
            <a:endParaRPr lang="pt-BR" sz="2400" dirty="0" smtClean="0"/>
          </a:p>
          <a:p>
            <a:r>
              <a:rPr lang="pt-BR" sz="2400" dirty="0" smtClean="0"/>
              <a:t>-Não </a:t>
            </a:r>
            <a:r>
              <a:rPr lang="pt-BR" sz="2400" dirty="0"/>
              <a:t>se realizava  a busca ativa de gestantes e puérperas faltosas a consulta através das visitas domiciliares </a:t>
            </a:r>
            <a:r>
              <a:rPr lang="pt-BR" sz="2400" dirty="0" smtClean="0"/>
              <a:t>.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-Falta </a:t>
            </a:r>
            <a:r>
              <a:rPr lang="pt-BR" sz="2400" dirty="0"/>
              <a:t>de sistematização na realização de atividades com a comunidade </a:t>
            </a:r>
            <a:r>
              <a:rPr lang="pt-BR" sz="2400" dirty="0" smtClean="0"/>
              <a:t>.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-Pouca </a:t>
            </a:r>
            <a:r>
              <a:rPr lang="pt-BR" sz="2400" dirty="0"/>
              <a:t>participação da equipe de saúde nas atividades desenvolvidas na atenção ao pré-natal e puerpério .</a:t>
            </a:r>
          </a:p>
          <a:p>
            <a:endParaRPr lang="pt-BR" sz="2400" dirty="0" smtClean="0"/>
          </a:p>
          <a:p>
            <a:r>
              <a:rPr lang="pt-BR" sz="2400" dirty="0" smtClean="0"/>
              <a:t>-Falta </a:t>
            </a:r>
            <a:r>
              <a:rPr lang="pt-BR" sz="2400" dirty="0"/>
              <a:t>de controle sobre a qualidade da assistência </a:t>
            </a:r>
            <a:r>
              <a:rPr lang="pt-BR" sz="2400" dirty="0" smtClean="0"/>
              <a:t>.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 </a:t>
            </a:r>
          </a:p>
          <a:p>
            <a:r>
              <a:rPr lang="pt-BR" sz="2400" dirty="0"/>
              <a:t> 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08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1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46975" y="888642"/>
            <a:ext cx="1079249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Após a intervenção: </a:t>
            </a:r>
          </a:p>
          <a:p>
            <a:r>
              <a:rPr lang="pt-BR" sz="2400" dirty="0" smtClean="0">
                <a:cs typeface="Arial" pitchFamily="34" charset="0"/>
              </a:rPr>
              <a:t> </a:t>
            </a:r>
          </a:p>
          <a:p>
            <a:r>
              <a:rPr lang="pt-BR" sz="2400" dirty="0" smtClean="0">
                <a:cs typeface="Arial" pitchFamily="34" charset="0"/>
              </a:rPr>
              <a:t>-Melhor </a:t>
            </a:r>
            <a:r>
              <a:rPr lang="pt-BR" sz="2400" dirty="0">
                <a:cs typeface="Arial" pitchFamily="34" charset="0"/>
              </a:rPr>
              <a:t>controle e articulação das ações </a:t>
            </a:r>
            <a:r>
              <a:rPr lang="pt-BR" sz="2400" dirty="0" smtClean="0">
                <a:cs typeface="Arial" pitchFamily="34" charset="0"/>
              </a:rPr>
              <a:t>desenvolvidas.</a:t>
            </a:r>
          </a:p>
          <a:p>
            <a:endParaRPr lang="pt-BR" sz="2400" dirty="0">
              <a:cs typeface="Arial" pitchFamily="34" charset="0"/>
            </a:endParaRPr>
          </a:p>
          <a:p>
            <a:r>
              <a:rPr lang="pt-BR" sz="2400" dirty="0" smtClean="0">
                <a:cs typeface="Arial" pitchFamily="34" charset="0"/>
              </a:rPr>
              <a:t>-Fortalecimento </a:t>
            </a:r>
            <a:r>
              <a:rPr lang="pt-BR" sz="2400" dirty="0">
                <a:cs typeface="Arial" pitchFamily="34" charset="0"/>
              </a:rPr>
              <a:t>do </a:t>
            </a:r>
            <a:r>
              <a:rPr lang="pt-BR" sz="2400" dirty="0" smtClean="0">
                <a:cs typeface="Arial" pitchFamily="34" charset="0"/>
              </a:rPr>
              <a:t>vínculo </a:t>
            </a:r>
            <a:r>
              <a:rPr lang="pt-BR" sz="2400" dirty="0">
                <a:cs typeface="Arial" pitchFamily="34" charset="0"/>
              </a:rPr>
              <a:t>da equipe.</a:t>
            </a:r>
          </a:p>
          <a:p>
            <a:endParaRPr lang="pt-BR" sz="2400" dirty="0" smtClean="0">
              <a:cs typeface="Arial" pitchFamily="34" charset="0"/>
            </a:endParaRPr>
          </a:p>
          <a:p>
            <a:r>
              <a:rPr lang="pt-BR" sz="2400" dirty="0" smtClean="0">
                <a:cs typeface="Arial" pitchFamily="34" charset="0"/>
              </a:rPr>
              <a:t>-Capacitação </a:t>
            </a:r>
            <a:r>
              <a:rPr lang="pt-BR" sz="2400" dirty="0">
                <a:cs typeface="Arial" pitchFamily="34" charset="0"/>
              </a:rPr>
              <a:t>dos </a:t>
            </a:r>
            <a:r>
              <a:rPr lang="pt-BR" sz="2400" dirty="0" smtClean="0">
                <a:cs typeface="Arial" pitchFamily="34" charset="0"/>
              </a:rPr>
              <a:t>profissionais</a:t>
            </a:r>
            <a:r>
              <a:rPr lang="pt-BR" sz="2400" dirty="0">
                <a:cs typeface="Arial" pitchFamily="34" charset="0"/>
              </a:rPr>
              <a:t>. </a:t>
            </a:r>
          </a:p>
          <a:p>
            <a:r>
              <a:rPr lang="pt-BR" sz="2400" dirty="0">
                <a:cs typeface="Arial" pitchFamily="34" charset="0"/>
              </a:rPr>
              <a:t> </a:t>
            </a:r>
            <a:endParaRPr lang="pt-BR" sz="2400" dirty="0" smtClean="0">
              <a:cs typeface="Arial" pitchFamily="34" charset="0"/>
            </a:endParaRPr>
          </a:p>
          <a:p>
            <a:r>
              <a:rPr lang="pt-BR" sz="2400" dirty="0" smtClean="0">
                <a:cs typeface="Arial" pitchFamily="34" charset="0"/>
              </a:rPr>
              <a:t>-Maior </a:t>
            </a:r>
            <a:r>
              <a:rPr lang="pt-BR" sz="2400" dirty="0">
                <a:cs typeface="Arial" pitchFamily="34" charset="0"/>
              </a:rPr>
              <a:t>número de cadastramento de gestantes e puérperas. </a:t>
            </a:r>
          </a:p>
          <a:p>
            <a:endParaRPr lang="pt-BR" sz="2400" dirty="0" smtClean="0">
              <a:cs typeface="Arial" pitchFamily="34" charset="0"/>
            </a:endParaRPr>
          </a:p>
          <a:p>
            <a:r>
              <a:rPr lang="pt-BR" sz="2400" dirty="0" smtClean="0">
                <a:cs typeface="Arial" pitchFamily="34" charset="0"/>
              </a:rPr>
              <a:t>-Ótimo </a:t>
            </a:r>
            <a:r>
              <a:rPr lang="pt-BR" sz="2400" dirty="0">
                <a:cs typeface="Arial" pitchFamily="34" charset="0"/>
              </a:rPr>
              <a:t>empenho dos ACS e representantes comunitários nas atividades desenvolvidas com as comunidades .</a:t>
            </a:r>
          </a:p>
          <a:p>
            <a:endParaRPr lang="pt-BR" sz="2400" dirty="0" smtClean="0">
              <a:cs typeface="Arial" pitchFamily="34" charset="0"/>
            </a:endParaRPr>
          </a:p>
          <a:p>
            <a:r>
              <a:rPr lang="pt-BR" sz="2400" dirty="0" smtClean="0">
                <a:cs typeface="Arial" pitchFamily="34" charset="0"/>
              </a:rPr>
              <a:t>-Incorporação </a:t>
            </a:r>
            <a:r>
              <a:rPr lang="pt-BR" sz="2400" dirty="0">
                <a:cs typeface="Arial" pitchFamily="34" charset="0"/>
              </a:rPr>
              <a:t>de todos os </a:t>
            </a:r>
            <a:r>
              <a:rPr lang="pt-BR" sz="2400" dirty="0" smtClean="0">
                <a:cs typeface="Arial" pitchFamily="34" charset="0"/>
              </a:rPr>
              <a:t>profissionais </a:t>
            </a:r>
            <a:r>
              <a:rPr lang="pt-BR" sz="2400" dirty="0">
                <a:cs typeface="Arial" pitchFamily="34" charset="0"/>
              </a:rPr>
              <a:t>nas atividades desenvolvidas com as gestantes e puérperas .</a:t>
            </a:r>
          </a:p>
          <a:p>
            <a:endParaRPr lang="pt-BR" sz="2400" dirty="0" smtClean="0">
              <a:cs typeface="Arial" pitchFamily="34" charset="0"/>
            </a:endParaRPr>
          </a:p>
          <a:p>
            <a:endParaRPr lang="pt-BR" sz="2400" dirty="0">
              <a:cs typeface="Arial" pitchFamily="34" charset="0"/>
            </a:endParaRP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pPr algn="just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018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61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1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49838" y="1422749"/>
            <a:ext cx="111659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itchFamily="34" charset="0"/>
              </a:rPr>
              <a:t> -Aumentou </a:t>
            </a:r>
            <a:r>
              <a:rPr lang="pt-BR" sz="2400" dirty="0">
                <a:cs typeface="Arial" pitchFamily="34" charset="0"/>
              </a:rPr>
              <a:t>o número de atividades realizadas com a comunidade.</a:t>
            </a:r>
          </a:p>
          <a:p>
            <a:endParaRPr lang="pt-BR" sz="2400" dirty="0" smtClean="0">
              <a:cs typeface="Arial" pitchFamily="34" charset="0"/>
            </a:endParaRPr>
          </a:p>
          <a:p>
            <a:r>
              <a:rPr lang="pt-BR" sz="2400" dirty="0">
                <a:cs typeface="Arial" pitchFamily="34" charset="0"/>
              </a:rPr>
              <a:t>-</a:t>
            </a:r>
            <a:r>
              <a:rPr lang="pt-BR" sz="2400" dirty="0" smtClean="0">
                <a:cs typeface="Arial" pitchFamily="34" charset="0"/>
              </a:rPr>
              <a:t>Soma </a:t>
            </a:r>
            <a:r>
              <a:rPr lang="pt-BR" sz="2400" dirty="0">
                <a:cs typeface="Arial" pitchFamily="34" charset="0"/>
              </a:rPr>
              <a:t>de forças para a melhora da qualidade das ações realizadas.</a:t>
            </a:r>
          </a:p>
          <a:p>
            <a:r>
              <a:rPr lang="pt-BR" sz="2400" dirty="0">
                <a:cs typeface="Arial" pitchFamily="34" charset="0"/>
              </a:rPr>
              <a:t> </a:t>
            </a:r>
            <a:endParaRPr lang="pt-BR" sz="2400" dirty="0" smtClean="0">
              <a:cs typeface="Arial" pitchFamily="34" charset="0"/>
            </a:endParaRPr>
          </a:p>
          <a:p>
            <a:r>
              <a:rPr lang="pt-BR" sz="2400" dirty="0">
                <a:cs typeface="Arial" pitchFamily="34" charset="0"/>
              </a:rPr>
              <a:t>-</a:t>
            </a:r>
            <a:r>
              <a:rPr lang="pt-BR" sz="2400" dirty="0" smtClean="0"/>
              <a:t>Ainda há necessidade de trabalhar com a comunidade sobre a importância </a:t>
            </a:r>
            <a:r>
              <a:rPr lang="pt-BR" sz="2400" dirty="0"/>
              <a:t>de participar das atividades </a:t>
            </a:r>
            <a:r>
              <a:rPr lang="pt-BR" sz="2400" dirty="0" smtClean="0"/>
              <a:t>educativas.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/>
            <a:r>
              <a:rPr lang="pt-BR" sz="2400" dirty="0" smtClean="0"/>
              <a:t> -A </a:t>
            </a:r>
            <a:r>
              <a:rPr lang="pt-BR" sz="2400" dirty="0"/>
              <a:t>intervenção poderia ter sido facilitada se tivéssemos maior tempo disponível para o desenvolvimento das </a:t>
            </a:r>
            <a:r>
              <a:rPr lang="pt-BR" sz="2400" dirty="0" smtClean="0"/>
              <a:t>ações relacionadas </a:t>
            </a:r>
            <a:r>
              <a:rPr lang="pt-BR" sz="2400" dirty="0"/>
              <a:t>com a criação de vínculo com a </a:t>
            </a:r>
            <a:r>
              <a:rPr lang="pt-BR" sz="2400" dirty="0" smtClean="0"/>
              <a:t>comunidade.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/>
            <a:r>
              <a:rPr lang="pt-BR" sz="2400" dirty="0" smtClean="0"/>
              <a:t>-Incorporação da Intervenção na rotina do serviço.</a:t>
            </a:r>
          </a:p>
          <a:p>
            <a:pPr marL="285750" indent="-285750" algn="just"/>
            <a:endParaRPr lang="pt-BR" sz="2400" dirty="0" smtClean="0"/>
          </a:p>
          <a:p>
            <a:endParaRPr lang="pt-BR" sz="2400" dirty="0" smtClean="0">
              <a:cs typeface="Arial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915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2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1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46975" y="2202286"/>
            <a:ext cx="107924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-</a:t>
            </a:r>
            <a:r>
              <a:rPr lang="pt-BR" sz="2400" dirty="0" smtClean="0"/>
              <a:t>Após </a:t>
            </a:r>
            <a:r>
              <a:rPr lang="pt-BR" sz="2400" dirty="0"/>
              <a:t>os três meses de intervenção podemos ver como as metas e objetivos propostos </a:t>
            </a:r>
            <a:r>
              <a:rPr lang="pt-BR" sz="2400" dirty="0" smtClean="0"/>
              <a:t>na UBS </a:t>
            </a:r>
            <a:r>
              <a:rPr lang="pt-BR" sz="2400" dirty="0"/>
              <a:t>foram cumpridos de maneira satisfatória, trazendo melhorias na qualidade da atenção ao pré-natal e puerpério, principalmente pelas ações que eram desenvolvidas no dia a dia pelos profissionais da saúde. </a:t>
            </a:r>
            <a:endParaRPr lang="pt-BR" sz="2400" dirty="0" smtClean="0"/>
          </a:p>
          <a:p>
            <a:pPr algn="just"/>
            <a:r>
              <a:rPr lang="pt-BR" sz="2400" dirty="0" smtClean="0"/>
              <a:t>- Ao </a:t>
            </a:r>
            <a:r>
              <a:rPr lang="pt-BR" sz="2400" dirty="0"/>
              <a:t>ver os resultados obtidos </a:t>
            </a:r>
            <a:r>
              <a:rPr lang="pt-BR" sz="2400" dirty="0" smtClean="0"/>
              <a:t>na intervenção  é possível implementar </a:t>
            </a:r>
            <a:r>
              <a:rPr lang="pt-BR" sz="2400" dirty="0"/>
              <a:t>estas atividades a outros </a:t>
            </a:r>
            <a:r>
              <a:rPr lang="pt-BR" sz="2400" dirty="0" smtClean="0"/>
              <a:t>programas.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-Esperamos </a:t>
            </a:r>
            <a:r>
              <a:rPr lang="pt-BR" sz="2400" dirty="0"/>
              <a:t>conseguir continuar e aperfeiçoar o trabalho desenvolvido, melhorando cada vez mais a assistência à saúde de nossa </a:t>
            </a:r>
            <a:r>
              <a:rPr lang="pt-BR" sz="2400" dirty="0" smtClean="0"/>
              <a:t>população.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137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04"/>
            <a:ext cx="11353800" cy="3807631"/>
          </a:xfrm>
        </p:spPr>
        <p:txBody>
          <a:bodyPr rtlCol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40915" y="1365157"/>
            <a:ext cx="11289406" cy="491973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57577" y="450761"/>
            <a:ext cx="108440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</a:p>
          <a:p>
            <a:pPr lvl="0"/>
            <a:endParaRPr lang="pt-BR" sz="2400" dirty="0" smtClean="0"/>
          </a:p>
          <a:p>
            <a:pPr lvl="0"/>
            <a:r>
              <a:rPr lang="pt-BR" sz="2400" dirty="0" smtClean="0"/>
              <a:t>-As </a:t>
            </a:r>
            <a:r>
              <a:rPr lang="pt-BR" sz="2400" dirty="0"/>
              <a:t>expectativas foram superadas, a especialização tinha uma abordagem muito mais ampla e rica do que imaginava </a:t>
            </a:r>
            <a:r>
              <a:rPr lang="pt-BR" sz="2400" dirty="0" smtClean="0"/>
              <a:t>inicialmente.</a:t>
            </a:r>
          </a:p>
          <a:p>
            <a:pPr lvl="0"/>
            <a:endParaRPr lang="pt-BR" sz="2400" dirty="0"/>
          </a:p>
          <a:p>
            <a:pPr lvl="0"/>
            <a:r>
              <a:rPr lang="pt-BR" sz="2400" dirty="0" smtClean="0"/>
              <a:t>-Participação </a:t>
            </a:r>
            <a:r>
              <a:rPr lang="pt-BR" sz="2400" dirty="0"/>
              <a:t>ativa dos professores orientadores e de meus colegas nos diferentes temas que foram realizados durante este período, voltados a ver a realidade de nossas unidades de saúde.</a:t>
            </a:r>
          </a:p>
          <a:p>
            <a:pPr lvl="0"/>
            <a:r>
              <a:rPr lang="pt-BR" sz="2400" dirty="0"/>
              <a:t> </a:t>
            </a:r>
          </a:p>
          <a:p>
            <a:pPr lvl="0"/>
            <a:r>
              <a:rPr lang="pt-BR" sz="2400" dirty="0" smtClean="0"/>
              <a:t>-Aprendi </a:t>
            </a:r>
            <a:r>
              <a:rPr lang="pt-BR" sz="2400" dirty="0"/>
              <a:t>que o curso não foi somente para minha aprendizagem, mas também para os profissionais de saúde de minha UBS que através das trocas que tivemos conforme as atividades a realizar cada semana, </a:t>
            </a:r>
            <a:r>
              <a:rPr lang="pt-BR" sz="2400" dirty="0" smtClean="0"/>
              <a:t> </a:t>
            </a:r>
            <a:r>
              <a:rPr lang="pt-BR" sz="2400" dirty="0"/>
              <a:t>pude levar aos fóruns suas considerações e </a:t>
            </a:r>
            <a:r>
              <a:rPr lang="pt-BR" sz="2400" dirty="0" smtClean="0"/>
              <a:t>dúvidas.</a:t>
            </a:r>
          </a:p>
          <a:p>
            <a:pPr lvl="0"/>
            <a:endParaRPr lang="pt-BR" sz="2400" dirty="0"/>
          </a:p>
          <a:p>
            <a:pPr lvl="0"/>
            <a:r>
              <a:rPr lang="pt-BR" sz="2400" dirty="0" smtClean="0"/>
              <a:t>-Pequeno </a:t>
            </a:r>
            <a:r>
              <a:rPr lang="pt-BR" sz="2400" dirty="0"/>
              <a:t>atraso na realização das atividades correspondentes a  intervenção por problemas não desejados </a:t>
            </a:r>
            <a:r>
              <a:rPr lang="pt-BR" sz="2400" dirty="0" smtClean="0"/>
              <a:t>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601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REFLEXÃO CRÍTICA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7286" y="1254034"/>
            <a:ext cx="11289406" cy="4829212"/>
          </a:xfrm>
        </p:spPr>
        <p:txBody>
          <a:bodyPr rtlCol="0">
            <a:normAutofit fontScale="62500" lnSpcReduction="20000"/>
          </a:bodyPr>
          <a:lstStyle/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 smtClean="0"/>
              <a:t>-</a:t>
            </a:r>
            <a:r>
              <a:rPr lang="pt-BR" sz="3800" dirty="0" smtClean="0"/>
              <a:t>Aprendi</a:t>
            </a:r>
            <a:r>
              <a:rPr lang="pt-BR" sz="3800" dirty="0"/>
              <a:t>, nesse curso, que nossas ações em saúde devem ser programadas baseando-se em </a:t>
            </a:r>
            <a:r>
              <a:rPr lang="pt-BR" sz="3800" dirty="0" smtClean="0"/>
              <a:t>dados.</a:t>
            </a:r>
          </a:p>
          <a:p>
            <a:pPr marL="0" lvl="0" indent="0">
              <a:buNone/>
            </a:pPr>
            <a:endParaRPr lang="pt-BR" sz="3800" dirty="0"/>
          </a:p>
          <a:p>
            <a:pPr marL="0" lvl="0" indent="0">
              <a:buNone/>
            </a:pPr>
            <a:r>
              <a:rPr lang="pt-BR" sz="3800" dirty="0" smtClean="0"/>
              <a:t>-Demanda </a:t>
            </a:r>
            <a:r>
              <a:rPr lang="pt-BR" sz="3800" dirty="0"/>
              <a:t>espontânea  e demanda </a:t>
            </a:r>
            <a:r>
              <a:rPr lang="pt-BR" sz="3800" dirty="0" smtClean="0"/>
              <a:t>programada.</a:t>
            </a:r>
          </a:p>
          <a:p>
            <a:pPr marL="0" lvl="0" indent="0">
              <a:buNone/>
            </a:pPr>
            <a:endParaRPr lang="pt-BR" sz="3800" dirty="0"/>
          </a:p>
          <a:p>
            <a:pPr marL="0" lvl="0" indent="0">
              <a:buNone/>
            </a:pPr>
            <a:r>
              <a:rPr lang="pt-BR" sz="3800" dirty="0" smtClean="0"/>
              <a:t>-Aprendizado </a:t>
            </a:r>
            <a:r>
              <a:rPr lang="pt-BR" sz="3800" dirty="0"/>
              <a:t>sobre a organização do processo de trabalho da equipe multidisciplinar da ESF.</a:t>
            </a:r>
          </a:p>
          <a:p>
            <a:pPr marL="0" lvl="0" indent="0">
              <a:buNone/>
            </a:pPr>
            <a:endParaRPr lang="pt-BR" sz="3800" dirty="0" smtClean="0"/>
          </a:p>
          <a:p>
            <a:pPr marL="0" lvl="0" indent="0">
              <a:buNone/>
            </a:pPr>
            <a:r>
              <a:rPr lang="pt-BR" sz="3800" dirty="0" smtClean="0"/>
              <a:t>-Adquiri  </a:t>
            </a:r>
            <a:r>
              <a:rPr lang="pt-BR" sz="3800" dirty="0"/>
              <a:t>novos conhecimento a cerca da Estratégia Saúde da </a:t>
            </a:r>
            <a:r>
              <a:rPr lang="pt-BR" sz="3800" dirty="0" smtClean="0"/>
              <a:t>Família.</a:t>
            </a:r>
            <a:endParaRPr lang="pt-BR" sz="3800" dirty="0"/>
          </a:p>
          <a:p>
            <a:pPr marL="0" lvl="0" indent="0">
              <a:buNone/>
            </a:pPr>
            <a:r>
              <a:rPr lang="pt-BR" sz="3800" dirty="0"/>
              <a:t> </a:t>
            </a:r>
          </a:p>
          <a:p>
            <a:pPr marL="0" lvl="0" indent="0">
              <a:buNone/>
            </a:pPr>
            <a:r>
              <a:rPr lang="pt-BR" dirty="0"/>
              <a:t>  </a:t>
            </a:r>
          </a:p>
          <a:p>
            <a:pPr marL="0" lv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582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r>
              <a:rPr lang="pt-BR" sz="2600" dirty="0">
                <a:cs typeface="Arial" pitchFamily="34" charset="0"/>
              </a:rPr>
              <a:t>BRASIL. Ministério da Saúde. Secretaria de Atenção à Saúde. Departamento de Ações Programáticas Estratégicas. </a:t>
            </a:r>
            <a:r>
              <a:rPr lang="pt-BR" sz="2600" b="1" dirty="0">
                <a:cs typeface="Arial" pitchFamily="34" charset="0"/>
              </a:rPr>
              <a:t>Atenção ao pré-natal de baixo risco</a:t>
            </a:r>
            <a:r>
              <a:rPr lang="pt-BR" sz="2600" dirty="0">
                <a:cs typeface="Arial" pitchFamily="34" charset="0"/>
              </a:rPr>
              <a:t> - Série A. Normas e Manuais Técnicos - Cadernos de Atenção Básica, n° 32. Brasília: Ministério da Saúde; 2012. </a:t>
            </a:r>
          </a:p>
          <a:p>
            <a:pPr marL="0" indent="0">
              <a:buNone/>
            </a:pPr>
            <a:r>
              <a:rPr lang="pt-BR" sz="2600" dirty="0">
                <a:cs typeface="Arial" pitchFamily="34" charset="0"/>
              </a:rPr>
              <a:t> </a:t>
            </a:r>
          </a:p>
          <a:p>
            <a:r>
              <a:rPr lang="pt-BR" sz="2600" dirty="0">
                <a:cs typeface="Arial" pitchFamily="34" charset="0"/>
              </a:rPr>
              <a:t>BRASIL. Ministério da Saúde. </a:t>
            </a:r>
            <a:r>
              <a:rPr lang="pt-BR" sz="2600" b="1" dirty="0">
                <a:cs typeface="Arial" pitchFamily="34" charset="0"/>
              </a:rPr>
              <a:t>Pré-natal e Puerpério</a:t>
            </a:r>
            <a:r>
              <a:rPr lang="pt-BR" sz="2600" dirty="0">
                <a:cs typeface="Arial" pitchFamily="34" charset="0"/>
              </a:rPr>
              <a:t>: atenção qualificada e humanizada. Secretaria de Atenção à Saúde. Departamento de Ações Programáticas Estratégicas. Área Técnica de Saúde da Mulher. Brasília, 2005</a:t>
            </a:r>
            <a:r>
              <a:rPr lang="pt-BR" sz="2600" dirty="0" smtClean="0">
                <a:cs typeface="Arial" pitchFamily="34" charset="0"/>
              </a:rPr>
              <a:t>.</a:t>
            </a:r>
            <a:r>
              <a:rPr lang="pt-BR" sz="2600" dirty="0"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pt-BR" sz="2600" dirty="0">
                <a:cs typeface="Arial" pitchFamily="34" charset="0"/>
              </a:rPr>
              <a:t> </a:t>
            </a:r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222500" y="1914525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sz="70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OBRIGADA!!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470400"/>
            <a:ext cx="10515600" cy="1706563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3600" dirty="0" smtClean="0"/>
              <a:t>HAYDEE CASTILLO GONZALEZ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dirty="0" smtClean="0"/>
              <a:t>CONTATO</a:t>
            </a:r>
            <a:r>
              <a:rPr lang="pt-BR" altLang="pt-BR" sz="3600" dirty="0" smtClean="0"/>
              <a:t> :</a:t>
            </a:r>
            <a:r>
              <a:rPr lang="pt-BR" altLang="pt-BR" dirty="0" err="1" smtClean="0"/>
              <a:t>haydeec</a:t>
            </a:r>
            <a:r>
              <a:rPr lang="pt-BR" altLang="pt-BR" dirty="0" smtClean="0"/>
              <a:t> 29@gmail.com .</a:t>
            </a:r>
          </a:p>
        </p:txBody>
      </p:sp>
    </p:spTree>
    <p:extLst>
      <p:ext uri="{BB962C8B-B14F-4D97-AF65-F5344CB8AC3E}">
        <p14:creationId xmlns:p14="http://schemas.microsoft.com/office/powerpoint/2010/main" val="35161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b="1" dirty="0" smtClean="0">
                <a:latin typeface="Arial" charset="0"/>
                <a:cs typeface="Arial" charset="0"/>
              </a:rPr>
              <a:t>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b="1" dirty="0">
                <a:latin typeface="Arial" charset="0"/>
                <a:cs typeface="Arial" charset="0"/>
              </a:rPr>
              <a:t> </a:t>
            </a:r>
            <a:r>
              <a:rPr lang="pt-BR" sz="2000" b="1" dirty="0" smtClean="0">
                <a:latin typeface="Arial" charset="0"/>
                <a:cs typeface="Arial" charset="0"/>
              </a:rPr>
              <a:t>                          </a:t>
            </a:r>
            <a:r>
              <a:rPr lang="pt-BR" b="1" dirty="0" smtClean="0">
                <a:latin typeface="Arial" charset="0"/>
                <a:cs typeface="Arial" charset="0"/>
              </a:rPr>
              <a:t>Atenção ao pré-natal e puerpério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b="1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charset="0"/>
                <a:cs typeface="Arial" charset="0"/>
              </a:rPr>
              <a:t>Elevada incidência de gestantes e puérperas  na participação  sistemática  a suas consultas de controle representando  importante problema de saúde em nosso serviço 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charset="0"/>
                <a:cs typeface="Arial" charset="0"/>
              </a:rPr>
              <a:t>Ação programática  que necessita de estratégias </a:t>
            </a:r>
            <a:r>
              <a:rPr lang="pt-BR" dirty="0">
                <a:latin typeface="Arial" charset="0"/>
                <a:cs typeface="Arial" charset="0"/>
              </a:rPr>
              <a:t>efetivas de </a:t>
            </a:r>
            <a:r>
              <a:rPr lang="pt-BR" dirty="0" smtClean="0">
                <a:latin typeface="Arial" charset="0"/>
                <a:cs typeface="Arial" charset="0"/>
              </a:rPr>
              <a:t>controle e de enfoque especial na Atenção Básica.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latin typeface="Arial" charset="0"/>
              <a:cs typeface="Arial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charset="0"/>
                <a:cs typeface="Arial" charset="0"/>
              </a:rPr>
              <a:t>Assistência </a:t>
            </a:r>
            <a:r>
              <a:rPr lang="pt-BR" dirty="0">
                <a:latin typeface="Arial" charset="0"/>
                <a:cs typeface="Arial" charset="0"/>
              </a:rPr>
              <a:t>à Saúde </a:t>
            </a:r>
            <a:r>
              <a:rPr lang="pt-BR" dirty="0" smtClean="0">
                <a:latin typeface="Arial" charset="0"/>
                <a:cs typeface="Arial" charset="0"/>
              </a:rPr>
              <a:t>das gestantes e puérperas da ESF de Gramado Xavier antes da intervenção: frágil e sem o desenvolvimento de ações de forma programática.</a:t>
            </a:r>
          </a:p>
        </p:txBody>
      </p:sp>
    </p:spTree>
    <p:extLst>
      <p:ext uri="{BB962C8B-B14F-4D97-AF65-F5344CB8AC3E}">
        <p14:creationId xmlns:p14="http://schemas.microsoft.com/office/powerpoint/2010/main" val="20915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1947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269651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Melhorar </a:t>
            </a:r>
            <a:r>
              <a:rPr lang="pt-BR" dirty="0"/>
              <a:t>a atenção ao </a:t>
            </a:r>
            <a:r>
              <a:rPr lang="pt-BR" dirty="0" smtClean="0"/>
              <a:t>Pré-natal </a:t>
            </a:r>
            <a:r>
              <a:rPr lang="pt-BR" dirty="0"/>
              <a:t>e </a:t>
            </a:r>
            <a:r>
              <a:rPr lang="pt-BR" dirty="0" smtClean="0"/>
              <a:t>Puerpério </a:t>
            </a:r>
            <a:r>
              <a:rPr lang="pt-BR" dirty="0"/>
              <a:t>da ESF de Gramado </a:t>
            </a:r>
            <a:r>
              <a:rPr lang="pt-BR" dirty="0" smtClean="0"/>
              <a:t>Xavier, Gramado Xavier  </a:t>
            </a:r>
            <a:r>
              <a:rPr lang="pt-BR" dirty="0"/>
              <a:t>/ RS. </a:t>
            </a:r>
          </a:p>
          <a:p>
            <a:pPr marL="0" indent="0" eaLnBrk="1" hangingPunct="1">
              <a:buNone/>
            </a:pPr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9535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na atenção ao pré-natal e puerpério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12 semanas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foram desenvolvidas em quatro eixos principais: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gestão do serviço,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monitoramento e avaliação,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engajamento público e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 </a:t>
            </a:r>
          </a:p>
        </p:txBody>
      </p:sp>
    </p:spTree>
    <p:extLst>
      <p:ext uri="{BB962C8B-B14F-4D97-AF65-F5344CB8AC3E}">
        <p14:creationId xmlns:p14="http://schemas.microsoft.com/office/powerpoint/2010/main" val="34119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766" y="412123"/>
            <a:ext cx="3921032" cy="2730321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CaixaDeTexto 2"/>
          <p:cNvSpPr txBox="1">
            <a:spLocks noChangeArrowheads="1"/>
          </p:cNvSpPr>
          <p:nvPr/>
        </p:nvSpPr>
        <p:spPr bwMode="auto">
          <a:xfrm>
            <a:off x="6864438" y="3618963"/>
            <a:ext cx="4559121" cy="304698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400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199" name="CaixaDeTexto 17"/>
          <p:cNvSpPr txBox="1">
            <a:spLocks noChangeArrowheads="1"/>
          </p:cNvSpPr>
          <p:nvPr/>
        </p:nvSpPr>
        <p:spPr bwMode="auto">
          <a:xfrm>
            <a:off x="360609" y="3490175"/>
            <a:ext cx="4443212" cy="304698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400" cap="all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cap="all" dirty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cap="all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cap="all" dirty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cap="all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cap="all" dirty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cap="all" dirty="0" smtClean="0">
              <a:latin typeface="Arial" panose="020B0604020202020204" pitchFamily="34" charset="0"/>
            </a:endParaRPr>
          </a:p>
          <a:p>
            <a:pPr eaLnBrk="1" hangingPunct="1"/>
            <a:endParaRPr lang="pt-BR" altLang="pt-BR" sz="2400" cap="all" dirty="0"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5910" y="528034"/>
            <a:ext cx="6942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400" dirty="0"/>
          </a:p>
        </p:txBody>
      </p:sp>
      <p:sp>
        <p:nvSpPr>
          <p:cNvPr id="3" name="Retângulo 2"/>
          <p:cNvSpPr/>
          <p:nvPr/>
        </p:nvSpPr>
        <p:spPr>
          <a:xfrm>
            <a:off x="244699" y="1622738"/>
            <a:ext cx="6813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cap="all" dirty="0" smtClean="0">
                <a:latin typeface="Arial" panose="020B0604020202020204" pitchFamily="34" charset="0"/>
              </a:rPr>
              <a:t>-</a:t>
            </a:r>
            <a:r>
              <a:rPr lang="pt-BR" altLang="pt-BR" sz="2000" cap="all" dirty="0" smtClean="0">
                <a:latin typeface="Arial" panose="020B0604020202020204" pitchFamily="34" charset="0"/>
              </a:rPr>
              <a:t>Atividade </a:t>
            </a:r>
            <a:r>
              <a:rPr lang="pt-BR" altLang="pt-BR" sz="2000" cap="all" dirty="0">
                <a:latin typeface="Arial" panose="020B0604020202020204" pitchFamily="34" charset="0"/>
              </a:rPr>
              <a:t>educativa com as gestantes</a:t>
            </a:r>
          </a:p>
          <a:p>
            <a:endParaRPr lang="pt-BR" altLang="pt-BR" sz="2000" cap="all" dirty="0">
              <a:latin typeface="Arial" panose="020B0604020202020204" pitchFamily="34" charset="0"/>
            </a:endParaRPr>
          </a:p>
          <a:p>
            <a:r>
              <a:rPr lang="pt-BR" altLang="pt-BR" sz="2000" cap="all" dirty="0">
                <a:latin typeface="Arial" panose="020B0604020202020204" pitchFamily="34" charset="0"/>
              </a:rPr>
              <a:t>-atividade educativa com a comunidade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503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 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05" y="2313883"/>
            <a:ext cx="7185081" cy="32240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76" y="2390808"/>
            <a:ext cx="5682127" cy="31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 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63" y="1823439"/>
            <a:ext cx="7921443" cy="33925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63147"/>
            <a:ext cx="2571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ufp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1822</Words>
  <Application>Microsoft Office PowerPoint</Application>
  <PresentationFormat>Personalizar</PresentationFormat>
  <Paragraphs>419</Paragraphs>
  <Slides>39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ufple</vt:lpstr>
      <vt:lpstr>UNIVERSIDADE  ABERTA DO SUS  UNIVERSIDADE FEDERAL DE PELOTAS  Especialização em Saúde da Família Modalidade a Distancia  Turma nº7 </vt:lpstr>
      <vt:lpstr>INTRODUÇÃO </vt:lpstr>
      <vt:lpstr>Apresentação do PowerPoint</vt:lpstr>
      <vt:lpstr>INTRODUÇÃO </vt:lpstr>
      <vt:lpstr>OBJETIVO GERAL </vt:lpstr>
      <vt:lpstr>METODOLOGIA </vt:lpstr>
      <vt:lpstr> </vt:lpstr>
      <vt:lpstr>LOGÍSTICA  </vt:lpstr>
      <vt:lpstr>LOGÍSTICA  </vt:lpstr>
      <vt:lpstr>LOGÍSTICA </vt:lpstr>
      <vt:lpstr>Logística  </vt:lpstr>
      <vt:lpstr>LOGÍSTICA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DISCUSSÃO </vt:lpstr>
      <vt:lpstr>DISCUSSÃO </vt:lpstr>
      <vt:lpstr>DISCUSSÃO </vt:lpstr>
      <vt:lpstr>                           </vt:lpstr>
      <vt:lpstr>       REFLEXÃO CRÍTICA</vt:lpstr>
      <vt:lpstr>REFERÊNCIAS</vt:lpstr>
      <vt:lpstr>MUITO OBRIGADA!!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157</cp:revision>
  <dcterms:created xsi:type="dcterms:W3CDTF">2015-08-05T15:04:16Z</dcterms:created>
  <dcterms:modified xsi:type="dcterms:W3CDTF">2015-09-15T00:03:33Z</dcterms:modified>
</cp:coreProperties>
</file>