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9" r:id="rId3"/>
    <p:sldId id="258" r:id="rId4"/>
    <p:sldId id="290" r:id="rId5"/>
    <p:sldId id="265" r:id="rId6"/>
    <p:sldId id="292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20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7" r:id="rId33"/>
    <p:sldId id="318" r:id="rId34"/>
    <p:sldId id="319" r:id="rId35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5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13490813648294"/>
          <c:y val="0.28195102967157243"/>
          <c:w val="0.75521684759894414"/>
          <c:h val="0.61879713017997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0.32211538461538469</c:v>
                </c:pt>
                <c:pt idx="1">
                  <c:v>0.58173076923076916</c:v>
                </c:pt>
                <c:pt idx="2">
                  <c:v>0.8173076923076924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54575152"/>
        <c:axId val="-954580048"/>
      </c:barChart>
      <c:catAx>
        <c:axId val="-95457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954580048"/>
        <c:crosses val="autoZero"/>
        <c:auto val="1"/>
        <c:lblAlgn val="ctr"/>
        <c:lblOffset val="100"/>
        <c:noMultiLvlLbl val="0"/>
      </c:catAx>
      <c:valAx>
        <c:axId val="-95458004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954575152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977B-95A4-4477-895F-B16B503586D9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CDB3E-A69A-46B7-9729-FDE2B6621B7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7513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CDB3E-A69A-46B7-9729-FDE2B6621B7E}" type="slidenum">
              <a:rPr lang="es-VE" smtClean="0"/>
              <a:pPr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2502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8CD5EF-AFD4-4B18-883B-1C69DC847F84}" type="datetimeFigureOut">
              <a:rPr lang="es-VE" smtClean="0"/>
              <a:pPr/>
              <a:t>13-06-2015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66AECA-6BE5-4F60-BECA-0287906F763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8062664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trabalho de conclusão de curso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melhoria da atenção à saúde da pessoa idosa na esf Aluízio coelho dos reis, patos do Piauí/</a:t>
            </a:r>
            <a:r>
              <a:rPr lang="pt-BR" dirty="0" err="1" smtClean="0">
                <a:solidFill>
                  <a:schemeClr val="tx1"/>
                </a:solidFill>
              </a:rPr>
              <a:t>pi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/>
              <a:t> </a:t>
            </a:r>
            <a:br>
              <a:rPr lang="pt-BR" dirty="0"/>
            </a:br>
            <a:r>
              <a:rPr lang="pt-BR" dirty="0" smtClean="0"/>
              <a:t>         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7918648" cy="3096344"/>
          </a:xfrm>
        </p:spPr>
        <p:txBody>
          <a:bodyPr>
            <a:normAutofit/>
          </a:bodyPr>
          <a:lstStyle/>
          <a:p>
            <a:r>
              <a:rPr lang="es-VE" dirty="0" smtClean="0"/>
              <a:t>.</a:t>
            </a:r>
          </a:p>
          <a:p>
            <a:r>
              <a:rPr lang="pt-BR" sz="2000" dirty="0" err="1" smtClean="0">
                <a:solidFill>
                  <a:schemeClr val="tx1"/>
                </a:solidFill>
              </a:rPr>
              <a:t>Especializanda</a:t>
            </a:r>
            <a:r>
              <a:rPr lang="pt-BR" sz="2000" dirty="0" smtClean="0">
                <a:solidFill>
                  <a:schemeClr val="tx1"/>
                </a:solidFill>
              </a:rPr>
              <a:t> Haydée </a:t>
            </a:r>
            <a:r>
              <a:rPr lang="pt-BR" sz="2000" dirty="0" err="1" smtClean="0">
                <a:solidFill>
                  <a:schemeClr val="tx1"/>
                </a:solidFill>
              </a:rPr>
              <a:t>Pérez-Terán</a:t>
            </a:r>
            <a:r>
              <a:rPr lang="pt-BR" sz="2000" dirty="0" smtClean="0">
                <a:solidFill>
                  <a:schemeClr val="tx1"/>
                </a:solidFill>
              </a:rPr>
              <a:t> García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Orientadora: </a:t>
            </a:r>
            <a:r>
              <a:rPr lang="pt-BR" dirty="0">
                <a:solidFill>
                  <a:schemeClr val="tx1"/>
                </a:solidFill>
              </a:rPr>
              <a:t>Adrize Rutz </a:t>
            </a:r>
            <a:r>
              <a:rPr lang="pt-BR" dirty="0" smtClean="0">
                <a:solidFill>
                  <a:schemeClr val="tx1"/>
                </a:solidFill>
              </a:rPr>
              <a:t>Porto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r>
              <a:rPr lang="pt-BR" dirty="0">
                <a:solidFill>
                  <a:schemeClr val="tx1"/>
                </a:solidFill>
              </a:rPr>
              <a:t>                                                       Pelotas 2015</a:t>
            </a:r>
          </a:p>
          <a:p>
            <a:endParaRPr lang="es-V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7270576" cy="720080"/>
          </a:xfrm>
        </p:spPr>
        <p:txBody>
          <a:bodyPr>
            <a:normAutofit/>
          </a:bodyPr>
          <a:lstStyle/>
          <a:p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Ações Eixo: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7270576" cy="4602106"/>
          </a:xfrm>
        </p:spPr>
        <p:txBody>
          <a:bodyPr>
            <a:normAutofit/>
          </a:bodyPr>
          <a:lstStyle/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Qualificar a Equipe: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Acolhimento.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Multidimensional Rápida e Exame clínico apropriado.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Exames complementares e visitas domiciliares.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Tratamento da HAS e DM.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 PA, hemoglicoteste, saúde bucal.</a:t>
            </a:r>
          </a:p>
          <a:p>
            <a:r>
              <a:rPr lang="pt-BR" sz="24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</a:t>
            </a:r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4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414592" cy="792088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 e metas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2624" cy="4458090"/>
          </a:xfrm>
        </p:spPr>
        <p:txBody>
          <a:bodyPr/>
          <a:lstStyle/>
          <a:p>
            <a:r>
              <a:rPr lang="x-none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 Ampliar a cobertura do programa de saúde do idoso na UBS Aluízio   Coelho dos Reis.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 Ampliar a cobertura da atenção à saúde do idoso da área da Unidade Básica de Saúde Aluízio Coelho dos Reis em um 80%.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ao idoso na Unidade de Saúde.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27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486600" cy="5898250"/>
          </a:xfrm>
        </p:spPr>
        <p:txBody>
          <a:bodyPr>
            <a:normAutofit/>
          </a:bodyPr>
          <a:lstStyle/>
          <a:p>
            <a:r>
              <a:rPr lang="x-none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 Realizar Avaliação Multidimensional Rápida de 100% dos idosos da área de abrangência utilizando como modelo a proposta de avaliação do Ministério da Saúde.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</a:endParaRPr>
          </a:p>
          <a:p>
            <a:r>
              <a:rPr lang="x-none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2.2- Realizar exame clínico apropriado em 100% das consultas, incluindo exame físico dos pés, com palpação dos pulsos tibial posterior e pedioso e medida da sensibilidade a cada 3 meses para diabéticos. 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93210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332656"/>
            <a:ext cx="7558608" cy="6042266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2.3- Realizar a solicitação de exames complementares periódicos em 100% dos idosos hipertensos e/ou diabéticos.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2.4- Priorizar a prescrição de medicamentos da Farmácia Popular a 100% dos idosos.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 Cadastrar 100% dos idosos acamados ou com problemas de locomoção. (Estimativa de 8% dos idosos da área).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1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558608" cy="5898250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2.6- Realizar visita domiciliar a 100% dos idosos acamados ou com problemas de locomoção.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2.7- Rastrear 100% dos idosos para Hipertensão Arterial Sistêmica (HAS).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2.8- Rastrear 100% dos idosos com pressão arterial sustentada maior que 135/80 mmHg ou com diagnóstico de hipertensão arterial para Diabetes Mellitus.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132506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404664"/>
            <a:ext cx="7468344" cy="5760640"/>
          </a:xfrm>
        </p:spPr>
        <p:txBody>
          <a:bodyPr/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2.9- Realizar avaliação da necessidade de atendimento odontológico em 100% dos idosos.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2.10- Realizar avaliação da necessidade de atendimento odontológico em 100% dos idosos.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dos idosos ao Programa de Saúde do Idoso.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3.1. Buscar 100% dos idosos faltosos às consultas programadas.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308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630616" cy="5970258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4.1. Manter registro específico de 100% das pessoas idosas.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4.2. Distribuir a Caderneta de Saúde da Pessoa Idosa a 100% dos idosos   cadastrados.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5. Mapear os idosos de risco da área de abrangência.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5.1. Rastrear 100% das pessoas idosas para risco de morbimortalidade</a:t>
            </a: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74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60648"/>
            <a:ext cx="7486600" cy="6114274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5.2. Investigar a presença de indicadores de fragilização na velhice em 100% das pessoas idosas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5.3 Investigar a rede social de 100% dos idosos.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dos idosos.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6.1. Garantir orientação nutricional para hábitos alimentares saudáveis a 100% das pessoas idosas.</a:t>
            </a:r>
          </a:p>
          <a:p>
            <a:endParaRPr lang="pt-BR" sz="2400" b="0" dirty="0">
              <a:solidFill>
                <a:schemeClr val="tx1"/>
              </a:solidFill>
            </a:endParaRP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63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7486600" cy="5970258"/>
          </a:xfrm>
        </p:spPr>
        <p:txBody>
          <a:bodyPr/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6.2. Garantir orientação para a prática regular de atividade física a 100% idosos.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6.3. Garantir orientações sobre higiene bucal (incluindo higiene de próteses dentárias) para 100% dos idosos cadastrados.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90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4632" cy="216024"/>
          </a:xfrm>
        </p:spPr>
        <p:txBody>
          <a:bodyPr>
            <a:noAutofit/>
          </a:bodyPr>
          <a:lstStyle/>
          <a:p>
            <a:r>
              <a:rPr lang="pt-BR" sz="2400" b="0" dirty="0">
                <a:solidFill>
                  <a:schemeClr val="tx1"/>
                </a:solidFill>
              </a:rPr>
              <a:t>Meta 1.1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da atenção á saúde do idoso da área da unidade básica de saúde Aluízio coelho dos reis em um 80%.</a:t>
            </a:r>
            <a:b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4632" cy="4386082"/>
          </a:xfrm>
        </p:spPr>
        <p:txBody>
          <a:bodyPr/>
          <a:lstStyle/>
          <a:p>
            <a:r>
              <a:rPr lang="pt-B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1 - Proporção de idosos cadastrados na USF Aluísio Coelho dos Reis. Patos do Piauí/PI, 2015.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56873620"/>
              </p:ext>
            </p:extLst>
          </p:nvPr>
        </p:nvGraphicFramePr>
        <p:xfrm>
          <a:off x="1907704" y="2708920"/>
          <a:ext cx="61926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55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280920" cy="5853264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No Brasil, estima-se que existam 17,6 milhões de pessoas &gt; de 60 anos (BRASIL, 2007).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pt-BR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Patos do Piauí, cidade do nordeste brasileiro.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: 6.106 pessoas.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Extensão territorial : 751,6 km².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Densidade demográfica: 8,1 habitantes por km².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Fronteiras: </a:t>
            </a:r>
            <a:r>
              <a:rPr lang="pt-BR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Massapê</a:t>
            </a: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do Piauí, Caridade do Piauí, Jacobina do Piauí e Vera Mendes.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Zona rural: área de pobreza e desemprego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Não tem disponibilidade de CEO, atenção especializada e nem serviço hospitalar.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ESF Aluízio Coelho dos Reis </a:t>
            </a: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com boa estrutura física</a:t>
            </a:r>
            <a:endParaRPr lang="pt-BR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pt-BR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s-V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V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27584" y="188640"/>
            <a:ext cx="7630616" cy="43204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Introdução</a:t>
            </a:r>
            <a:endParaRPr kumimoji="0" lang="es-VE" sz="24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60648"/>
            <a:ext cx="7486600" cy="6114274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2.4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a 100% dos idosos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4" name="Espaço Reservado para Conteúd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340768"/>
            <a:ext cx="6953199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18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32656"/>
            <a:ext cx="7630616" cy="6042266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2.10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 primeira consulta odontológica para 100% dos idosos.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196752"/>
            <a:ext cx="709721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88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404664"/>
            <a:ext cx="7342584" cy="5970258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3.1. Buscar 100% dos idosos faltosos às consultas programadas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72816"/>
            <a:ext cx="6809184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91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404664"/>
            <a:ext cx="7414592" cy="5970258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4.2. Distribuir a Caderneta de Saúde da Pessoa Idosa a 100% dos idosos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cadastrados.</a:t>
            </a:r>
          </a:p>
          <a:p>
            <a:endParaRPr lang="pt-BR" dirty="0"/>
          </a:p>
        </p:txBody>
      </p:sp>
      <p:pic>
        <p:nvPicPr>
          <p:cNvPr id="4" name="Espaço Reservado para Conteúd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6832"/>
            <a:ext cx="676875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3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918648" cy="6042266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2.4. Proporção de idosos com prescrição de medicamentos da Farmácia Popular priorizada.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proporção de idosos com prescrição de medicamentos da Farmácia Popular priorizada no primeiro mês foi de 46 idosos (68,7%), no segundo mês 90 idosos (74,4%) e no mês 3 a proporção de idosos foi 118 (69,4%).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57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630616" cy="5754234"/>
          </a:xfrm>
        </p:spPr>
        <p:txBody>
          <a:bodyPr/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2.10. Proporção de idosos com primeira consulta odontológica programática.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proporção de idosos com primeira consulta odontológica programática no primeiro mês foi 55 idosos (82,1%), no segundo mês foram avaliados 92 idosos (76,0%) e no terceiro mês 167 idosos (98,2%).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0890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624736" cy="6042266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3.1. Proporção de idosos faltosos às consultas que receberam busca ativa.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o primeiro mês da intervenção a proporção de usuários faltosos que receberam busca ativa foi de 16 idosos (16,4%), no segundo e terceiro mês não tivemos idosos faltosos (100%). </a:t>
            </a: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50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7342584" cy="6114274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4.2. Proporção de idosos com Caderneta de Saúde da Pessoa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Idosa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proporção de idosos com Caderneta de Saúde da pessoa Idosa no primeiro mês foi de 67 idosos (100%), no segundo mês 121 idosos (100%) e no terceiro mês 166 idosos (97,6%).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45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30616" cy="504056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qualitativos mais importantes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630616" cy="5466202"/>
          </a:xfrm>
        </p:spPr>
        <p:txBody>
          <a:bodyPr/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Incorporação do Programa de saúde da Pessoa Idosa na Unidade.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de dados.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integral dos idosos.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da comunidade nas ações.</a:t>
            </a:r>
          </a:p>
          <a:p>
            <a:endParaRPr lang="pt-BR" sz="2400" b="0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458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648072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equipe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7270576" cy="5034154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equipe está qualificada para oferecer um atendimento digno, humanizado, integral e de qualidade visando a promoção de saúde.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promoveu e intensificou o trabalho integrado da equipe</a:t>
            </a:r>
            <a:r>
              <a:rPr lang="pt-BR" sz="2400" b="0" dirty="0">
                <a:solidFill>
                  <a:schemeClr val="tx1"/>
                </a:solidFill>
              </a:rPr>
              <a:t>.</a:t>
            </a:r>
          </a:p>
          <a:p>
            <a:endParaRPr lang="pt-BR" sz="2400" b="0" dirty="0">
              <a:solidFill>
                <a:schemeClr val="tx1"/>
              </a:solidFill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Ofertar cuidado singular de saúde conforme a estratificação do risco individual e do tratamento da doença.</a:t>
            </a: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2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Barreiras arquitetônicas: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falta de corrimãos e rampas; ausência de banheiros para cadeirantes; ausência de tapetes antiderrapantes.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do Programa de saúde da Pessoa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Idosa ao inicio da intervenção:</a:t>
            </a:r>
          </a:p>
          <a:p>
            <a:pPr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Seguimento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pela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equipe: 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idosos (31,73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acompanhamento em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57 idosos (25,6%)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Idosos com HAS: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64 idosos (28,8%).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Idosos com DM: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32 idosos (14,4%)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Idosos com avaliação bucal: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65 idosos (29,2%)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Idosos com Caderneta de saúde 58 idosos (26,1%).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fragilidade na velhice, rede social e a estratificação do risco cardiovascular não eram avaliados pelos profissionais da equipe.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para o serviço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Incorporação do Programa de saúde da Pessoa Idosa na Unidade.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registro de dados de cobertura da população alvo é significativo.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890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664" cy="100811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para a comunidade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062664" cy="4602106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do acesso aos serviços.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Acolhimento e escuta qualificada, sendo atendidas suas necessidades de saúde.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educação em saúde  constitui uns dos benefícios de maior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do Grupo de Apoio Comunitário. 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4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08520" y="476672"/>
            <a:ext cx="8566720" cy="1224136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Incorporação da Intervenção a rotina do serviço.</a:t>
            </a:r>
            <a:endParaRPr lang="pt-BR" sz="2400" b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90656" cy="4242066"/>
          </a:xfrm>
        </p:spPr>
        <p:txBody>
          <a:bodyPr/>
          <a:lstStyle/>
          <a:p>
            <a:endParaRPr lang="pt-BR" dirty="0"/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da ampliação da cobertura do programa continuamos atualizando cadastro e avaliando pacientes, para atingir com nossas ações toda a população desta faixa etária para aperfeiçoar o Programa na unidade. </a:t>
            </a:r>
          </a:p>
          <a:p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 as avaliações no acolhimento inclui a os usuários maiores de 18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337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8648" cy="108012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da aprendizagem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18648" cy="4314074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 que a aprendizagem a distância pode ser uma realidade.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 aprendizagem não foi apenas sobre os conteúdos propostos pelo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curso. </a:t>
            </a:r>
            <a:endParaRPr lang="pt-BR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Considero factível flexibilizar pedagogicamente o tempo individual de aprendizagem do aluno. </a:t>
            </a: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processo de aprendizagem foi dando-se de forma gradual e na medida em que o discutido se aplicava à pratica cotidiana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76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08520" y="404664"/>
            <a:ext cx="8566720" cy="864096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C00000"/>
                </a:solidFill>
              </a:rPr>
              <a:t>OBRIGADA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18648" cy="4890138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Grupo de Idosos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6750"/>
            <a:ext cx="7467600" cy="4200525"/>
          </a:xfrm>
        </p:spPr>
      </p:pic>
      <p:pic>
        <p:nvPicPr>
          <p:cNvPr id="5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89150"/>
            <a:ext cx="7467600" cy="4200525"/>
          </a:xfrm>
        </p:spPr>
      </p:pic>
    </p:spTree>
    <p:extLst>
      <p:ext uri="{BB962C8B-B14F-4D97-AF65-F5344CB8AC3E}">
        <p14:creationId xmlns:p14="http://schemas.microsoft.com/office/powerpoint/2010/main" val="256208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611560" y="0"/>
            <a:ext cx="7918648" cy="2016224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geral</a:t>
            </a: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Melhoria da atenção à saúde da pessoa idosa na ESF Aluízio Coelho dos Reis, Patos do Piauí/PI.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s-VE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es-VE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s-VE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611560" y="1988840"/>
            <a:ext cx="7704856" cy="438608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UBS Aluízio Coelho dos Reis no intuito de melhorar a qualidade dos serviços de saúde vem desenvolvendo ações que visam promover mudanças nos comportamentos e estilos de vida dos idosos, famílias e comunidade.</a:t>
            </a: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implementação de estratégias que visam à integralidade no atendimento, que motivem a participação da comunidade, através do engajamento público permitiu superar as dificuldades que nos impediam aumentar a cobertura no atendimento dos idosos, controlar os fatores de risco e implementar fatores protetores promovendo qualidade de vida.</a:t>
            </a:r>
            <a:endParaRPr lang="es-VE" sz="2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V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172200" cy="720080"/>
          </a:xfrm>
        </p:spPr>
        <p:txBody>
          <a:bodyPr/>
          <a:lstStyle/>
          <a:p>
            <a:r>
              <a:rPr lang="es-VE" dirty="0" err="1" smtClean="0">
                <a:solidFill>
                  <a:schemeClr val="tx1"/>
                </a:solidFill>
              </a:rPr>
              <a:t>Metodologia</a:t>
            </a: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980728"/>
            <a:ext cx="5830416" cy="5394194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projeto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estruturado para ser desenvolvido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semanas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 planejadas para 16 semanas)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Unidade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da Família (USF)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Aluízio Coelho dos Reis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Município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Patos do Piauí/Piauí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Participaram </a:t>
            </a:r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 pessoas maiores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60 anos</a:t>
            </a:r>
            <a:r>
              <a:rPr lang="pt-BR" sz="2400" b="0" dirty="0">
                <a:solidFill>
                  <a:schemeClr val="tx1"/>
                </a:solidFill>
              </a:rPr>
              <a:t>.</a:t>
            </a:r>
            <a:endParaRPr lang="es-VE" sz="2400" dirty="0">
              <a:solidFill>
                <a:schemeClr val="tx1"/>
              </a:solidFill>
            </a:endParaRPr>
          </a:p>
        </p:txBody>
      </p:sp>
      <p:sp>
        <p:nvSpPr>
          <p:cNvPr id="24578" name="AutoShape 2" descr="data:image/jpeg;base64,/9j/4AAQSkZJRgABAQAAAQABAAD/2wCEAAkGBxQSEhUTExQWFhUXGBUWFxUVFRQUFxcXFRUXFxQUFhcYHCggGBolHBQUITEhJSkrLi4uFx8zODMsNygtLisBCgoKDg0OGhAQGywkHyQsLCwsLCwsLCwsLCwsLCwsLCwsLCwsLCwsLCwsLCwsLCwsLCwsLCwsLCwsLCwsLCwsLP/AABEIAM4A9QMBIgACEQEDEQH/xAAbAAACAgMBAAAAAAAAAAAAAAAEBQMGAAECB//EADkQAAEDAgQDBgQGAgICAwAAAAEAAhEDBAUSITFBUWEGEyJxgZEyobHBQlJi0eHwFCMV8XLCBzNj/8QAGQEAAwEBAQAAAAAAAAAAAAAAAgMEAQAF/8QAIxEAAgICAwADAQADAAAAAAAAAAECEQMhEjFBBCJRE0Jxkf/aAAwDAQACEQMRAD8A9pWLFi44xckrZXK44XX9QzugHXA4ozGWGCRvt78VW8VrkMcd4HD7lLlKnQyMbVjA19ZWu84qu4LineNzPBgExpyMT/KPrYsW6mmcnMa/RTTk2yiMKGPeFcudKht7mnVaHsIIWyChQxI4q0EDUpEHXZMi6FDUMrbNoVMuXNqQFZrK5JbDh+/8qvV6PiBTa0fLQmwZPlikNrUk6Jyw6JJbTP7J1T2T0Ts7WityuURhi05bWnLjgapupaaiqbqVi447UNzUgKWULfbLjhY7GADC1/zbeaWVaWpQ1SklNsKh0cdbzW24+zmq3UpIZ1FC5yNpFzbjLTxU1pWDjIVOoUlY8EpwtjJt7MaLAFi5lYmghSxbWLTjkrS2VpccLMaaTTcBuRHukNaxBt8jhu3USdekqx4jTlvqJhKb2p+EKfLp2UYtqivMYQCacDloI8tEkv7m6puBLWPY7fICPfXdOb6aZLmajiyYnqORQffiro1wBO7HaH2P1SY0uyuUG1rQNhVYNeSNA7cdRyT+nXPHZVanaHMW0hmyu8RPwA8QP1FTvxR0gARuIJHDQrGt6OT/AEsweXbBQvdCUsr1Knwuhw4A6j0UttiD57usIcfheNj081jR1hr3oi0JlAB2p6CSm+HN0DuHHyTsK0T5mH2z4InnGisLNklsaEungDonQVKJWbWLFi0wxcuWyULd3YaN1xxp51Ugqjmk7b4OJWq9cDfYoOQXEdteDssqMlIK+IZdR6Ii2xQx4oXczuLDalkEquMP1Thl4HDZc1Qi0zOivVsNISypSgwre8aKuX1I59krL9VYcFbIKIVhwcaKsNJBVnwX4UOKabOnGhssWisVAsNWitrCFxxwsXWUrULjgW/qZWEqm314GzJVpx50MHmqFitI1DHWI6bn7KTO3yot+NFVYtu75zzDBPXYKbB7AvdNVwJEHIWgjLz1UWFXBa6q17BFN0eHU5SAQ4jlrHomFavs+nrwI6IFFxK+fJDO7rNY3K2AOQED5Kp2NvLS06uDnZxxmSdPdEXV2+fEyR5oOxaScwJa8EwRy5HmF3I7+eiW6wl4Iq0HajdnFWfDq7TTbnbJIBObUgpP/nObo9oP6m8fMFG0ny0O2nhsi5Wxax0zm+pZXPLdngQPeU0wyr4GsG5gQhnMD2joVYMFwmCHuERsOvMpsF+EubT2NcPte7YAdTxPVFArFySnkp0XLRfAkqOUl7R1fDEkAamNPJY3SNSs6xu7Oga6OZVOv8TeHho113JldXd3ULfv0UVpTaw5vjdz3ASG7Y5KkN7O7aOGqkr3uYQD7pBXzl2YmB8yhK1R8y2D5nZYm0bSCLrFnUiQ4HLz5eSIscea54AOkISnateC+sS5jdY1gngAqw4AVczGlg5axvwRVZh6thl5I4ptQuTtCq+COcGDjomX/JBp8UtKLoFqxvXuw0apdUvGk8FFexUpug6xoqo6k4HWVkpWZVFs7xp5JxYDRUW3YeZV2whsNC2CBkw9xWLlxW00EYzCjNRA1L4HY6c1G24nbXqus1JjMPC5fWACXGq7oha9y4bgHyKFyQSgxdiF8arS6CPEQAeQJE+pCXsoRqdz8gjalwwmHS0mNDKkfbyNCIU7hbsphLiuLEPeMoV+9y/EA13UAyPqVFi1Gk6a1vVFMmBk2b6jmUbf2QII+IeW3kUiq4eNjMLm/wBHxS7ToCq4s0O7qoQKnQgg+y6sfid5qZmGsaYa0DiTCIbQAMN358kideDYtkop5kRdHKAOi3b0vwt+I8eXMqPGX8vJFBasxS5SocdkaYfUObWBP7K6Kp9kLZ1FjnPGrojoFYGX4PBV49RIfkJym6DCo3FcNuAV05MJ2mjiVS+2du9tUVc57vLq3hI2VvrvDQSTAHFeedosWLnuY2pnZ+XT5JeR6DxrYvw+9NV4a4w3c+Q2CsTHMyeEDgvPaF4adWNh9U+t79wEQYhTuXEeocuh5iDxpHHSeXNLe5aCSOAnzJ4FLziLpIIMH5KXDhUc8kDTr9UMpjYYh0KZMAAEQJmdDCExjC3FkgARronFhSLdTxRVwQQu5tILgij4L2o7pwpVRpMT1V57wED8QOo6g8F5t2jwyawyjcjbzV3t3hrabSdWtk/ymKdiJwpjG0t4dp8J1TJ2EB4BUOFRUeeQ1VjaABCdBek834IP+HA4JpZsgQp67tFHRKOgDpyxacVi04As7UnxP1PLgP3KNMBBCus75K5IqUQl5UNVnNcd6uDU6oWw0gW6ohwhwBCBo0nUtWkuZ+U7t5xzTR7lGRxCXdMJpNEdWzFRuZrvKNPdVnEa4pkh0g+Stdq7KSOG/kkvajDS+HNI6/8ASPJFONoXjm4umJKVdp1K7tSahhug5/m8kK2zb4QXSXEANnUkzsFduzmFd0yDq7i7oOCCGK9sLJn8QLa2BptL3aaQBv6k80upw6qARtqrDjTtm7CNlTrbObnK3YzJ5BFJKOkHhdxbZczftDRJA6KJmINOwJ8gu6VpTDZyyeZXJcR8MBdbMVHWaYI0T1uwVcq1XN1IlN8Jue8pzHRNgxOZas4xqnNF4ifCdF5BWBY4gjxk/Je11tivOe1JZTpuc0eJxOvEdAhyr0DEyq0aY70SrC9gjXQQqx2dyuqO7wOLtwZ0jyTy5q1D/wDWAAOLtT6BJkrdFePro5pW7WvltTjq12ytdtTbAI4qlG6qgS9rXcIIAMeY2TzBK8MI8RgTBklo8+K1xoO9WPbi6FMbZjyQVK+qP/AB15pDc4mQ6CC4nbcNjpzW7XHhMd2QBpmBI1XONozSaRHjVR9OpmA9+CTUL6q6Yd6k7ngrVisV6chzQdpdp7rzzBy5j3tfu15HTXaFkYaFZJ7PYuy9U06Od51IE9EdV7RsG5jzVVwjEcsEkZCNZVN7d462tXHcuMNEEjQSnY5aomnHdnrlLHmPIAIlO7fZeC9kqz3XDBmPuvd7MeAeSahbO3FYsctLTCvGpqpqLiUMxslSuMDeFGeiElaDuqCZczxW3VIEzqis3iGvPVRk6Jeb1rD4nLqjjNNxgaoW0zHFhTasOHVGVqQc0tOs/QpPekDUeabWdYPa0p2P8J8q9E+DYBkrvq1IOXw0z0O5jhyVntxAUdPZEWg18k1RSEN2LceaJaJ8UEkdOaqTKhZWBAnghr3HS/FS0nwkOptH/jr9irDbUGGc3op57Zbi+sdhFFriYLoHIKW4oUwRqfdDXgyiWmUkvK9ZxEN89UDdeBKLZZHVm7DbqnOHRkGXZU+zqOfAIjgrlZMDWho2CfiJ8+kkTOErzHtzbkVCzh8Q8jwXqACUdoMGZXaC7SJ1RZI2hOOVM8fwNkvcU/fQdwPogLKiaVWswiMh0PMHZTXF6Rsopaez1cW1o7q0XHQwBsrNglmGM01nfqqhRY8+Pdw1DTsm9rj5a0AjxD8I59ESYU430c4rh7mvkajgOQ5BcWjDPwe8LV7iFR4FQNyETIJmQpcNvXVJysJjeATHnC6/DeP1IO09XJbkMAzEtHqSqli11TZU01cYmOiY9tb9waGt+Iu9kotuytSoWve8DYmf2TMatEWZ0xtZtNZgaXhoJ+SeYV2cs6RzuHeuGvi2B8kFa4YykM/eCRoP1HkBxXdfEadSW0yTUG+VsZuiNaVIQ1ey521laPc2o1jWvbxaI9CndO50OuyoeGXeVrWuBa+OJGnUlP7W8a8Fo1PEz9CiTBcR4zEmc1irFw0NdBcQtrObO4IIvrwU2pJXr16moGRv6jBjyR1/cCmDUdqZAbpOp209ykx719T/AGwKUzMax5uHyCBQ5FlpBRxB1OGuykbTrKa1TNEvGukz/dVUn2OYlrXuiZA2HTdXbDo7sNPKELQ1qilnFWEy8l5nRv36Dqj7bHLc6OpiRuQDsOOb+Fzd4F3TszGiASdpIUdjYSTlazXQ6k6cRH92WpRXZjUnVdDui8PbLNWEaTrzEf3ku8IxMU2S86Cd+EFbscNbTGVggbmZieJASbH6AbRefzOI47CCV0HQqceWi9WF82o0OaQQeITB9YMpOcf7wXnf/wAf3JDXs4A5h6gz9Ar/AG8PpgO1BGsqiLuNkeSHCTR4n2qD6N0Ko3ZVn0JP2KvVDEmvaHtO/wAuiG7c4CajHZBLo06gbEeSolLEalsclUFrh7HqOaQ7KsckegV7wkqNt4eJVOo47UqnLSAPNxGg/lWns5hFWrUa6po0EE8JhZxsN5EkWHCrOo4hxaQNxPFWa0Y6NVy9jiBl0C5JI3TkqJJyc9s7vbwsBIAKr+N4m5zAGmOfomN06Qq/fCA75IJyZsIoDvKM03v4uj6Ks3mjMw34BWejVmnl9EhuaeuU81NPtMuwPTQHgd3UrhzWvYx7d2PEeRB4hMf8W6aZ7tp0mR5wk+IYYCcwHnG61Rt6uXKKtYN2gOO3rsmJLtDVHIuqYzxnFH0W/wC5gHCGGT7K44O8UaTWDQwHOji46kn6eio9ngQnO7M483EuPuVY6tzrutTijHBvTEnb0N/y6FSNHtJI/U0wT7Fq1WxWlIHEc9Agu3lf/ZQH/wCb3D1fH2SEtFRgOxnWUd+kc1uh7Wbnc12YECYjYEoyjR0LmMOY75N/4QWG2WVsTp1+qYWjHN/EQ3p/Kzl+GODEN4XNJaQ4E6+KZ12PXVN+zOKvosLjLtdRvl6EcETd3FN4y929x5uI9xopLKkG03BsS8jOY2aJn1hFaF8WGu7QMePEBIn7LEms8SpkuljGCdA4Tp/QsWUcXV9EHUtnlPA8wEHVtJMapiypotOqQgTfRbFATbRrAjbenoOKTXF8KlYSf9bDqRxO/DfVMrDEaezHAjjwPsUcQpJoKvi5olrc3Sfkg7CvRrz4YcCQ5sQQRuCt3uLAA5deXmqncuqCoaoMPO8aAjkhlVnRjrZdyAxukfJU3tJXdIA+HxH3j++qYW2Mhwg6GNQUvuSKjg3eSB84+6X6E41tjDs1S7umXnd8n0Gg+6tWDXmZgHKQq/ceHwjYCENY4gadYN4OaT5Ef9qyKpHlzlyk2XbEbXvqeXMWu3a8btdw9F59idteOdlrWVOs4Ehrx8JHOOCuDMSBXDro8HH3XONgxbQkwTBK7BNRtCg38tNgJ+atVoYaQ0eRO580va8nqlzLupVrFjHQxmhI4u4oXUUErkWm3o1PxVJ8kRUaYQNq14G8o5jp3WI5gVWmUkxWloSFYrhqQYi6D5oZIOLK2yrBj0UOIMJGZu4+YU91ShxHPbzUTKnukMfF1sHo1mOAlN8Kt6T3AakDU+QVdv7V05qe/Fv7K49k20qNAPfJqPEu5Aaw0BbGNsp/r9ddlkbibCA0CBtEQABwUJo0XnNlaTx8IKjY9jvgcPuspUsv4z6gH6QnE/GugTtJ2Ntr9rQ7NSqMBDKlM7TBIczZw08+RCqNj2TNEmlUAJaYJGx5ETzGq9EZdZRMZgOUn5JDiGJZ6xcx7dgMpjhxQzVqkDD6ytmUsKblAyhbOEN5Im0vgd9P3RocN0CSQbkxZSwhg1yhRXdg0DwgSnDxOyGqUzCxtmdnmWK25bUPgHoNFpWDG3N7yOSxOQlosVWqAISbErw/A3c8eU8UbXBzAO32PnxQt3ZAEOB+/H9kuT2WQdGrK0AaB/Pmu7qxBEtieBVXxBl4y4bNaLZ342tDcnR8CfWYT6rXsaLBnq1Kp0dLe9fOVw008IzDSPNEogObv00C2nrUe0eZCV4jjtuHBmcSdhDtZ2jTimVXtNZtDv8AGtHPOYODngU27QQCZdz0jil7S67qsqVabGCl8DWtMzEZnOO+gAA810oVtmpye0v+ndO1DjO0cfqFPh1IGuw9T8hv9FM9kNMcSFBb4hTp3DWOMGBB4bxHql405TSNyy442OLlupS+rS/2s6tePom1fcpddGH0T+oj3CsPMs7pkjyRDay0weIt5qCu7KuNQfcXmSkXcY/6S3s3VaweJ2Z7iScvXqk/aW6c6k1rJJnWOQQ+AXbmgR8R+SVNjYqz1S0qSEcBKqWHB5jMSU9oAjYn3QrIgpYqDamyrONbhWB1QnQ7pLf2ZcZcQ0ddSte1oGKpiPEKex4oI273vGRpIO5Ggaep2Ce16dMxu6PQfusdcQIIgcABA9kltD4xbBaOCt3qPJ6MH/sf2RDcGzElpygbNzbD13WC7OgAjr9lBSrVDOUAiT5+6KDsYotdEla3dT3PsJP98lLRxKnAHeCeROvsUCL9zdHyJ/NqEV3VNwkwfYj2KJ14M/2MLbEw0wDqdilWI4JScS8AscZOZu0lE0XUqVN5yt1EbfRDDGWaMAOY6Bo1mfot/o4vTFzxqfgoNWqwtaPEc0N5nqU1xHFn0jkIkgAmOE8SnGF24kuLQHDcnU+6AxSzD6ucbkQ702S3vbMSrQmt8e8YkuYefBWe2vi8byDsUBTw1h0cxpRDKTaLcrduX7LZ8K0AlK9lSxe4y1nA89Fij7SND6vhB0GvqsWxegJLZccWp5azupn3AKGp6ktPQ+kp/iFoarczRL2+FzeJ4gjrBSKmQTPEaH7ossHGTDwZFKCJ+6BEHy1UJw+kNAwHzRuSdQuRRQq10OTF77domGgeShawDYJo+jG5CDdTAJJ2Qzt9hp2AXIiPdee3l73tRzx+Yx5AgD6K64lcyYH9C8+vKBpVCRtMo8DSkT/Ito9B7MX5q0yw6uaPDzIG49N1NfZsrCAdHg7HZL+yFMioxw2/v2XoFWlofb0G6u4WedKXFlbuHw5rvJQ3+6evw5tVoJ3HJQVMFLh4Xa9UEscvAozQhw22zvcP0uj1QGGWJp1SHbhW7DMHdRcXOIiI0VeuX5q1RzYMGPQaKXKmkVYaciwWt4GrdfG+DVXX1HbFG4TYOqvgDTieSSkyhpdssGEVHPOZxkJtdFrmkEBD1A2m0NbwQ77jwlOSpULavYmq7kNXBf8Am4KR4QNaqAktDkiW6uA3YbqO2xAsbAGp+6DrPnXYbyeCV3WMAHK3X9R29AjjoyUkixtvJ4ec6rhwpnUtE+UKk3d/UP43ehj6ITDHTcUy4k+LiZ+qNsH+vlF/xGhLMzdANI+6TYbeUZc3N4hueXrwViZ4xl4bpS/Ce7qF9MAB2jmkSClLfYzfQbZ4nVp+H4xzn6ld3t08FtXLl4OaDIPVLKgYyXAVGGdmHMPYoRuMve40yxxZweW5Z6LnFo29lopXYfBGhU5JjXUpXg1BwaCRH7Im9xOlSIa9wBIJjjAS3s6dIU1aBD3EjcgrSmtcQ7wucBLdIMjqsTEmTOasvdlW7rNrLQPCSdcu7WuPGNpVBw3E61W5qMuBlqPJLCG5QIn/AFx+L11V/c0ZHT+VzYJ15DRVu5wp4c0mXM0Ba4DwuAlrmu+JmnKNl7XGMk0zylOUGmiH/LfS0cNDseB6dFqpiynZTIJpPGYOAdOXUtcPxGR4paddPrCTEaBpSd6euV//AKu69eKizYOO0eh8f5PLTWwl99GuvWY2Q9xekhIaV/3riCdNuUKejc5nGkfiA0I2PNSSLuVhNXYdT8knxm2DgU6LhMDYBC1m94QwbuMfyhhdgT6HnZOzLaNN0fFl+Wn3V3utvMf9oLC7MU2NnRtNs6yIE9OgR9y9rmZmkOaRIIMzy19F6q1R483YPhkwfVTgwTt/dyt4W3wA8+nuua+hHp+kIn2AuiOtV1I/SSvNbt81ntaDOY/XZejPEv04tPLyS6y7IM799VxkOOjeCRmqir4zpsT2Ng6pAAJOnoFcrKzFCnHHij6Fq2mIaAhLmi92xhSJUVOfJim5qGSlV1d5dCf6E6qYQ8yc2qr2L4FVAJcMzd9JB8xyK6rGOX4D1Lok6LgUHuBLQXcI/lH4TgQIJqZnAiAC4iDIOaWwZ0iDzVhtrMAAAQBsBoijjEzzvwo//DXNQwWgDz0SfF8HFJ2V7vHybrHmvW2UNFR722zV6jiNSY9AumlFAwbm9lIq2LuGoUf+I5rgW7zKu9eg0BJAA4mFO5soWNDjBr7xDMrES0iFSC0gyEdSu3dVikP42WN9m1C3lmIHMEGFFbYiYUFa9MySuuwWmg24vBTYXHhw5ngAq5geBvv6prVJaA7V08PyhMalM1WgnjsPNXHArMMyUgNAJPon44USZZ2H4X2eoU6Ya2k2OZEkrE4FRYn0iWyO9oNc0ghIb5/dguyghuXd0cQCdehTjv6jiMtN0aauhv8APyQl9ah8jwl0RpwPXmqo67ESVlVNu8VjWedHRpmPhA0AjoeHJMLq0a4QQHBwgsHw6jef7wXdCQ9zXb5GP8Q2IEPA58NEZ3WpbuDsA0zHptBPzTJMBWeYYpgPc1SQTlMwfLgY4jT6qK2tHOeDTaXOE6D6nkF6LiWDmtDIIDhqchGUj8WvHfzRNrQoWrMogaeLSXE8zoTO6hn8a5aej0IfMqG1sSYN2WIBdcQXEg5AfDrwJ4pzbYbTDg7KxoaTEZWj1+S6r4o9winSe4nTxCG6bHTX6IB+AXFd0vB1P4ssARsByVEMcYL8Jp5JTdsXdtO0YFM0LchziBmeJc1oBnKDxJ2MaQmnZusKlqXA7l0jkdJEe65qdh2hs1HgafhbqpcEwruBUYHFzHGYO4OyKWSEVVgRxyl0hrYaMA094O6jvNxH1k6FSUgGtA5KOrWSZZ4+DY/Hl6c5o14oyk+BJSqpWUf+U46KOeRt2WQx0qGdS/PBRPvDxQlPfVR4jWgIOTGcVYdSuyiWVgRBVao3sblTtvpMNXKZkoDWmwAmNkTSCHtQYkoqm1Vrohl2TMGirGI2n+x3nKtFMpXi9KHB3A6IMitDMLqRUr+1LvCEvFqGiFaHU+KU3VsQZ9VI0XpgDrZcC3gJrSbI1XHdxpPyS7G2BU9oHupbawLzEacSu/xBjBmcTA/fyVywvDhTaJ1I1J5lPxwt2IzZVFULRh2XLptr+ye4LT1c48oXNen80bbMysPkqkqIJSsllYhnVFi2waGoKGthlkGNytZ8p6IktThRmUcgumkLhct4rDbJpXORu8D2CjcSttd5LjrJJC0XLklRl64wQ41e5quT8o+ZQNOudkHcVZrVT+qPYLuZIUOWVzZ6OKKUUHMugVBWraoZ74MLrMgTbDaSOy1FW1AFAOKlbVKF2cEViAVC5wI1QziZXbn6LVZpy+nTPBF2jKbdQAlpet06hJgLrOfRZW1ARop2BB2tPK1G0QrI3WyCVXo6Gi1WpB7SCtlamEQIguaJpmCPIpfcmVbqzA8QQllXAw74XR56pE8b8K8eZf5Fad4dUPbf7andhwzctT9FbqfZufifp0H7phY4PSo6saATu7igjh3sKfyEl9QLCMFbS13ed3Hh0HJNCOC7cVzCpSoklJt2yItlSuJykdFjQtOOi4wVsutTP9laQD3QSsSeYz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80" name="AutoShape 4" descr="data:image/jpeg;base64,/9j/4AAQSkZJRgABAQAAAQABAAD/2wCEAAkGBxQSEhUTExQWFhUXGBUWFxUVFRQUFxcXFRUXFxQUFhcYHCggGBolHBQUITEhJSkrLi4uFx8zODMsNygtLisBCgoKDg0OGhAQGywkHyQsLCwsLCwsLCwsLCwsLCwsLCwsLCwsLCwsLCwsLCwsLCwsLCwsLCwsLCwsLCwsLCwsLP/AABEIAM4A9QMBIgACEQEDEQH/xAAbAAACAgMBAAAAAAAAAAAAAAAEBQMGAAECB//EADkQAAEDAgQDBgQGAgICAwAAAAEAAhEDBAUSITFBUWEGEyJxgZEyobHBQlJi0eHwFCMV8XLCBzNj/8QAGQEAAwEBAQAAAAAAAAAAAAAAAgMEAQAF/8QAIxEAAgICAwADAQADAAAAAAAAAAECEQMhEjFBBCJRE0Jxkf/aAAwDAQACEQMRAD8A9pWLFi44xckrZXK44XX9QzugHXA4ozGWGCRvt78VW8VrkMcd4HD7lLlKnQyMbVjA19ZWu84qu4LineNzPBgExpyMT/KPrYsW6mmcnMa/RTTk2yiMKGPeFcudKht7mnVaHsIIWyChQxI4q0EDUpEHXZMi6FDUMrbNoVMuXNqQFZrK5JbDh+/8qvV6PiBTa0fLQmwZPlikNrUk6Jyw6JJbTP7J1T2T0Ts7WityuURhi05bWnLjgapupaaiqbqVi447UNzUgKWULfbLjhY7GADC1/zbeaWVaWpQ1SklNsKh0cdbzW24+zmq3UpIZ1FC5yNpFzbjLTxU1pWDjIVOoUlY8EpwtjJt7MaLAFi5lYmghSxbWLTjkrS2VpccLMaaTTcBuRHukNaxBt8jhu3USdekqx4jTlvqJhKb2p+EKfLp2UYtqivMYQCacDloI8tEkv7m6puBLWPY7fICPfXdOb6aZLmajiyYnqORQffiro1wBO7HaH2P1SY0uyuUG1rQNhVYNeSNA7cdRyT+nXPHZVanaHMW0hmyu8RPwA8QP1FTvxR0gARuIJHDQrGt6OT/AEsweXbBQvdCUsr1Knwuhw4A6j0UttiD57usIcfheNj081jR1hr3oi0JlAB2p6CSm+HN0DuHHyTsK0T5mH2z4InnGisLNklsaEungDonQVKJWbWLFi0wxcuWyULd3YaN1xxp51Ugqjmk7b4OJWq9cDfYoOQXEdteDssqMlIK+IZdR6Ii2xQx4oXczuLDalkEquMP1Thl4HDZc1Qi0zOivVsNISypSgwre8aKuX1I59krL9VYcFbIKIVhwcaKsNJBVnwX4UOKabOnGhssWisVAsNWitrCFxxwsXWUrULjgW/qZWEqm314GzJVpx50MHmqFitI1DHWI6bn7KTO3yot+NFVYtu75zzDBPXYKbB7AvdNVwJEHIWgjLz1UWFXBa6q17BFN0eHU5SAQ4jlrHomFavs+nrwI6IFFxK+fJDO7rNY3K2AOQED5Kp2NvLS06uDnZxxmSdPdEXV2+fEyR5oOxaScwJa8EwRy5HmF3I7+eiW6wl4Iq0HajdnFWfDq7TTbnbJIBObUgpP/nObo9oP6m8fMFG0ny0O2nhsi5Wxax0zm+pZXPLdngQPeU0wyr4GsG5gQhnMD2joVYMFwmCHuERsOvMpsF+EubT2NcPte7YAdTxPVFArFySnkp0XLRfAkqOUl7R1fDEkAamNPJY3SNSs6xu7Oga6OZVOv8TeHho113JldXd3ULfv0UVpTaw5vjdz3ASG7Y5KkN7O7aOGqkr3uYQD7pBXzl2YmB8yhK1R8y2D5nZYm0bSCLrFnUiQ4HLz5eSIscea54AOkISnateC+sS5jdY1gngAqw4AVczGlg5axvwRVZh6thl5I4ptQuTtCq+COcGDjomX/JBp8UtKLoFqxvXuw0apdUvGk8FFexUpug6xoqo6k4HWVkpWZVFs7xp5JxYDRUW3YeZV2whsNC2CBkw9xWLlxW00EYzCjNRA1L4HY6c1G24nbXqus1JjMPC5fWACXGq7oha9y4bgHyKFyQSgxdiF8arS6CPEQAeQJE+pCXsoRqdz8gjalwwmHS0mNDKkfbyNCIU7hbsphLiuLEPeMoV+9y/EA13UAyPqVFi1Gk6a1vVFMmBk2b6jmUbf2QII+IeW3kUiq4eNjMLm/wBHxS7ToCq4s0O7qoQKnQgg+y6sfid5qZmGsaYa0DiTCIbQAMN358kideDYtkop5kRdHKAOi3b0vwt+I8eXMqPGX8vJFBasxS5SocdkaYfUObWBP7K6Kp9kLZ1FjnPGrojoFYGX4PBV49RIfkJym6DCo3FcNuAV05MJ2mjiVS+2du9tUVc57vLq3hI2VvrvDQSTAHFeedosWLnuY2pnZ+XT5JeR6DxrYvw+9NV4a4w3c+Q2CsTHMyeEDgvPaF4adWNh9U+t79wEQYhTuXEeocuh5iDxpHHSeXNLe5aCSOAnzJ4FLziLpIIMH5KXDhUc8kDTr9UMpjYYh0KZMAAEQJmdDCExjC3FkgARronFhSLdTxRVwQQu5tILgij4L2o7pwpVRpMT1V57wED8QOo6g8F5t2jwyawyjcjbzV3t3hrabSdWtk/ymKdiJwpjG0t4dp8J1TJ2EB4BUOFRUeeQ1VjaABCdBek834IP+HA4JpZsgQp67tFHRKOgDpyxacVi04As7UnxP1PLgP3KNMBBCus75K5IqUQl5UNVnNcd6uDU6oWw0gW6ohwhwBCBo0nUtWkuZ+U7t5xzTR7lGRxCXdMJpNEdWzFRuZrvKNPdVnEa4pkh0g+Stdq7KSOG/kkvajDS+HNI6/8ASPJFONoXjm4umJKVdp1K7tSahhug5/m8kK2zb4QXSXEANnUkzsFduzmFd0yDq7i7oOCCGK9sLJn8QLa2BptL3aaQBv6k80upw6qARtqrDjTtm7CNlTrbObnK3YzJ5BFJKOkHhdxbZczftDRJA6KJmINOwJ8gu6VpTDZyyeZXJcR8MBdbMVHWaYI0T1uwVcq1XN1IlN8Jue8pzHRNgxOZas4xqnNF4ifCdF5BWBY4gjxk/Je11tivOe1JZTpuc0eJxOvEdAhyr0DEyq0aY70SrC9gjXQQqx2dyuqO7wOLtwZ0jyTy5q1D/wDWAAOLtT6BJkrdFePro5pW7WvltTjq12ytdtTbAI4qlG6qgS9rXcIIAMeY2TzBK8MI8RgTBklo8+K1xoO9WPbi6FMbZjyQVK+qP/AB15pDc4mQ6CC4nbcNjpzW7XHhMd2QBpmBI1XONozSaRHjVR9OpmA9+CTUL6q6Yd6k7ngrVisV6chzQdpdp7rzzBy5j3tfu15HTXaFkYaFZJ7PYuy9U06Od51IE9EdV7RsG5jzVVwjEcsEkZCNZVN7d462tXHcuMNEEjQSnY5aomnHdnrlLHmPIAIlO7fZeC9kqz3XDBmPuvd7MeAeSahbO3FYsctLTCvGpqpqLiUMxslSuMDeFGeiElaDuqCZczxW3VIEzqis3iGvPVRk6Jeb1rD4nLqjjNNxgaoW0zHFhTasOHVGVqQc0tOs/QpPekDUeabWdYPa0p2P8J8q9E+DYBkrvq1IOXw0z0O5jhyVntxAUdPZEWg18k1RSEN2LceaJaJ8UEkdOaqTKhZWBAnghr3HS/FS0nwkOptH/jr9irDbUGGc3op57Zbi+sdhFFriYLoHIKW4oUwRqfdDXgyiWmUkvK9ZxEN89UDdeBKLZZHVm7DbqnOHRkGXZU+zqOfAIjgrlZMDWho2CfiJ8+kkTOErzHtzbkVCzh8Q8jwXqACUdoMGZXaC7SJ1RZI2hOOVM8fwNkvcU/fQdwPogLKiaVWswiMh0PMHZTXF6Rsopaez1cW1o7q0XHQwBsrNglmGM01nfqqhRY8+Pdw1DTsm9rj5a0AjxD8I59ESYU430c4rh7mvkajgOQ5BcWjDPwe8LV7iFR4FQNyETIJmQpcNvXVJysJjeATHnC6/DeP1IO09XJbkMAzEtHqSqli11TZU01cYmOiY9tb9waGt+Iu9kotuytSoWve8DYmf2TMatEWZ0xtZtNZgaXhoJ+SeYV2cs6RzuHeuGvi2B8kFa4YykM/eCRoP1HkBxXdfEadSW0yTUG+VsZuiNaVIQ1ey521laPc2o1jWvbxaI9CndO50OuyoeGXeVrWuBa+OJGnUlP7W8a8Fo1PEz9CiTBcR4zEmc1irFw0NdBcQtrObO4IIvrwU2pJXr16moGRv6jBjyR1/cCmDUdqZAbpOp209ykx719T/AGwKUzMax5uHyCBQ5FlpBRxB1OGuykbTrKa1TNEvGukz/dVUn2OYlrXuiZA2HTdXbDo7sNPKELQ1qilnFWEy8l5nRv36Dqj7bHLc6OpiRuQDsOOb+Fzd4F3TszGiASdpIUdjYSTlazXQ6k6cRH92WpRXZjUnVdDui8PbLNWEaTrzEf3ku8IxMU2S86Cd+EFbscNbTGVggbmZieJASbH6AbRefzOI47CCV0HQqceWi9WF82o0OaQQeITB9YMpOcf7wXnf/wAf3JDXs4A5h6gz9Ar/AG8PpgO1BGsqiLuNkeSHCTR4n2qD6N0Ko3ZVn0JP2KvVDEmvaHtO/wAuiG7c4CajHZBLo06gbEeSolLEalsclUFrh7HqOaQ7KsckegV7wkqNt4eJVOo47UqnLSAPNxGg/lWns5hFWrUa6po0EE8JhZxsN5EkWHCrOo4hxaQNxPFWa0Y6NVy9jiBl0C5JI3TkqJJyc9s7vbwsBIAKr+N4m5zAGmOfomN06Qq/fCA75IJyZsIoDvKM03v4uj6Ks3mjMw34BWejVmnl9EhuaeuU81NPtMuwPTQHgd3UrhzWvYx7d2PEeRB4hMf8W6aZ7tp0mR5wk+IYYCcwHnG61Rt6uXKKtYN2gOO3rsmJLtDVHIuqYzxnFH0W/wC5gHCGGT7K44O8UaTWDQwHOji46kn6eio9ngQnO7M483EuPuVY6tzrutTijHBvTEnb0N/y6FSNHtJI/U0wT7Fq1WxWlIHEc9Agu3lf/ZQH/wCb3D1fH2SEtFRgOxnWUd+kc1uh7Wbnc12YECYjYEoyjR0LmMOY75N/4QWG2WVsTp1+qYWjHN/EQ3p/Kzl+GODEN4XNJaQ4E6+KZ12PXVN+zOKvosLjLtdRvl6EcETd3FN4y929x5uI9xopLKkG03BsS8jOY2aJn1hFaF8WGu7QMePEBIn7LEms8SpkuljGCdA4Tp/QsWUcXV9EHUtnlPA8wEHVtJMapiypotOqQgTfRbFATbRrAjbenoOKTXF8KlYSf9bDqRxO/DfVMrDEaezHAjjwPsUcQpJoKvi5olrc3Sfkg7CvRrz4YcCQ5sQQRuCt3uLAA5deXmqncuqCoaoMPO8aAjkhlVnRjrZdyAxukfJU3tJXdIA+HxH3j++qYW2Mhwg6GNQUvuSKjg3eSB84+6X6E41tjDs1S7umXnd8n0Gg+6tWDXmZgHKQq/ceHwjYCENY4gadYN4OaT5Ef9qyKpHlzlyk2XbEbXvqeXMWu3a8btdw9F59idteOdlrWVOs4Ehrx8JHOOCuDMSBXDro8HH3XONgxbQkwTBK7BNRtCg38tNgJ+atVoYaQ0eRO580va8nqlzLupVrFjHQxmhI4u4oXUUErkWm3o1PxVJ8kRUaYQNq14G8o5jp3WI5gVWmUkxWloSFYrhqQYi6D5oZIOLK2yrBj0UOIMJGZu4+YU91ShxHPbzUTKnukMfF1sHo1mOAlN8Kt6T3AakDU+QVdv7V05qe/Fv7K49k20qNAPfJqPEu5Aaw0BbGNsp/r9ddlkbibCA0CBtEQABwUJo0XnNlaTx8IKjY9jvgcPuspUsv4z6gH6QnE/GugTtJ2Ntr9rQ7NSqMBDKlM7TBIczZw08+RCqNj2TNEmlUAJaYJGx5ETzGq9EZdZRMZgOUn5JDiGJZ6xcx7dgMpjhxQzVqkDD6ytmUsKblAyhbOEN5Im0vgd9P3RocN0CSQbkxZSwhg1yhRXdg0DwgSnDxOyGqUzCxtmdnmWK25bUPgHoNFpWDG3N7yOSxOQlosVWqAISbErw/A3c8eU8UbXBzAO32PnxQt3ZAEOB+/H9kuT2WQdGrK0AaB/Pmu7qxBEtieBVXxBl4y4bNaLZ342tDcnR8CfWYT6rXsaLBnq1Kp0dLe9fOVw008IzDSPNEogObv00C2nrUe0eZCV4jjtuHBmcSdhDtZ2jTimVXtNZtDv8AGtHPOYODngU27QQCZdz0jil7S67qsqVabGCl8DWtMzEZnOO+gAA810oVtmpye0v+ndO1DjO0cfqFPh1IGuw9T8hv9FM9kNMcSFBb4hTp3DWOMGBB4bxHql405TSNyy442OLlupS+rS/2s6tePom1fcpddGH0T+oj3CsPMs7pkjyRDay0weIt5qCu7KuNQfcXmSkXcY/6S3s3VaweJ2Z7iScvXqk/aW6c6k1rJJnWOQQ+AXbmgR8R+SVNjYqz1S0qSEcBKqWHB5jMSU9oAjYn3QrIgpYqDamyrONbhWB1QnQ7pLf2ZcZcQ0ddSte1oGKpiPEKex4oI273vGRpIO5Ggaep2Ce16dMxu6PQfusdcQIIgcABA9kltD4xbBaOCt3qPJ6MH/sf2RDcGzElpygbNzbD13WC7OgAjr9lBSrVDOUAiT5+6KDsYotdEla3dT3PsJP98lLRxKnAHeCeROvsUCL9zdHyJ/NqEV3VNwkwfYj2KJ14M/2MLbEw0wDqdilWI4JScS8AscZOZu0lE0XUqVN5yt1EbfRDDGWaMAOY6Bo1mfot/o4vTFzxqfgoNWqwtaPEc0N5nqU1xHFn0jkIkgAmOE8SnGF24kuLQHDcnU+6AxSzD6ucbkQ702S3vbMSrQmt8e8YkuYefBWe2vi8byDsUBTw1h0cxpRDKTaLcrduX7LZ8K0AlK9lSxe4y1nA89Fij7SND6vhB0GvqsWxegJLZccWp5azupn3AKGp6ktPQ+kp/iFoarczRL2+FzeJ4gjrBSKmQTPEaH7ossHGTDwZFKCJ+6BEHy1UJw+kNAwHzRuSdQuRRQq10OTF77domGgeShawDYJo+jG5CDdTAJJ2Qzt9hp2AXIiPdee3l73tRzx+Yx5AgD6K64lcyYH9C8+vKBpVCRtMo8DSkT/Ito9B7MX5q0yw6uaPDzIG49N1NfZsrCAdHg7HZL+yFMioxw2/v2XoFWlofb0G6u4WedKXFlbuHw5rvJQ3+6evw5tVoJ3HJQVMFLh4Xa9UEscvAozQhw22zvcP0uj1QGGWJp1SHbhW7DMHdRcXOIiI0VeuX5q1RzYMGPQaKXKmkVYaciwWt4GrdfG+DVXX1HbFG4TYOqvgDTieSSkyhpdssGEVHPOZxkJtdFrmkEBD1A2m0NbwQ77jwlOSpULavYmq7kNXBf8Am4KR4QNaqAktDkiW6uA3YbqO2xAsbAGp+6DrPnXYbyeCV3WMAHK3X9R29AjjoyUkixtvJ4ec6rhwpnUtE+UKk3d/UP43ehj6ITDHTcUy4k+LiZ+qNsH+vlF/xGhLMzdANI+6TYbeUZc3N4hueXrwViZ4xl4bpS/Ce7qF9MAB2jmkSClLfYzfQbZ4nVp+H4xzn6ld3t08FtXLl4OaDIPVLKgYyXAVGGdmHMPYoRuMve40yxxZweW5Z6LnFo29lopXYfBGhU5JjXUpXg1BwaCRH7Im9xOlSIa9wBIJjjAS3s6dIU1aBD3EjcgrSmtcQ7wucBLdIMjqsTEmTOasvdlW7rNrLQPCSdcu7WuPGNpVBw3E61W5qMuBlqPJLCG5QIn/AFx+L11V/c0ZHT+VzYJ15DRVu5wp4c0mXM0Ba4DwuAlrmu+JmnKNl7XGMk0zylOUGmiH/LfS0cNDseB6dFqpiynZTIJpPGYOAdOXUtcPxGR4paddPrCTEaBpSd6euV//AKu69eKizYOO0eh8f5PLTWwl99GuvWY2Q9xekhIaV/3riCdNuUKejc5nGkfiA0I2PNSSLuVhNXYdT8knxm2DgU6LhMDYBC1m94QwbuMfyhhdgT6HnZOzLaNN0fFl+Wn3V3utvMf9oLC7MU2NnRtNs6yIE9OgR9y9rmZmkOaRIIMzy19F6q1R483YPhkwfVTgwTt/dyt4W3wA8+nuua+hHp+kIn2AuiOtV1I/SSvNbt81ntaDOY/XZejPEv04tPLyS6y7IM799VxkOOjeCRmqir4zpsT2Ng6pAAJOnoFcrKzFCnHHij6Fq2mIaAhLmi92xhSJUVOfJim5qGSlV1d5dCf6E6qYQ8yc2qr2L4FVAJcMzd9JB8xyK6rGOX4D1Lok6LgUHuBLQXcI/lH4TgQIJqZnAiAC4iDIOaWwZ0iDzVhtrMAAAQBsBoijjEzzvwo//DXNQwWgDz0SfF8HFJ2V7vHybrHmvW2UNFR722zV6jiNSY9AumlFAwbm9lIq2LuGoUf+I5rgW7zKu9eg0BJAA4mFO5soWNDjBr7xDMrES0iFSC0gyEdSu3dVikP42WN9m1C3lmIHMEGFFbYiYUFa9MySuuwWmg24vBTYXHhw5ngAq5geBvv6prVJaA7V08PyhMalM1WgnjsPNXHArMMyUgNAJPon44USZZ2H4X2eoU6Ya2k2OZEkrE4FRYn0iWyO9oNc0ghIb5/dguyghuXd0cQCdehTjv6jiMtN0aauhv8APyQl9ah8jwl0RpwPXmqo67ESVlVNu8VjWedHRpmPhA0AjoeHJMLq0a4QQHBwgsHw6jef7wXdCQ9zXb5GP8Q2IEPA58NEZ3WpbuDsA0zHptBPzTJMBWeYYpgPc1SQTlMwfLgY4jT6qK2tHOeDTaXOE6D6nkF6LiWDmtDIIDhqchGUj8WvHfzRNrQoWrMogaeLSXE8zoTO6hn8a5aej0IfMqG1sSYN2WIBdcQXEg5AfDrwJ4pzbYbTDg7KxoaTEZWj1+S6r4o9winSe4nTxCG6bHTX6IB+AXFd0vB1P4ssARsByVEMcYL8Jp5JTdsXdtO0YFM0LchziBmeJc1oBnKDxJ2MaQmnZusKlqXA7l0jkdJEe65qdh2hs1HgafhbqpcEwruBUYHFzHGYO4OyKWSEVVgRxyl0hrYaMA094O6jvNxH1k6FSUgGtA5KOrWSZZ4+DY/Hl6c5o14oyk+BJSqpWUf+U46KOeRt2WQx0qGdS/PBRPvDxQlPfVR4jWgIOTGcVYdSuyiWVgRBVao3sblTtvpMNXKZkoDWmwAmNkTSCHtQYkoqm1Vrohl2TMGirGI2n+x3nKtFMpXi9KHB3A6IMitDMLqRUr+1LvCEvFqGiFaHU+KU3VsQZ9VI0XpgDrZcC3gJrSbI1XHdxpPyS7G2BU9oHupbawLzEacSu/xBjBmcTA/fyVywvDhTaJ1I1J5lPxwt2IzZVFULRh2XLptr+ye4LT1c48oXNen80bbMysPkqkqIJSsllYhnVFi2waGoKGthlkGNytZ8p6IktThRmUcgumkLhct4rDbJpXORu8D2CjcSttd5LjrJJC0XLklRl64wQ41e5quT8o+ZQNOudkHcVZrVT+qPYLuZIUOWVzZ6OKKUUHMugVBWraoZ74MLrMgTbDaSOy1FW1AFAOKlbVKF2cEViAVC5wI1QziZXbn6LVZpy+nTPBF2jKbdQAlpet06hJgLrOfRZW1ARop2BB2tPK1G0QrI3WyCVXo6Gi1WpB7SCtlamEQIguaJpmCPIpfcmVbqzA8QQllXAw74XR56pE8b8K8eZf5Fad4dUPbf7andhwzctT9FbqfZufifp0H7phY4PSo6saATu7igjh3sKfyEl9QLCMFbS13ed3Hh0HJNCOC7cVzCpSoklJt2yItlSuJykdFjQtOOi4wVsutTP9laQD3QSsSeYz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4582" name="Picture 6" descr="http://www.robolaranja.com.br/wp-content/uploads/2014/10/Hoje-%C3%A9-Dia-do-Idoso-Parab%C3%A9ns-aos-senhores-e-senh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48710"/>
            <a:ext cx="2495881" cy="209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23528" y="0"/>
            <a:ext cx="8206680" cy="6669360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algn="just">
              <a:spcBef>
                <a:spcPct val="0"/>
              </a:spcBef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Ações</a:t>
            </a:r>
            <a:r>
              <a:rPr kumimoji="0" lang="pt-BR" sz="96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Eixo </a:t>
            </a: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E AVALIAÇÃO</a:t>
            </a:r>
          </a:p>
          <a:p>
            <a:pPr algn="just">
              <a:spcBef>
                <a:spcPct val="0"/>
              </a:spcBef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Registros: Fichas espelho, prontuários, Cardeneta de Saúde da Pessoa Idosa, 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Visitas domiciliares ao acamados;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Prescrição de medicamentos da Farmácia Popular;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Avaliação clínica no acolhimento;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 aos faltosos;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Avaliação de risco: Avaliação Multidimensional Rápida, </a:t>
            </a:r>
            <a:r>
              <a:rPr lang="pt-BR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Framinghan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, Fragilização na Velhice, rede de apoio social;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Orientações: alimentação saudável, atividade física regular;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 odontológica.</a:t>
            </a:r>
            <a:endParaRPr kumimoji="0" lang="es-VE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251520" y="764704"/>
            <a:ext cx="8206680" cy="5733256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algn="just">
              <a:spcBef>
                <a:spcPct val="0"/>
              </a:spcBef>
            </a:pP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Ações</a:t>
            </a:r>
            <a:r>
              <a:rPr kumimoji="0" lang="pt-BR" sz="96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Eixo </a:t>
            </a:r>
            <a:r>
              <a:rPr lang="x-none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</a:t>
            </a: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Cadastramento, 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Acolhimento;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Atribuições dos profissionais;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materiais e insumos/medicamentos;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Agenda;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Priorizar o atendimento a idosos de &gt; risco de morbimortalidade e fragilizados;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Definir profissionais para oferecer orientação individual ou coletiva.</a:t>
            </a:r>
            <a:endParaRPr kumimoji="0" lang="es-VE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Ações Eixo </a:t>
            </a:r>
            <a:r>
              <a:rPr lang="pt-BR" b="1" dirty="0" smtClean="0">
                <a:solidFill>
                  <a:schemeClr val="tx1"/>
                </a:solidFill>
              </a:rPr>
              <a:t>Engajamento Público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a comunidade sobre: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xame físico apropriado (pês, pulsos).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eriodicidade dos examenes complementares.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ireito da aquisição dos medicamentos na Farmácia Popular.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xistência do Programa de Atenção a saúde do idosos na Unidade.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332656"/>
            <a:ext cx="6766520" cy="6042266"/>
          </a:xfrm>
        </p:spPr>
        <p:txBody>
          <a:bodyPr>
            <a:normAutofit/>
          </a:bodyPr>
          <a:lstStyle/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isitas domiciliares.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astreamento aos idosos com HAS e DM.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valiação da saúde bucal e tratamento odontológico.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Manutenção dos registros dos idosos.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do Score de Framinghan e risco individual, fragilidade, rede social.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Orientações individuais e coletivas.</a:t>
            </a: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1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</TotalTime>
  <Words>1524</Words>
  <Application>Microsoft Office PowerPoint</Application>
  <PresentationFormat>Apresentação na tela (4:3)</PresentationFormat>
  <Paragraphs>216</Paragraphs>
  <Slides>34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Schoolbook</vt:lpstr>
      <vt:lpstr>Wingdings</vt:lpstr>
      <vt:lpstr>Wingdings 2</vt:lpstr>
      <vt:lpstr>Mirador</vt:lpstr>
      <vt:lpstr>trabalho de conclusão de curso  melhoria da atenção à saúde da pessoa idosa na esf Aluízio coelho dos reis, patos do Piauí/pi            </vt:lpstr>
      <vt:lpstr>Apresentação do PowerPoint</vt:lpstr>
      <vt:lpstr>Apresentação do PowerPoint</vt:lpstr>
      <vt:lpstr>Apresentação do PowerPoint</vt:lpstr>
      <vt:lpstr>Metodologia</vt:lpstr>
      <vt:lpstr>Apresentação do PowerPoint</vt:lpstr>
      <vt:lpstr>Apresentação do PowerPoint</vt:lpstr>
      <vt:lpstr>Ações Eixo Engajamento Público</vt:lpstr>
      <vt:lpstr>Apresentação do PowerPoint</vt:lpstr>
      <vt:lpstr>Ações Eixo: Qualificação da Prática clínica</vt:lpstr>
      <vt:lpstr>Objetivos específicos e metas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Meta 1.1 ampliar a cobertura da atenção á saúde do idoso da área da unidade básica de saúde Aluízio coelho dos reis em um 80%.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Aspectos qualitativos mais importantes</vt:lpstr>
      <vt:lpstr>Importância para a equipe</vt:lpstr>
      <vt:lpstr>Importância para o serviço</vt:lpstr>
      <vt:lpstr>Importância para a comunidade</vt:lpstr>
      <vt:lpstr>Nível de Incorporação da Intervenção a rotina do serviço.</vt:lpstr>
      <vt:lpstr>Reflexão critica sobre o processo da aprendizagem</vt:lpstr>
      <vt:lpstr>OBRIGADA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final do curso</dc:title>
  <dc:creator>haydee</dc:creator>
  <cp:lastModifiedBy>Usuário do Windows</cp:lastModifiedBy>
  <cp:revision>71</cp:revision>
  <dcterms:created xsi:type="dcterms:W3CDTF">2015-05-19T20:45:43Z</dcterms:created>
  <dcterms:modified xsi:type="dcterms:W3CDTF">2015-06-13T14:11:03Z</dcterms:modified>
</cp:coreProperties>
</file>