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41"/>
  </p:notesMasterIdLst>
  <p:sldIdLst>
    <p:sldId id="256" r:id="rId2"/>
    <p:sldId id="257" r:id="rId3"/>
    <p:sldId id="274" r:id="rId4"/>
    <p:sldId id="258" r:id="rId5"/>
    <p:sldId id="259" r:id="rId6"/>
    <p:sldId id="296" r:id="rId7"/>
    <p:sldId id="260" r:id="rId8"/>
    <p:sldId id="295" r:id="rId9"/>
    <p:sldId id="262" r:id="rId10"/>
    <p:sldId id="263" r:id="rId11"/>
    <p:sldId id="265" r:id="rId12"/>
    <p:sldId id="267" r:id="rId13"/>
    <p:sldId id="268" r:id="rId14"/>
    <p:sldId id="269" r:id="rId15"/>
    <p:sldId id="271" r:id="rId16"/>
    <p:sldId id="273" r:id="rId17"/>
    <p:sldId id="276" r:id="rId18"/>
    <p:sldId id="277" r:id="rId19"/>
    <p:sldId id="278" r:id="rId20"/>
    <p:sldId id="279" r:id="rId21"/>
    <p:sldId id="281" r:id="rId22"/>
    <p:sldId id="282" r:id="rId23"/>
    <p:sldId id="283" r:id="rId24"/>
    <p:sldId id="297" r:id="rId25"/>
    <p:sldId id="298" r:id="rId26"/>
    <p:sldId id="294" r:id="rId27"/>
    <p:sldId id="293" r:id="rId28"/>
    <p:sldId id="284" r:id="rId29"/>
    <p:sldId id="299" r:id="rId30"/>
    <p:sldId id="285" r:id="rId31"/>
    <p:sldId id="287" r:id="rId32"/>
    <p:sldId id="286" r:id="rId33"/>
    <p:sldId id="288" r:id="rId34"/>
    <p:sldId id="289" r:id="rId35"/>
    <p:sldId id="290" r:id="rId36"/>
    <p:sldId id="291" r:id="rId37"/>
    <p:sldId id="300" r:id="rId38"/>
    <p:sldId id="301" r:id="rId39"/>
    <p:sldId id="302" r:id="rId4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Planilha_do_Microsoft_Office_Excel5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layout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8.1442453510219684E-2"/>
          <c:y val="0.13012281402631543"/>
          <c:w val="0.88654153848577855"/>
          <c:h val="0.80424165882701659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Indicadores!$C$11</c:f>
              <c:strCache>
                <c:ptCount val="1"/>
                <c:pt idx="0">
                  <c:v>Proporção de gestantes com ingresso no primeiro trimestre de gestação</c:v>
                </c:pt>
              </c:strCache>
            </c:strRef>
          </c:tx>
          <c:spPr>
            <a:solidFill>
              <a:srgbClr val="E46C0A"/>
            </a:solidFill>
            <a:ln w="25400">
              <a:noFill/>
            </a:ln>
          </c:spPr>
          <c:cat>
            <c:strRef>
              <c:f>Indicadores!$D$10:$G$10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Indicadores!$D$11:$G$11</c:f>
              <c:numCache>
                <c:formatCode>0.0%</c:formatCode>
                <c:ptCount val="4"/>
                <c:pt idx="0">
                  <c:v>0.82352941176470584</c:v>
                </c:pt>
                <c:pt idx="1">
                  <c:v>0.89655172413793094</c:v>
                </c:pt>
                <c:pt idx="2">
                  <c:v>0.96666666666666667</c:v>
                </c:pt>
                <c:pt idx="3">
                  <c:v>0</c:v>
                </c:pt>
              </c:numCache>
            </c:numRef>
          </c:val>
        </c:ser>
        <c:dLbls/>
        <c:axId val="116000640"/>
        <c:axId val="116002176"/>
      </c:barChart>
      <c:catAx>
        <c:axId val="11600064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6002176"/>
        <c:crosses val="autoZero"/>
        <c:auto val="1"/>
        <c:lblAlgn val="ctr"/>
        <c:lblOffset val="100"/>
      </c:catAx>
      <c:valAx>
        <c:axId val="116002176"/>
        <c:scaling>
          <c:orientation val="minMax"/>
          <c:max val="1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6000640"/>
        <c:crosses val="autoZero"/>
        <c:crossBetween val="between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layout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Indicadores!$C$13</c:f>
              <c:strCache>
                <c:ptCount val="1"/>
                <c:pt idx="0">
                  <c:v>Proporção de puérperas que tiveram as mamas examinadas 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Indicadores!$D$12:$G$12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Indicadores!$D$13:$G$13</c:f>
              <c:numCache>
                <c:formatCode>0.0%</c:formatCode>
                <c:ptCount val="4"/>
                <c:pt idx="0">
                  <c:v>0.71428571428571441</c:v>
                </c:pt>
                <c:pt idx="1">
                  <c:v>0.71428571428571441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/>
        <c:axId val="122372096"/>
        <c:axId val="122373632"/>
      </c:barChart>
      <c:catAx>
        <c:axId val="12237209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2373632"/>
        <c:crosses val="autoZero"/>
        <c:auto val="1"/>
        <c:lblAlgn val="ctr"/>
        <c:lblOffset val="100"/>
      </c:catAx>
      <c:valAx>
        <c:axId val="122373632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237209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layout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Indicadores!$C$18</c:f>
              <c:strCache>
                <c:ptCount val="1"/>
                <c:pt idx="0">
                  <c:v>Proporção de puérperas que tiveram o abdome examinado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Indicadores!$D$17:$G$17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Indicadores!$D$18:$G$18</c:f>
              <c:numCache>
                <c:formatCode>0.0%</c:formatCode>
                <c:ptCount val="4"/>
                <c:pt idx="0">
                  <c:v>0.71428571428571441</c:v>
                </c:pt>
                <c:pt idx="1">
                  <c:v>0.71428571428571441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/>
        <c:axId val="127693952"/>
        <c:axId val="127695488"/>
      </c:barChart>
      <c:catAx>
        <c:axId val="12769395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7695488"/>
        <c:crosses val="autoZero"/>
        <c:auto val="1"/>
        <c:lblAlgn val="ctr"/>
        <c:lblOffset val="100"/>
      </c:catAx>
      <c:valAx>
        <c:axId val="127695488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769395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layout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>
        <c:manualLayout>
          <c:layoutTarget val="inner"/>
          <c:xMode val="edge"/>
          <c:yMode val="edge"/>
          <c:x val="0.11142958090470798"/>
          <c:y val="1.9967347144884743E-2"/>
          <c:w val="0.88656991912781968"/>
          <c:h val="0.80432169838129552"/>
        </c:manualLayout>
      </c:layout>
      <c:barChart>
        <c:barDir val="col"/>
        <c:grouping val="clustered"/>
        <c:ser>
          <c:idx val="0"/>
          <c:order val="0"/>
          <c:tx>
            <c:strRef>
              <c:f>Indicadores!$C$24</c:f>
              <c:strCache>
                <c:ptCount val="1"/>
                <c:pt idx="0">
                  <c:v>Proporção de puérperas que receberam exame ginecológico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Indicadores!$D$23:$G$23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Indicadores!$D$24:$G$24</c:f>
              <c:numCache>
                <c:formatCode>0.0%</c:formatCode>
                <c:ptCount val="4"/>
                <c:pt idx="0">
                  <c:v>0.71428571428571441</c:v>
                </c:pt>
                <c:pt idx="1">
                  <c:v>0.71428571428571441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/>
        <c:axId val="128260736"/>
        <c:axId val="128278912"/>
      </c:barChart>
      <c:catAx>
        <c:axId val="12826073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8278912"/>
        <c:crosses val="autoZero"/>
        <c:auto val="1"/>
        <c:lblAlgn val="ctr"/>
        <c:lblOffset val="100"/>
      </c:catAx>
      <c:valAx>
        <c:axId val="128278912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826073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lrMapOvr bg1="lt1" tx1="dk1" bg2="lt2" tx2="dk2" accent1="accent1" accent2="accent2" accent3="accent3" accent4="accent4" accent5="accent5" accent6="accent6" hlink="hlink" folHlink="folHlink"/>
  <c:chart>
    <c:title>
      <c:layout/>
      <c:spPr>
        <a:noFill/>
        <a:ln w="25400">
          <a:noFill/>
        </a:ln>
      </c:spPr>
      <c:txPr>
        <a:bodyPr/>
        <a:lstStyle/>
        <a:p>
          <a:pPr algn="ctr" rtl="1">
            <a:defRPr sz="120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pt-BR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Indicadores!$C$30</c:f>
              <c:strCache>
                <c:ptCount val="1"/>
                <c:pt idx="0">
                  <c:v>Proporção de puérperas com avaliação do estado psíquico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Indicadores!$D$29:$G$29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Indicadores!$D$30:$G$30</c:f>
              <c:numCache>
                <c:formatCode>0.0%</c:formatCode>
                <c:ptCount val="4"/>
                <c:pt idx="0">
                  <c:v>0.71428571428571441</c:v>
                </c:pt>
                <c:pt idx="1">
                  <c:v>0.85714285714285721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dLbls/>
        <c:axId val="129900928"/>
        <c:axId val="129902464"/>
      </c:barChart>
      <c:catAx>
        <c:axId val="12990092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9902464"/>
        <c:crosses val="autoZero"/>
        <c:auto val="1"/>
        <c:lblAlgn val="ctr"/>
        <c:lblOffset val="100"/>
      </c:catAx>
      <c:valAx>
        <c:axId val="129902464"/>
        <c:scaling>
          <c:orientation val="minMax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990092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5E234D-DC08-4497-90A3-11F22586FD46}" type="datetimeFigureOut">
              <a:rPr lang="pt-BR" smtClean="0"/>
              <a:pPr/>
              <a:t>18/11/2015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A3FAEE-3D2F-49DD-9FAA-D48B2FAC5CB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673423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3FAEE-3D2F-49DD-9FAA-D48B2FAC5CB8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99251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50308-CFD7-4236-A30D-F5BA9FB843D1}" type="datetimeFigureOut">
              <a:rPr lang="pt-BR" smtClean="0"/>
              <a:pPr/>
              <a:t>18/11/2015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B1A8-7B4D-427E-97B3-858E57D5901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79240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50308-CFD7-4236-A30D-F5BA9FB843D1}" type="datetimeFigureOut">
              <a:rPr lang="pt-BR" smtClean="0"/>
              <a:pPr/>
              <a:t>18/11/2015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B1A8-7B4D-427E-97B3-858E57D5901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33139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50308-CFD7-4236-A30D-F5BA9FB843D1}" type="datetimeFigureOut">
              <a:rPr lang="pt-BR" smtClean="0"/>
              <a:pPr/>
              <a:t>18/11/2015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B1A8-7B4D-427E-97B3-858E57D5901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5571047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50308-CFD7-4236-A30D-F5BA9FB843D1}" type="datetimeFigureOut">
              <a:rPr lang="pt-BR" smtClean="0"/>
              <a:pPr/>
              <a:t>18/11/2015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B1A8-7B4D-427E-97B3-858E57D5901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76981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50308-CFD7-4236-A30D-F5BA9FB843D1}" type="datetimeFigureOut">
              <a:rPr lang="pt-BR" smtClean="0"/>
              <a:pPr/>
              <a:t>18/11/2015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B1A8-7B4D-427E-97B3-858E57D59013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9556727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50308-CFD7-4236-A30D-F5BA9FB843D1}" type="datetimeFigureOut">
              <a:rPr lang="pt-BR" smtClean="0"/>
              <a:pPr/>
              <a:t>18/11/2015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B1A8-7B4D-427E-97B3-858E57D5901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59634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50308-CFD7-4236-A30D-F5BA9FB843D1}" type="datetimeFigureOut">
              <a:rPr lang="pt-BR" smtClean="0"/>
              <a:pPr/>
              <a:t>18/11/2015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B1A8-7B4D-427E-97B3-858E57D5901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460218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50308-CFD7-4236-A30D-F5BA9FB843D1}" type="datetimeFigureOut">
              <a:rPr lang="pt-BR" smtClean="0"/>
              <a:pPr/>
              <a:t>18/11/2015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B1A8-7B4D-427E-97B3-858E57D5901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802395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50308-CFD7-4236-A30D-F5BA9FB843D1}" type="datetimeFigureOut">
              <a:rPr lang="pt-BR" smtClean="0"/>
              <a:pPr/>
              <a:t>18/11/2015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B1A8-7B4D-427E-97B3-858E57D5901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758436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50308-CFD7-4236-A30D-F5BA9FB843D1}" type="datetimeFigureOut">
              <a:rPr lang="pt-BR" smtClean="0"/>
              <a:pPr/>
              <a:t>18/11/2015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B1A8-7B4D-427E-97B3-858E57D5901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66351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50308-CFD7-4236-A30D-F5BA9FB843D1}" type="datetimeFigureOut">
              <a:rPr lang="pt-BR" smtClean="0"/>
              <a:pPr/>
              <a:t>18/11/2015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B1A8-7B4D-427E-97B3-858E57D5901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93796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50308-CFD7-4236-A30D-F5BA9FB843D1}" type="datetimeFigureOut">
              <a:rPr lang="pt-BR" smtClean="0"/>
              <a:pPr/>
              <a:t>18/11/2015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B1A8-7B4D-427E-97B3-858E57D5901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36935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50308-CFD7-4236-A30D-F5BA9FB843D1}" type="datetimeFigureOut">
              <a:rPr lang="pt-BR" smtClean="0"/>
              <a:pPr/>
              <a:t>18/11/2015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B1A8-7B4D-427E-97B3-858E57D5901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115686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50308-CFD7-4236-A30D-F5BA9FB843D1}" type="datetimeFigureOut">
              <a:rPr lang="pt-BR" smtClean="0"/>
              <a:pPr/>
              <a:t>18/11/2015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B1A8-7B4D-427E-97B3-858E57D5901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00388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50308-CFD7-4236-A30D-F5BA9FB843D1}" type="datetimeFigureOut">
              <a:rPr lang="pt-BR" smtClean="0"/>
              <a:pPr/>
              <a:t>18/11/2015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B1A8-7B4D-427E-97B3-858E57D5901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90434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50308-CFD7-4236-A30D-F5BA9FB843D1}" type="datetimeFigureOut">
              <a:rPr lang="pt-BR" smtClean="0"/>
              <a:pPr/>
              <a:t>18/11/2015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5B1A8-7B4D-427E-97B3-858E57D5901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719265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50308-CFD7-4236-A30D-F5BA9FB843D1}" type="datetimeFigureOut">
              <a:rPr lang="pt-BR" smtClean="0"/>
              <a:pPr/>
              <a:t>18/11/2015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8C5B1A8-7B4D-427E-97B3-858E57D59013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13634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0" y="338138"/>
            <a:ext cx="8229600" cy="1252537"/>
          </a:xfrm>
        </p:spPr>
        <p:txBody>
          <a:bodyPr>
            <a:normAutofit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     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827584" y="65183"/>
            <a:ext cx="7920880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200" b="1" dirty="0" smtClean="0"/>
              <a:t>UNIVERSIDADE </a:t>
            </a:r>
            <a:r>
              <a:rPr lang="pt-BR" sz="2200" b="1" dirty="0"/>
              <a:t>ABERTA DO SUS</a:t>
            </a:r>
          </a:p>
          <a:p>
            <a:pPr algn="ctr"/>
            <a:r>
              <a:rPr lang="pt-BR" sz="2200" b="1" dirty="0" smtClean="0"/>
              <a:t>UNIVERSIDADE </a:t>
            </a:r>
            <a:r>
              <a:rPr lang="pt-BR" sz="2200" b="1" dirty="0"/>
              <a:t>FEDERAL DE PELOTAS</a:t>
            </a:r>
          </a:p>
          <a:p>
            <a:pPr algn="ctr"/>
            <a:r>
              <a:rPr lang="pt-BR" sz="2200" b="1" dirty="0" smtClean="0"/>
              <a:t>Especialização </a:t>
            </a:r>
            <a:r>
              <a:rPr lang="pt-BR" sz="2200" b="1" dirty="0"/>
              <a:t>em Saúde da Família</a:t>
            </a:r>
          </a:p>
          <a:p>
            <a:pPr algn="ctr"/>
            <a:r>
              <a:rPr lang="pt-BR" sz="2200" b="1" dirty="0" smtClean="0"/>
              <a:t>Modalidade </a:t>
            </a:r>
            <a:r>
              <a:rPr lang="pt-BR" sz="2200" b="1" dirty="0"/>
              <a:t>a</a:t>
            </a:r>
            <a:r>
              <a:rPr lang="pt-BR" sz="2200" b="1" dirty="0" smtClean="0"/>
              <a:t> </a:t>
            </a:r>
            <a:r>
              <a:rPr lang="pt-BR" sz="2200" b="1" dirty="0"/>
              <a:t>Distância</a:t>
            </a:r>
          </a:p>
          <a:p>
            <a:pPr algn="ctr"/>
            <a:r>
              <a:rPr lang="pt-BR" sz="2200" b="1" dirty="0" smtClean="0"/>
              <a:t>Turma </a:t>
            </a:r>
            <a:r>
              <a:rPr lang="pt-BR" sz="2200" b="1" dirty="0"/>
              <a:t>nº </a:t>
            </a:r>
            <a:r>
              <a:rPr lang="pt-BR" sz="2200" b="1" dirty="0" smtClean="0"/>
              <a:t>7</a:t>
            </a:r>
          </a:p>
          <a:p>
            <a:pPr algn="ctr"/>
            <a:endParaRPr lang="pt-BR" sz="2200" b="1" dirty="0"/>
          </a:p>
          <a:p>
            <a:pPr algn="ctr"/>
            <a:endParaRPr lang="pt-BR" sz="2200" b="1" dirty="0"/>
          </a:p>
          <a:p>
            <a:endParaRPr lang="pt-BR" dirty="0"/>
          </a:p>
          <a:p>
            <a:pPr algn="ctr"/>
            <a:r>
              <a:rPr lang="pt-BR" sz="2800" b="1" dirty="0"/>
              <a:t>Melhorar a atenção ao pré-natal e puerpério da UBSF Josefa Antunes Mascarenhas, Município Riacho Frio/PI.</a:t>
            </a:r>
          </a:p>
          <a:p>
            <a:pPr algn="ctr"/>
            <a:endParaRPr lang="pt-BR" sz="2800" b="1" dirty="0"/>
          </a:p>
          <a:p>
            <a:pPr algn="ctr"/>
            <a:endParaRPr lang="pt-BR" sz="2800" b="1" dirty="0"/>
          </a:p>
          <a:p>
            <a:r>
              <a:rPr lang="pt-BR" sz="2400" b="1" dirty="0" smtClean="0"/>
              <a:t>                                                        </a:t>
            </a:r>
          </a:p>
          <a:p>
            <a:endParaRPr lang="pt-BR" sz="2400" b="1" dirty="0"/>
          </a:p>
          <a:p>
            <a:endParaRPr lang="pt-BR" sz="2400" b="1" dirty="0"/>
          </a:p>
          <a:p>
            <a:r>
              <a:rPr lang="pt-BR" sz="2200" b="1" dirty="0" smtClean="0"/>
              <a:t>Especializanda: </a:t>
            </a:r>
            <a:r>
              <a:rPr lang="pt-BR" sz="2200" b="1" dirty="0"/>
              <a:t>Haidee Ryoges </a:t>
            </a:r>
            <a:r>
              <a:rPr lang="pt-BR" sz="2200" b="1" dirty="0" smtClean="0"/>
              <a:t>Diegues</a:t>
            </a:r>
          </a:p>
          <a:p>
            <a:r>
              <a:rPr lang="pt-BR" sz="2200" b="1" dirty="0" smtClean="0"/>
              <a:t>Orientador: </a:t>
            </a:r>
            <a:r>
              <a:rPr lang="pt-BR" sz="2200" b="1" dirty="0"/>
              <a:t>Cleusa </a:t>
            </a:r>
            <a:r>
              <a:rPr lang="pt-BR" sz="2200" b="1" dirty="0" err="1"/>
              <a:t>Marfiza</a:t>
            </a:r>
            <a:r>
              <a:rPr lang="pt-BR" sz="2200" b="1" dirty="0"/>
              <a:t> Guimarães </a:t>
            </a:r>
            <a:r>
              <a:rPr lang="pt-BR" sz="2200" b="1" dirty="0" err="1"/>
              <a:t>Jaccottet</a:t>
            </a:r>
            <a:endParaRPr lang="pt-BR" sz="2200" b="1" dirty="0"/>
          </a:p>
          <a:p>
            <a:endParaRPr lang="pt-BR" dirty="0"/>
          </a:p>
        </p:txBody>
      </p:sp>
      <p:pic>
        <p:nvPicPr>
          <p:cNvPr id="5" name="Imagem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867720"/>
            <a:ext cx="1103630" cy="11220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5479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tx1"/>
                </a:solidFill>
              </a:rPr>
              <a:t>Metodologia </a:t>
            </a:r>
            <a:endParaRPr lang="pt-BR" sz="32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46677" y="1739427"/>
            <a:ext cx="8496944" cy="1296144"/>
          </a:xfrm>
        </p:spPr>
        <p:txBody>
          <a:bodyPr>
            <a:normAutofit/>
          </a:bodyPr>
          <a:lstStyle/>
          <a:p>
            <a:r>
              <a:rPr lang="pt-BR" sz="2600" dirty="0" smtClean="0">
                <a:solidFill>
                  <a:schemeClr val="tx1"/>
                </a:solidFill>
              </a:rPr>
              <a:t>Proposta de Intervenção na atenção primária à saúde: elaborada, </a:t>
            </a:r>
            <a:r>
              <a:rPr lang="pt-BR" sz="2600" dirty="0">
                <a:solidFill>
                  <a:schemeClr val="tx1"/>
                </a:solidFill>
              </a:rPr>
              <a:t>implementada </a:t>
            </a:r>
            <a:r>
              <a:rPr lang="pt-BR" sz="2600" dirty="0" smtClean="0">
                <a:solidFill>
                  <a:schemeClr val="tx1"/>
                </a:solidFill>
              </a:rPr>
              <a:t>em </a:t>
            </a:r>
            <a:r>
              <a:rPr lang="pt-BR" sz="2600" dirty="0">
                <a:solidFill>
                  <a:schemeClr val="tx1"/>
                </a:solidFill>
              </a:rPr>
              <a:t>três meses no ano </a:t>
            </a:r>
            <a:r>
              <a:rPr lang="pt-BR" sz="2600" dirty="0" smtClean="0">
                <a:solidFill>
                  <a:schemeClr val="tx1"/>
                </a:solidFill>
              </a:rPr>
              <a:t>2015, </a:t>
            </a:r>
            <a:r>
              <a:rPr lang="pt-BR" sz="2600" dirty="0">
                <a:solidFill>
                  <a:schemeClr val="tx1"/>
                </a:solidFill>
              </a:rPr>
              <a:t>e </a:t>
            </a:r>
            <a:r>
              <a:rPr lang="pt-BR" sz="2600" dirty="0" smtClean="0">
                <a:solidFill>
                  <a:schemeClr val="tx1"/>
                </a:solidFill>
              </a:rPr>
              <a:t>avaliada.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79512" y="3258084"/>
            <a:ext cx="2448272" cy="16830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Primeira Fase</a:t>
            </a:r>
          </a:p>
          <a:p>
            <a:pPr algn="ctr"/>
            <a:r>
              <a:rPr lang="pt-B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Analise da situação de Saúde e Proposta de intervenção</a:t>
            </a:r>
            <a:endParaRPr lang="pt-BR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419872" y="3243382"/>
            <a:ext cx="2520280" cy="139551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Segunda Fase</a:t>
            </a:r>
          </a:p>
          <a:p>
            <a:pPr algn="ctr"/>
            <a:r>
              <a:rPr lang="pt-B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Implementação da Intervenção</a:t>
            </a:r>
            <a:endParaRPr lang="pt-BR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804248" y="3248389"/>
            <a:ext cx="2156304" cy="13955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 smtClean="0">
                <a:solidFill>
                  <a:schemeClr val="tx1"/>
                </a:solidFill>
              </a:rPr>
              <a:t>Terceira Fase</a:t>
            </a:r>
          </a:p>
          <a:p>
            <a:pPr algn="ctr"/>
            <a:r>
              <a:rPr lang="pt-B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Avaliação dos resultados</a:t>
            </a:r>
          </a:p>
        </p:txBody>
      </p:sp>
      <p:sp>
        <p:nvSpPr>
          <p:cNvPr id="9" name="Seta para a esquerda e para a direita 8"/>
          <p:cNvSpPr/>
          <p:nvPr/>
        </p:nvSpPr>
        <p:spPr>
          <a:xfrm>
            <a:off x="2771800" y="3778934"/>
            <a:ext cx="576064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esquerda e para a direita 10"/>
          <p:cNvSpPr/>
          <p:nvPr/>
        </p:nvSpPr>
        <p:spPr>
          <a:xfrm>
            <a:off x="6084168" y="3811827"/>
            <a:ext cx="576064" cy="2880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2199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" y="1"/>
            <a:ext cx="9134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8283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1196752"/>
            <a:ext cx="8229600" cy="864096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tx1"/>
                </a:solidFill>
              </a:rPr>
              <a:t>Logística </a:t>
            </a:r>
            <a:endParaRPr lang="pt-BR" sz="32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2492896"/>
            <a:ext cx="7804389" cy="266429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sz="2600" dirty="0" smtClean="0">
                <a:solidFill>
                  <a:schemeClr val="tx1"/>
                </a:solidFill>
                <a:latin typeface="+mj-lt"/>
              </a:rPr>
              <a:t>O Protocolo de atenção ao</a:t>
            </a:r>
            <a:r>
              <a:rPr lang="pt-BR" sz="2800" dirty="0" smtClean="0">
                <a:solidFill>
                  <a:schemeClr val="tx1"/>
                </a:solidFill>
                <a:latin typeface="+mj-lt"/>
                <a:cs typeface="Arial" pitchFamily="34" charset="0"/>
              </a:rPr>
              <a:t> </a:t>
            </a:r>
            <a:r>
              <a:rPr lang="pt-BR" sz="2800" dirty="0">
                <a:solidFill>
                  <a:schemeClr val="tx1"/>
                </a:solidFill>
                <a:latin typeface="+mj-lt"/>
                <a:cs typeface="Arial" pitchFamily="34" charset="0"/>
              </a:rPr>
              <a:t>pré-natal de baixo risco </a:t>
            </a:r>
            <a:r>
              <a:rPr lang="pt-BR" sz="2600" dirty="0" smtClean="0">
                <a:solidFill>
                  <a:schemeClr val="tx1"/>
                </a:solidFill>
                <a:latin typeface="+mj-lt"/>
              </a:rPr>
              <a:t>do MS (cadernos de atenção Básica N</a:t>
            </a:r>
            <a:r>
              <a:rPr lang="pt-BR" sz="2600" baseline="30000" dirty="0" smtClean="0">
                <a:solidFill>
                  <a:schemeClr val="tx1"/>
                </a:solidFill>
                <a:latin typeface="+mj-lt"/>
              </a:rPr>
              <a:t>o</a:t>
            </a:r>
            <a:r>
              <a:rPr lang="pt-BR" sz="2600" dirty="0" smtClean="0">
                <a:solidFill>
                  <a:schemeClr val="tx1"/>
                </a:solidFill>
                <a:latin typeface="+mj-lt"/>
              </a:rPr>
              <a:t>. 36, 2013).</a:t>
            </a:r>
          </a:p>
          <a:p>
            <a:r>
              <a:rPr lang="pt-BR" sz="2600" dirty="0" smtClean="0">
                <a:solidFill>
                  <a:schemeClr val="tx1"/>
                </a:solidFill>
                <a:latin typeface="+mj-lt"/>
              </a:rPr>
              <a:t>Planilha OMIA 2014</a:t>
            </a:r>
          </a:p>
          <a:p>
            <a:r>
              <a:rPr lang="pt-BR" sz="2600" dirty="0" smtClean="0">
                <a:solidFill>
                  <a:schemeClr val="tx1"/>
                </a:solidFill>
                <a:latin typeface="+mj-lt"/>
              </a:rPr>
              <a:t>Fichas-Espelho</a:t>
            </a:r>
            <a:r>
              <a:rPr lang="pt-BR" sz="2600" dirty="0">
                <a:solidFill>
                  <a:schemeClr val="tx1"/>
                </a:solidFill>
                <a:latin typeface="+mj-lt"/>
              </a:rPr>
              <a:t>.  </a:t>
            </a:r>
          </a:p>
          <a:p>
            <a:r>
              <a:rPr lang="pt-BR" sz="2600" dirty="0" smtClean="0">
                <a:solidFill>
                  <a:schemeClr val="tx1"/>
                </a:solidFill>
                <a:latin typeface="+mj-lt"/>
              </a:rPr>
              <a:t>Planilha Coleta de dados (Pré-natal e Puerpério).</a:t>
            </a:r>
          </a:p>
        </p:txBody>
      </p:sp>
    </p:spTree>
    <p:extLst>
      <p:ext uri="{BB962C8B-B14F-4D97-AF65-F5344CB8AC3E}">
        <p14:creationId xmlns:p14="http://schemas.microsoft.com/office/powerpoint/2010/main" xmlns="" val="47681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75681"/>
            <a:ext cx="8229600" cy="714408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tx1"/>
                </a:solidFill>
              </a:rPr>
              <a:t>Objetivos, Metas e Resultados Pré-Natal</a:t>
            </a:r>
            <a:endParaRPr lang="pt-BR" sz="3200" b="1" dirty="0">
              <a:solidFill>
                <a:schemeClr val="tx1"/>
              </a:solidFill>
            </a:endParaRPr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idx="1"/>
          </p:nvPr>
        </p:nvSpPr>
        <p:spPr>
          <a:xfrm>
            <a:off x="683568" y="1052736"/>
            <a:ext cx="7783776" cy="792088"/>
          </a:xfrm>
        </p:spPr>
        <p:txBody>
          <a:bodyPr>
            <a:normAutofit/>
          </a:bodyPr>
          <a:lstStyle/>
          <a:p>
            <a:r>
              <a:rPr lang="pt-BR" sz="2800" b="1" dirty="0">
                <a:solidFill>
                  <a:schemeClr val="tx1"/>
                </a:solidFill>
              </a:rPr>
              <a:t>1. Ampliar a cobertura de </a:t>
            </a:r>
            <a:r>
              <a:rPr lang="pt-BR" sz="2800" b="1" dirty="0" smtClean="0">
                <a:solidFill>
                  <a:schemeClr val="tx1"/>
                </a:solidFill>
              </a:rPr>
              <a:t>pré-natal</a:t>
            </a:r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2"/>
          </p:nvPr>
        </p:nvSpPr>
        <p:spPr>
          <a:xfrm>
            <a:off x="683568" y="2132856"/>
            <a:ext cx="3384376" cy="374441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2600" dirty="0" smtClean="0"/>
          </a:p>
          <a:p>
            <a:r>
              <a:rPr lang="pt-BR" sz="2600" dirty="0" smtClean="0">
                <a:solidFill>
                  <a:schemeClr val="tx1"/>
                </a:solidFill>
              </a:rPr>
              <a:t>Meta 1.1. </a:t>
            </a:r>
            <a:r>
              <a:rPr lang="pt-BR" sz="2600" dirty="0">
                <a:solidFill>
                  <a:schemeClr val="tx1"/>
                </a:solidFill>
              </a:rPr>
              <a:t>Alcançar 70% de cobertura das gestantes cadastradas no Programa de Pré-natal da unidade de saúde</a:t>
            </a:r>
            <a:endParaRPr lang="pt-BR" dirty="0" smtClean="0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4"/>
          </p:nvPr>
        </p:nvSpPr>
        <p:spPr>
          <a:xfrm>
            <a:off x="4211960" y="2636912"/>
            <a:ext cx="3383360" cy="3456384"/>
          </a:xfrm>
        </p:spPr>
        <p:txBody>
          <a:bodyPr>
            <a:normAutofit/>
          </a:bodyPr>
          <a:lstStyle/>
          <a:p>
            <a:r>
              <a:rPr lang="pt-BR" sz="2600" dirty="0">
                <a:solidFill>
                  <a:schemeClr val="tx1"/>
                </a:solidFill>
              </a:rPr>
              <a:t>100% </a:t>
            </a:r>
            <a:r>
              <a:rPr lang="pt-BR" sz="2600" dirty="0" smtClean="0">
                <a:solidFill>
                  <a:schemeClr val="tx1"/>
                </a:solidFill>
              </a:rPr>
              <a:t>numero de gestantes cadastradas (30) de </a:t>
            </a:r>
            <a:r>
              <a:rPr lang="pt-BR" sz="2600" dirty="0">
                <a:solidFill>
                  <a:schemeClr val="tx1"/>
                </a:solidFill>
              </a:rPr>
              <a:t>gestantes </a:t>
            </a:r>
            <a:r>
              <a:rPr lang="pt-BR" sz="2600" dirty="0" smtClean="0">
                <a:solidFill>
                  <a:schemeClr val="tx1"/>
                </a:solidFill>
              </a:rPr>
              <a:t>cadastradas </a:t>
            </a:r>
            <a:r>
              <a:rPr lang="pt-BR" sz="2600" dirty="0">
                <a:solidFill>
                  <a:schemeClr val="tx1"/>
                </a:solidFill>
              </a:rPr>
              <a:t>no programa de pré-natal e puerpério</a:t>
            </a:r>
          </a:p>
        </p:txBody>
      </p:sp>
    </p:spTree>
    <p:extLst>
      <p:ext uri="{BB962C8B-B14F-4D97-AF65-F5344CB8AC3E}">
        <p14:creationId xmlns:p14="http://schemas.microsoft.com/office/powerpoint/2010/main" xmlns="" val="165183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>
          <a:xfrm>
            <a:off x="11059" y="842186"/>
            <a:ext cx="8229600" cy="1252728"/>
          </a:xfrm>
        </p:spPr>
        <p:txBody>
          <a:bodyPr>
            <a:noAutofit/>
          </a:bodyPr>
          <a:lstStyle/>
          <a:p>
            <a:r>
              <a:rPr lang="pt-BR" sz="2800" b="1" dirty="0" smtClean="0">
                <a:solidFill>
                  <a:schemeClr val="tx1"/>
                </a:solidFill>
              </a:rPr>
              <a:t>2. Melhorar a qualidade da atenção ao pré-natal.</a:t>
            </a:r>
            <a:endParaRPr lang="pt-BR" sz="2800" b="1" dirty="0">
              <a:solidFill>
                <a:schemeClr val="tx1"/>
              </a:solidFill>
            </a:endParaRPr>
          </a:p>
        </p:txBody>
      </p:sp>
      <p:graphicFrame>
        <p:nvGraphicFramePr>
          <p:cNvPr id="11" name="Espaço Reservado para Conteúdo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80227107"/>
              </p:ext>
            </p:extLst>
          </p:nvPr>
        </p:nvGraphicFramePr>
        <p:xfrm>
          <a:off x="2555776" y="1823806"/>
          <a:ext cx="6346825" cy="3879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tângulo 2"/>
          <p:cNvSpPr/>
          <p:nvPr/>
        </p:nvSpPr>
        <p:spPr>
          <a:xfrm>
            <a:off x="395536" y="5733256"/>
            <a:ext cx="87569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 smtClean="0"/>
              <a:t>Proporção </a:t>
            </a:r>
            <a:r>
              <a:rPr lang="pt-BR" sz="2400" dirty="0"/>
              <a:t>de gestantes com ingresso no primeiro trimestre da </a:t>
            </a:r>
            <a:r>
              <a:rPr lang="pt-BR" sz="2400" dirty="0" smtClean="0"/>
              <a:t>gestação</a:t>
            </a:r>
            <a:endParaRPr lang="pt-BR" sz="2400" dirty="0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-180528" y="102541"/>
            <a:ext cx="8229600" cy="714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3200" b="1" dirty="0" smtClean="0">
                <a:solidFill>
                  <a:schemeClr val="tx1"/>
                </a:solidFill>
              </a:rPr>
              <a:t>Objetivos, Metas e Resultados Pré-Natal</a:t>
            </a:r>
            <a:endParaRPr lang="pt-BR" sz="3200" b="1" dirty="0">
              <a:solidFill>
                <a:schemeClr val="tx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954673"/>
            <a:ext cx="2627784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2600" dirty="0">
                <a:latin typeface="+mj-lt"/>
                <a:cs typeface="Arial" pitchFamily="34" charset="0"/>
              </a:rPr>
              <a:t>Meta </a:t>
            </a:r>
            <a:r>
              <a:rPr lang="pt-BR" sz="2600" dirty="0" smtClean="0">
                <a:latin typeface="+mj-lt"/>
                <a:cs typeface="Arial" pitchFamily="34" charset="0"/>
              </a:rPr>
              <a:t>2.1: 100</a:t>
            </a:r>
            <a:r>
              <a:rPr lang="pt-BR" sz="2600" dirty="0">
                <a:latin typeface="+mj-lt"/>
                <a:cs typeface="Arial" pitchFamily="34" charset="0"/>
              </a:rPr>
              <a:t>%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7517" y="3207401"/>
            <a:ext cx="27718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pt-BR" sz="2600" dirty="0" smtClean="0">
                <a:cs typeface="Arial" pitchFamily="34" charset="0"/>
              </a:rPr>
              <a:t>1º Mês 82,4 % </a:t>
            </a:r>
          </a:p>
          <a:p>
            <a:pPr>
              <a:buNone/>
            </a:pPr>
            <a:r>
              <a:rPr lang="pt-BR" sz="2600" dirty="0" smtClean="0">
                <a:cs typeface="Arial" pitchFamily="34" charset="0"/>
              </a:rPr>
              <a:t>2º mês 89,7 %</a:t>
            </a:r>
          </a:p>
          <a:p>
            <a:pPr>
              <a:buNone/>
            </a:pPr>
            <a:r>
              <a:rPr lang="pt-BR" sz="2600" dirty="0" smtClean="0">
                <a:cs typeface="Arial" pitchFamily="34" charset="0"/>
              </a:rPr>
              <a:t>3º mês 96,7 % </a:t>
            </a:r>
          </a:p>
          <a:p>
            <a:pPr>
              <a:buNone/>
            </a:pPr>
            <a:endParaRPr lang="pt-BR" sz="2600" dirty="0">
              <a:cs typeface="Arial" pitchFamily="34" charset="0"/>
            </a:endParaRPr>
          </a:p>
          <a:p>
            <a:pPr>
              <a:buNone/>
            </a:pPr>
            <a:endParaRPr lang="pt-BR" sz="2600" dirty="0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116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018" y="25682"/>
            <a:ext cx="8229600" cy="811030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chemeClr val="tx1"/>
                </a:solidFill>
              </a:rPr>
              <a:t>Objetivos, Metas e Resultados </a:t>
            </a:r>
            <a:r>
              <a:rPr lang="pt-BR" sz="3200" b="1" dirty="0" smtClean="0">
                <a:solidFill>
                  <a:schemeClr val="tx1"/>
                </a:solidFill>
              </a:rPr>
              <a:t>Pré-Natal </a:t>
            </a:r>
            <a:endParaRPr lang="pt-BR" sz="3200" b="1" dirty="0">
              <a:solidFill>
                <a:schemeClr val="tx1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179512" y="2060848"/>
            <a:ext cx="3820055" cy="4248472"/>
          </a:xfrm>
        </p:spPr>
        <p:txBody>
          <a:bodyPr>
            <a:noAutofit/>
          </a:bodyPr>
          <a:lstStyle/>
          <a:p>
            <a:r>
              <a:rPr lang="pt-BR" sz="2600" dirty="0">
                <a:solidFill>
                  <a:schemeClr val="tx1"/>
                </a:solidFill>
              </a:rPr>
              <a:t>Realizar pelo menos um exame de mamas, solicitação de exames laboratoriais, prescrição de sulfato ferroso e ácido </a:t>
            </a:r>
            <a:r>
              <a:rPr lang="pt-BR" sz="2600" dirty="0" smtClean="0">
                <a:solidFill>
                  <a:schemeClr val="tx1"/>
                </a:solidFill>
              </a:rPr>
              <a:t>fólico, </a:t>
            </a:r>
            <a:r>
              <a:rPr lang="pt-BR" sz="2600" dirty="0">
                <a:solidFill>
                  <a:schemeClr val="tx1"/>
                </a:solidFill>
              </a:rPr>
              <a:t>e </a:t>
            </a:r>
            <a:r>
              <a:rPr lang="pt-BR" sz="2600" dirty="0" smtClean="0">
                <a:solidFill>
                  <a:schemeClr val="tx1"/>
                </a:solidFill>
              </a:rPr>
              <a:t>vacina </a:t>
            </a:r>
            <a:r>
              <a:rPr lang="pt-BR" sz="2600" dirty="0">
                <a:solidFill>
                  <a:schemeClr val="tx1"/>
                </a:solidFill>
              </a:rPr>
              <a:t>antitetânica em dia de acordo com protocolo </a:t>
            </a:r>
            <a:r>
              <a:rPr lang="pt-BR" sz="2600" dirty="0" smtClean="0">
                <a:solidFill>
                  <a:schemeClr val="tx1"/>
                </a:solidFill>
              </a:rPr>
              <a:t>em 100</a:t>
            </a:r>
            <a:r>
              <a:rPr lang="pt-BR" sz="2600" dirty="0">
                <a:solidFill>
                  <a:schemeClr val="tx1"/>
                </a:solidFill>
              </a:rPr>
              <a:t>% das </a:t>
            </a:r>
            <a:r>
              <a:rPr lang="pt-BR" sz="2600" dirty="0" smtClean="0">
                <a:solidFill>
                  <a:schemeClr val="tx1"/>
                </a:solidFill>
              </a:rPr>
              <a:t>gestantes</a:t>
            </a:r>
            <a:endParaRPr lang="pt-BR" sz="2600" dirty="0">
              <a:solidFill>
                <a:schemeClr val="tx1"/>
              </a:solidFill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sz="quarter" idx="4"/>
          </p:nvPr>
        </p:nvSpPr>
        <p:spPr>
          <a:xfrm>
            <a:off x="4645025" y="2060848"/>
            <a:ext cx="3822192" cy="4065315"/>
          </a:xfrm>
        </p:spPr>
        <p:txBody>
          <a:bodyPr>
            <a:normAutofit lnSpcReduction="10000"/>
          </a:bodyPr>
          <a:lstStyle/>
          <a:p>
            <a:r>
              <a:rPr lang="pt-BR" sz="2600" dirty="0" smtClean="0">
                <a:solidFill>
                  <a:schemeClr val="tx1"/>
                </a:solidFill>
              </a:rPr>
              <a:t>100% das gestantes numero de gestantes (30) com exame </a:t>
            </a:r>
            <a:r>
              <a:rPr lang="pt-BR" sz="2600" dirty="0">
                <a:solidFill>
                  <a:schemeClr val="tx1"/>
                </a:solidFill>
              </a:rPr>
              <a:t>das </a:t>
            </a:r>
            <a:r>
              <a:rPr lang="pt-BR" sz="2600" dirty="0" smtClean="0">
                <a:solidFill>
                  <a:schemeClr val="tx1"/>
                </a:solidFill>
              </a:rPr>
              <a:t>mamas, solicitação de exames laboratoriais, com </a:t>
            </a:r>
            <a:r>
              <a:rPr lang="pt-BR" sz="2600" dirty="0">
                <a:solidFill>
                  <a:schemeClr val="tx1"/>
                </a:solidFill>
              </a:rPr>
              <a:t>prescrição de suplemento de sulfato ferrosos e ácido fólico, e </a:t>
            </a:r>
            <a:r>
              <a:rPr lang="pt-BR" sz="2600" dirty="0" smtClean="0">
                <a:solidFill>
                  <a:schemeClr val="tx1"/>
                </a:solidFill>
              </a:rPr>
              <a:t>com </a:t>
            </a:r>
            <a:r>
              <a:rPr lang="pt-BR" sz="2600" dirty="0">
                <a:solidFill>
                  <a:schemeClr val="tx1"/>
                </a:solidFill>
              </a:rPr>
              <a:t>vacinação </a:t>
            </a:r>
            <a:r>
              <a:rPr lang="pt-BR" sz="2600" dirty="0" smtClean="0">
                <a:solidFill>
                  <a:schemeClr val="tx1"/>
                </a:solidFill>
              </a:rPr>
              <a:t>contra o tétano nos 3 meses.</a:t>
            </a:r>
            <a:endParaRPr lang="pt-BR" sz="2600" dirty="0">
              <a:solidFill>
                <a:schemeClr val="tx1"/>
              </a:solidFill>
            </a:endParaRPr>
          </a:p>
        </p:txBody>
      </p:sp>
      <p:sp>
        <p:nvSpPr>
          <p:cNvPr id="8" name="Título 6"/>
          <p:cNvSpPr txBox="1">
            <a:spLocks/>
          </p:cNvSpPr>
          <p:nvPr/>
        </p:nvSpPr>
        <p:spPr>
          <a:xfrm>
            <a:off x="-252536" y="373774"/>
            <a:ext cx="8935777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t-BR" sz="2800" b="1" dirty="0" smtClean="0">
                <a:solidFill>
                  <a:schemeClr val="tx1"/>
                </a:solidFill>
              </a:rPr>
              <a:t>2. Melhorar a qualidade da atenção ao pré-natal.</a:t>
            </a:r>
            <a:endParaRPr lang="pt-BR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7794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6632"/>
            <a:ext cx="7819976" cy="1320800"/>
          </a:xfrm>
        </p:spPr>
        <p:txBody>
          <a:bodyPr>
            <a:noAutofit/>
          </a:bodyPr>
          <a:lstStyle/>
          <a:p>
            <a:r>
              <a:rPr lang="pt-BR" sz="3200" b="1" dirty="0">
                <a:solidFill>
                  <a:schemeClr val="tx1"/>
                </a:solidFill>
              </a:rPr>
              <a:t>Objetivos, Metas e Resultados </a:t>
            </a:r>
            <a:r>
              <a:rPr lang="pt-BR" sz="3200" b="1" dirty="0" smtClean="0">
                <a:solidFill>
                  <a:schemeClr val="tx1"/>
                </a:solidFill>
              </a:rPr>
              <a:t>Pré-Natal</a:t>
            </a:r>
            <a:br>
              <a:rPr lang="pt-BR" sz="3200" b="1" dirty="0" smtClean="0">
                <a:solidFill>
                  <a:schemeClr val="tx1"/>
                </a:solidFill>
              </a:rPr>
            </a:br>
            <a:r>
              <a:rPr lang="pt-BR" sz="3200" b="1" dirty="0">
                <a:solidFill>
                  <a:schemeClr val="tx1"/>
                </a:solidFill>
              </a:rPr>
              <a:t/>
            </a:r>
            <a:br>
              <a:rPr lang="pt-BR" sz="3200" b="1" dirty="0">
                <a:solidFill>
                  <a:schemeClr val="tx1"/>
                </a:solidFill>
              </a:rPr>
            </a:br>
            <a:r>
              <a:rPr lang="pt-BR" sz="2800" b="1" dirty="0">
                <a:solidFill>
                  <a:schemeClr val="tx1"/>
                </a:solidFill>
              </a:rPr>
              <a:t> 2.Melhorar a qualidade da atenção ao </a:t>
            </a:r>
            <a:r>
              <a:rPr lang="pt-BR" sz="2800" b="1" dirty="0" smtClean="0">
                <a:solidFill>
                  <a:schemeClr val="tx1"/>
                </a:solidFill>
              </a:rPr>
              <a:t>pré-natal</a:t>
            </a:r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2"/>
          </p:nvPr>
        </p:nvSpPr>
        <p:spPr>
          <a:xfrm>
            <a:off x="683568" y="2492896"/>
            <a:ext cx="3390612" cy="33452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600" dirty="0">
                <a:solidFill>
                  <a:schemeClr val="tx1"/>
                </a:solidFill>
              </a:rPr>
              <a:t>Meta 2.8. Realizar avaliação da necessidade de atendimento odontológico em 100% das gestantes durante o pré-natal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492896"/>
            <a:ext cx="3822192" cy="324035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2600" dirty="0" smtClean="0">
                <a:solidFill>
                  <a:schemeClr val="tx1"/>
                </a:solidFill>
              </a:rPr>
              <a:t>100% numero de gestante (30) das </a:t>
            </a:r>
            <a:r>
              <a:rPr lang="pt-BR" sz="2600" dirty="0">
                <a:solidFill>
                  <a:schemeClr val="tx1"/>
                </a:solidFill>
              </a:rPr>
              <a:t>gestantes acompanhadas a cada mês foram avaliadas quanto à necessidade de atendimento </a:t>
            </a:r>
            <a:r>
              <a:rPr lang="pt-BR" sz="2600" dirty="0" smtClean="0">
                <a:solidFill>
                  <a:schemeClr val="tx1"/>
                </a:solidFill>
              </a:rPr>
              <a:t>odontológico.</a:t>
            </a:r>
            <a:endParaRPr lang="pt-BR" sz="2600" dirty="0">
              <a:solidFill>
                <a:schemeClr val="tx1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24542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90478" y="9397"/>
            <a:ext cx="7289834" cy="1320800"/>
          </a:xfrm>
        </p:spPr>
        <p:txBody>
          <a:bodyPr>
            <a:normAutofit fontScale="90000"/>
          </a:bodyPr>
          <a:lstStyle/>
          <a:p>
            <a:r>
              <a:rPr lang="pt-BR" sz="3200" b="1" dirty="0">
                <a:solidFill>
                  <a:schemeClr val="tx1"/>
                </a:solidFill>
              </a:rPr>
              <a:t>Objetivos, Metas e Resultados </a:t>
            </a:r>
            <a:r>
              <a:rPr lang="pt-BR" sz="3200" b="1" dirty="0" smtClean="0">
                <a:solidFill>
                  <a:schemeClr val="tx1"/>
                </a:solidFill>
              </a:rPr>
              <a:t>Pré-Natal</a:t>
            </a:r>
            <a:br>
              <a:rPr lang="pt-BR" sz="3200" b="1" dirty="0" smtClean="0">
                <a:solidFill>
                  <a:schemeClr val="tx1"/>
                </a:solidFill>
              </a:rPr>
            </a:br>
            <a:r>
              <a:rPr lang="pt-BR" sz="3200" b="1" dirty="0" smtClean="0">
                <a:solidFill>
                  <a:schemeClr val="tx1"/>
                </a:solidFill>
              </a:rPr>
              <a:t/>
            </a:r>
            <a:br>
              <a:rPr lang="pt-BR" sz="3200" b="1" dirty="0" smtClean="0">
                <a:solidFill>
                  <a:schemeClr val="tx1"/>
                </a:solidFill>
              </a:rPr>
            </a:br>
            <a:r>
              <a:rPr lang="pt-BR" sz="3200" b="1" dirty="0" smtClean="0">
                <a:solidFill>
                  <a:schemeClr val="tx1"/>
                </a:solidFill>
              </a:rPr>
              <a:t/>
            </a:r>
            <a:br>
              <a:rPr lang="pt-BR" sz="3200" b="1" dirty="0" smtClean="0">
                <a:solidFill>
                  <a:schemeClr val="tx1"/>
                </a:solidFill>
              </a:rPr>
            </a:br>
            <a:r>
              <a:rPr lang="pt-BR" sz="2800" b="1" dirty="0" smtClean="0">
                <a:solidFill>
                  <a:schemeClr val="tx1"/>
                </a:solidFill>
              </a:rPr>
              <a:t>3</a:t>
            </a:r>
            <a:r>
              <a:rPr lang="pt-BR" sz="2800" b="1" dirty="0">
                <a:solidFill>
                  <a:schemeClr val="tx1"/>
                </a:solidFill>
              </a:rPr>
              <a:t>. Melhorar a adesão ao pré-natal</a:t>
            </a:r>
            <a:r>
              <a:rPr lang="pt-BR" sz="2800" b="1" dirty="0" smtClean="0">
                <a:solidFill>
                  <a:schemeClr val="tx1"/>
                </a:solidFill>
              </a:rPr>
              <a:t>.</a:t>
            </a:r>
            <a:br>
              <a:rPr lang="pt-BR" sz="2800" b="1" dirty="0" smtClean="0">
                <a:solidFill>
                  <a:schemeClr val="tx1"/>
                </a:solidFill>
              </a:rPr>
            </a:br>
            <a:r>
              <a:rPr lang="pt-BR" sz="2800" b="1" dirty="0">
                <a:solidFill>
                  <a:schemeClr val="tx1"/>
                </a:solidFill>
              </a:rPr>
              <a:t/>
            </a:r>
            <a:br>
              <a:rPr lang="pt-BR" sz="2800" b="1" dirty="0">
                <a:solidFill>
                  <a:schemeClr val="tx1"/>
                </a:solidFill>
              </a:rPr>
            </a:br>
            <a:r>
              <a:rPr lang="pt-BR" sz="2800" b="1" dirty="0" smtClean="0">
                <a:solidFill>
                  <a:schemeClr val="tx1"/>
                </a:solidFill>
              </a:rPr>
              <a:t/>
            </a:r>
            <a:br>
              <a:rPr lang="pt-BR" sz="2800" b="1" dirty="0" smtClean="0">
                <a:solidFill>
                  <a:schemeClr val="tx1"/>
                </a:solidFill>
              </a:rPr>
            </a:br>
            <a:r>
              <a:rPr lang="pt-BR" sz="2800" b="1" dirty="0">
                <a:solidFill>
                  <a:schemeClr val="tx1"/>
                </a:solidFill>
              </a:rPr>
              <a:t/>
            </a:r>
            <a:br>
              <a:rPr lang="pt-BR" sz="2800" b="1" dirty="0">
                <a:solidFill>
                  <a:schemeClr val="tx1"/>
                </a:solidFill>
              </a:rPr>
            </a:br>
            <a:endParaRPr lang="pt-BR" sz="2800" b="1" dirty="0">
              <a:solidFill>
                <a:schemeClr val="tx1"/>
              </a:solidFill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>
          <a:xfrm>
            <a:off x="115184" y="2575475"/>
            <a:ext cx="3820055" cy="39212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600" dirty="0">
                <a:solidFill>
                  <a:schemeClr val="tx1"/>
                </a:solidFill>
              </a:rPr>
              <a:t>3.1. Realizar busca ativa de 100% das gestantes faltosas às consultas de pré-natal</a:t>
            </a:r>
          </a:p>
        </p:txBody>
      </p:sp>
      <p:sp>
        <p:nvSpPr>
          <p:cNvPr id="7" name="Espaço Reservado para Conteúdo 6"/>
          <p:cNvSpPr>
            <a:spLocks noGrp="1"/>
          </p:cNvSpPr>
          <p:nvPr>
            <p:ph sz="quarter" idx="4"/>
          </p:nvPr>
        </p:nvSpPr>
        <p:spPr>
          <a:xfrm>
            <a:off x="3563888" y="2575475"/>
            <a:ext cx="4175447" cy="3849291"/>
          </a:xfrm>
        </p:spPr>
        <p:txBody>
          <a:bodyPr>
            <a:noAutofit/>
          </a:bodyPr>
          <a:lstStyle/>
          <a:p>
            <a:pPr lvl="2"/>
            <a:r>
              <a:rPr lang="pt-BR" sz="2600" dirty="0" smtClean="0">
                <a:solidFill>
                  <a:schemeClr val="tx1"/>
                </a:solidFill>
              </a:rPr>
              <a:t>100% das usuárias </a:t>
            </a:r>
            <a:r>
              <a:rPr lang="pt-BR" sz="2600" dirty="0">
                <a:solidFill>
                  <a:schemeClr val="tx1"/>
                </a:solidFill>
              </a:rPr>
              <a:t>faltosas receberam busca </a:t>
            </a:r>
            <a:r>
              <a:rPr lang="pt-BR" sz="2600" dirty="0" smtClean="0">
                <a:solidFill>
                  <a:schemeClr val="tx1"/>
                </a:solidFill>
              </a:rPr>
              <a:t>ativa</a:t>
            </a:r>
            <a:endParaRPr lang="pt-BR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06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59" y="0"/>
            <a:ext cx="7225237" cy="1320800"/>
          </a:xfrm>
        </p:spPr>
        <p:txBody>
          <a:bodyPr>
            <a:normAutofit fontScale="90000"/>
          </a:bodyPr>
          <a:lstStyle/>
          <a:p>
            <a:r>
              <a:rPr lang="pt-BR" sz="3200" b="1" dirty="0">
                <a:solidFill>
                  <a:schemeClr val="tx1"/>
                </a:solidFill>
              </a:rPr>
              <a:t>Objetivos, Metas e Resultados </a:t>
            </a:r>
            <a:r>
              <a:rPr lang="pt-BR" sz="3200" b="1" dirty="0" smtClean="0">
                <a:solidFill>
                  <a:schemeClr val="tx1"/>
                </a:solidFill>
              </a:rPr>
              <a:t>Pré-Natal</a:t>
            </a:r>
            <a:br>
              <a:rPr lang="pt-BR" sz="3200" b="1" dirty="0" smtClean="0">
                <a:solidFill>
                  <a:schemeClr val="tx1"/>
                </a:solidFill>
              </a:rPr>
            </a:br>
            <a:r>
              <a:rPr lang="pt-BR" sz="3200" b="1" dirty="0" smtClean="0">
                <a:solidFill>
                  <a:schemeClr val="tx1"/>
                </a:solidFill>
              </a:rPr>
              <a:t/>
            </a:r>
            <a:br>
              <a:rPr lang="pt-BR" sz="3200" b="1" dirty="0" smtClean="0">
                <a:solidFill>
                  <a:schemeClr val="tx1"/>
                </a:solidFill>
              </a:rPr>
            </a:br>
            <a:r>
              <a:rPr lang="pt-BR" sz="2800" b="1" dirty="0" smtClean="0">
                <a:solidFill>
                  <a:schemeClr val="tx1"/>
                </a:solidFill>
              </a:rPr>
              <a:t>4</a:t>
            </a:r>
            <a:r>
              <a:rPr lang="pt-BR" sz="2800" b="1" dirty="0">
                <a:solidFill>
                  <a:schemeClr val="tx1"/>
                </a:solidFill>
              </a:rPr>
              <a:t>. Melhorar o registro das informações.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1059" y="1988840"/>
            <a:ext cx="4029843" cy="39933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600" dirty="0">
                <a:solidFill>
                  <a:schemeClr val="tx1"/>
                </a:solidFill>
              </a:rPr>
              <a:t>4.1. Manter registro na ficha </a:t>
            </a:r>
            <a:r>
              <a:rPr lang="pt-BR" sz="2600" dirty="0" smtClean="0">
                <a:solidFill>
                  <a:schemeClr val="tx1"/>
                </a:solidFill>
              </a:rPr>
              <a:t>de acompanhamento/ espelho </a:t>
            </a:r>
            <a:r>
              <a:rPr lang="pt-BR" sz="2600" dirty="0">
                <a:solidFill>
                  <a:schemeClr val="tx1"/>
                </a:solidFill>
              </a:rPr>
              <a:t>de pré-natal em 100% das gestantes.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355976" y="1988840"/>
            <a:ext cx="4031432" cy="39933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600" dirty="0" smtClean="0">
                <a:solidFill>
                  <a:schemeClr val="tx1"/>
                </a:solidFill>
              </a:rPr>
              <a:t>100</a:t>
            </a:r>
            <a:r>
              <a:rPr lang="pt-BR" sz="2600" dirty="0">
                <a:solidFill>
                  <a:schemeClr val="tx1"/>
                </a:solidFill>
              </a:rPr>
              <a:t>% </a:t>
            </a:r>
            <a:r>
              <a:rPr lang="pt-BR" sz="2600" dirty="0" smtClean="0">
                <a:solidFill>
                  <a:schemeClr val="tx1"/>
                </a:solidFill>
              </a:rPr>
              <a:t>numero de gestantes (30) </a:t>
            </a:r>
            <a:r>
              <a:rPr lang="pt-BR" sz="2600" dirty="0">
                <a:solidFill>
                  <a:schemeClr val="tx1"/>
                </a:solidFill>
              </a:rPr>
              <a:t>de registro na ficha de acompanhamento</a:t>
            </a:r>
            <a:r>
              <a:rPr lang="pt-BR" sz="2600" dirty="0" smtClean="0">
                <a:solidFill>
                  <a:schemeClr val="tx1"/>
                </a:solidFill>
              </a:rPr>
              <a:t>/ espelho </a:t>
            </a:r>
            <a:r>
              <a:rPr lang="pt-BR" sz="2600" dirty="0">
                <a:solidFill>
                  <a:schemeClr val="tx1"/>
                </a:solidFill>
              </a:rPr>
              <a:t>de pré-natal em todos os meses.</a:t>
            </a:r>
          </a:p>
        </p:txBody>
      </p:sp>
    </p:spTree>
    <p:extLst>
      <p:ext uri="{BB962C8B-B14F-4D97-AF65-F5344CB8AC3E}">
        <p14:creationId xmlns:p14="http://schemas.microsoft.com/office/powerpoint/2010/main" xmlns="" val="285919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16632"/>
            <a:ext cx="7380312" cy="1320800"/>
          </a:xfrm>
        </p:spPr>
        <p:txBody>
          <a:bodyPr>
            <a:normAutofit fontScale="90000"/>
          </a:bodyPr>
          <a:lstStyle/>
          <a:p>
            <a:r>
              <a:rPr lang="pt-BR" sz="3200" b="1" dirty="0">
                <a:solidFill>
                  <a:schemeClr val="tx1"/>
                </a:solidFill>
              </a:rPr>
              <a:t>Objetivos, Metas e Resultados </a:t>
            </a:r>
            <a:r>
              <a:rPr lang="pt-BR" sz="3200" b="1" dirty="0" smtClean="0">
                <a:solidFill>
                  <a:schemeClr val="tx1"/>
                </a:solidFill>
              </a:rPr>
              <a:t>Pré-Natal</a:t>
            </a:r>
            <a:br>
              <a:rPr lang="pt-BR" sz="3200" b="1" dirty="0" smtClean="0">
                <a:solidFill>
                  <a:schemeClr val="tx1"/>
                </a:solidFill>
              </a:rPr>
            </a:br>
            <a:r>
              <a:rPr lang="pt-BR" sz="3200" b="1" dirty="0" smtClean="0">
                <a:solidFill>
                  <a:schemeClr val="tx1"/>
                </a:solidFill>
              </a:rPr>
              <a:t/>
            </a:r>
            <a:br>
              <a:rPr lang="pt-BR" sz="3200" b="1" dirty="0" smtClean="0">
                <a:solidFill>
                  <a:schemeClr val="tx1"/>
                </a:solidFill>
              </a:rPr>
            </a:br>
            <a:r>
              <a:rPr lang="pt-BR" sz="2800" b="1" dirty="0" smtClean="0">
                <a:solidFill>
                  <a:schemeClr val="tx1"/>
                </a:solidFill>
              </a:rPr>
              <a:t>5</a:t>
            </a:r>
            <a:r>
              <a:rPr lang="pt-BR" sz="2800" b="1" dirty="0">
                <a:solidFill>
                  <a:schemeClr val="tx1"/>
                </a:solidFill>
              </a:rPr>
              <a:t>. Realizar avaliação de risco.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251520" y="2027981"/>
            <a:ext cx="3820055" cy="4353347"/>
          </a:xfrm>
        </p:spPr>
        <p:txBody>
          <a:bodyPr>
            <a:normAutofit/>
          </a:bodyPr>
          <a:lstStyle/>
          <a:p>
            <a:r>
              <a:rPr lang="pt-BR" sz="2600" dirty="0">
                <a:solidFill>
                  <a:schemeClr val="tx1"/>
                </a:solidFill>
              </a:rPr>
              <a:t>5.1. Avaliar risco gestacional em 100% das gestantes.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4008" y="2027981"/>
            <a:ext cx="3822192" cy="4752528"/>
          </a:xfrm>
        </p:spPr>
        <p:txBody>
          <a:bodyPr>
            <a:normAutofit/>
          </a:bodyPr>
          <a:lstStyle/>
          <a:p>
            <a:r>
              <a:rPr lang="pt-BR" sz="2600" dirty="0" smtClean="0">
                <a:solidFill>
                  <a:schemeClr val="tx1"/>
                </a:solidFill>
              </a:rPr>
              <a:t>100% numero de gestantes (30) das gestantes com avalição </a:t>
            </a:r>
            <a:r>
              <a:rPr lang="pt-BR" sz="2600" dirty="0">
                <a:solidFill>
                  <a:schemeClr val="tx1"/>
                </a:solidFill>
              </a:rPr>
              <a:t>do risco </a:t>
            </a:r>
            <a:r>
              <a:rPr lang="pt-BR" sz="2600" dirty="0" smtClean="0">
                <a:solidFill>
                  <a:schemeClr val="tx1"/>
                </a:solidFill>
              </a:rPr>
              <a:t>gestacional nos três meses.</a:t>
            </a:r>
            <a:endParaRPr lang="pt-BR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32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solidFill>
                  <a:schemeClr val="tx1"/>
                </a:solidFill>
              </a:rPr>
              <a:t>Caracterização do Município</a:t>
            </a:r>
            <a:endParaRPr lang="pt-BR" sz="2800" b="1" dirty="0">
              <a:solidFill>
                <a:schemeClr val="tx1"/>
              </a:solidFill>
            </a:endParaRPr>
          </a:p>
        </p:txBody>
      </p:sp>
      <p:pic>
        <p:nvPicPr>
          <p:cNvPr id="1030" name="Picture 6" descr="Localização de Riacho Fri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020" y="1520788"/>
            <a:ext cx="3277761" cy="464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Espaço Reservado para Conteúdo 10"/>
          <p:cNvSpPr>
            <a:spLocks noGrp="1"/>
          </p:cNvSpPr>
          <p:nvPr>
            <p:ph sz="quarter" idx="4"/>
          </p:nvPr>
        </p:nvSpPr>
        <p:spPr>
          <a:xfrm>
            <a:off x="4459049" y="1520788"/>
            <a:ext cx="4103439" cy="4824536"/>
          </a:xfrm>
        </p:spPr>
        <p:txBody>
          <a:bodyPr>
            <a:normAutofit lnSpcReduction="10000"/>
          </a:bodyPr>
          <a:lstStyle/>
          <a:p>
            <a:r>
              <a:rPr lang="pt-BR" sz="2400" dirty="0" smtClean="0">
                <a:solidFill>
                  <a:schemeClr val="tx1"/>
                </a:solidFill>
              </a:rPr>
              <a:t>Município Riacho Frio localiza-se, extremo </a:t>
            </a:r>
            <a:r>
              <a:rPr lang="pt-BR" sz="2400" dirty="0">
                <a:solidFill>
                  <a:schemeClr val="tx1"/>
                </a:solidFill>
              </a:rPr>
              <a:t>s</a:t>
            </a:r>
            <a:r>
              <a:rPr lang="pt-BR" sz="2400" dirty="0" smtClean="0">
                <a:solidFill>
                  <a:schemeClr val="tx1"/>
                </a:solidFill>
              </a:rPr>
              <a:t>ul do Piauí.</a:t>
            </a:r>
          </a:p>
          <a:p>
            <a:r>
              <a:rPr lang="pt-BR" sz="2400" dirty="0" smtClean="0">
                <a:solidFill>
                  <a:schemeClr val="tx1"/>
                </a:solidFill>
              </a:rPr>
              <a:t>Distante </a:t>
            </a:r>
            <a:r>
              <a:rPr lang="pt-BR" sz="2400" dirty="0">
                <a:solidFill>
                  <a:schemeClr val="tx1"/>
                </a:solidFill>
              </a:rPr>
              <a:t>865 </a:t>
            </a:r>
            <a:r>
              <a:rPr lang="pt-BR" sz="2400" dirty="0" smtClean="0">
                <a:solidFill>
                  <a:schemeClr val="tx1"/>
                </a:solidFill>
              </a:rPr>
              <a:t>Km de Teresina Capital do Estado.</a:t>
            </a:r>
          </a:p>
          <a:p>
            <a:r>
              <a:rPr lang="pt-BR" sz="2400" dirty="0" smtClean="0">
                <a:solidFill>
                  <a:schemeClr val="tx1"/>
                </a:solidFill>
              </a:rPr>
              <a:t>Limites: </a:t>
            </a:r>
            <a:r>
              <a:rPr lang="pt-BR" sz="2400" dirty="0">
                <a:solidFill>
                  <a:schemeClr val="tx1"/>
                </a:solidFill>
              </a:rPr>
              <a:t>Corrente, </a:t>
            </a:r>
            <a:r>
              <a:rPr lang="pt-BR" sz="2400" dirty="0" err="1">
                <a:solidFill>
                  <a:schemeClr val="tx1"/>
                </a:solidFill>
              </a:rPr>
              <a:t>Parnaguá</a:t>
            </a:r>
            <a:r>
              <a:rPr lang="pt-BR" sz="2400" dirty="0">
                <a:solidFill>
                  <a:schemeClr val="tx1"/>
                </a:solidFill>
              </a:rPr>
              <a:t>, Curimatá e Gilbués</a:t>
            </a:r>
            <a:r>
              <a:rPr lang="pt-BR" sz="2400" dirty="0" smtClean="0">
                <a:solidFill>
                  <a:schemeClr val="tx1"/>
                </a:solidFill>
              </a:rPr>
              <a:t>.</a:t>
            </a:r>
          </a:p>
          <a:p>
            <a:r>
              <a:rPr lang="pt-BR" sz="2400" dirty="0" smtClean="0">
                <a:solidFill>
                  <a:schemeClr val="tx1"/>
                </a:solidFill>
              </a:rPr>
              <a:t>Área 2 </a:t>
            </a:r>
            <a:r>
              <a:rPr lang="pt-BR" sz="2400" dirty="0">
                <a:solidFill>
                  <a:schemeClr val="tx1"/>
                </a:solidFill>
              </a:rPr>
              <a:t>221,950 km², </a:t>
            </a:r>
            <a:r>
              <a:rPr lang="pt-BR" sz="2400" dirty="0" smtClean="0">
                <a:solidFill>
                  <a:schemeClr val="tx1"/>
                </a:solidFill>
              </a:rPr>
              <a:t>e população estimada </a:t>
            </a:r>
            <a:r>
              <a:rPr lang="pt-BR" sz="2400" dirty="0">
                <a:solidFill>
                  <a:schemeClr val="tx1"/>
                </a:solidFill>
              </a:rPr>
              <a:t>4 238 </a:t>
            </a:r>
            <a:r>
              <a:rPr lang="pt-BR" sz="2400" dirty="0" smtClean="0">
                <a:solidFill>
                  <a:schemeClr val="tx1"/>
                </a:solidFill>
              </a:rPr>
              <a:t> </a:t>
            </a:r>
            <a:r>
              <a:rPr lang="pt-BR" sz="2400" dirty="0">
                <a:solidFill>
                  <a:schemeClr val="tx1"/>
                </a:solidFill>
              </a:rPr>
              <a:t>IBGE/2010 hab</a:t>
            </a:r>
            <a:r>
              <a:rPr lang="pt-BR" sz="2400" dirty="0" smtClean="0">
                <a:solidFill>
                  <a:schemeClr val="tx1"/>
                </a:solidFill>
              </a:rPr>
              <a:t>.</a:t>
            </a:r>
          </a:p>
          <a:p>
            <a:endParaRPr lang="pt-B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78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344816" cy="1320800"/>
          </a:xfrm>
        </p:spPr>
        <p:txBody>
          <a:bodyPr>
            <a:normAutofit fontScale="90000"/>
          </a:bodyPr>
          <a:lstStyle/>
          <a:p>
            <a:r>
              <a:rPr lang="pt-BR" sz="3200" b="1" dirty="0">
                <a:solidFill>
                  <a:schemeClr val="tx1"/>
                </a:solidFill>
              </a:rPr>
              <a:t>Objetivos, Metas e Resultados </a:t>
            </a:r>
            <a:r>
              <a:rPr lang="pt-BR" sz="3200" b="1" dirty="0" smtClean="0">
                <a:solidFill>
                  <a:schemeClr val="tx1"/>
                </a:solidFill>
              </a:rPr>
              <a:t>Pré-Natal</a:t>
            </a:r>
            <a:br>
              <a:rPr lang="pt-BR" sz="3200" b="1" dirty="0" smtClean="0">
                <a:solidFill>
                  <a:schemeClr val="tx1"/>
                </a:solidFill>
              </a:rPr>
            </a:br>
            <a:r>
              <a:rPr lang="pt-BR" sz="3200" b="1" dirty="0" smtClean="0">
                <a:solidFill>
                  <a:schemeClr val="tx1"/>
                </a:solidFill>
              </a:rPr>
              <a:t/>
            </a:r>
            <a:br>
              <a:rPr lang="pt-BR" sz="3200" b="1" dirty="0" smtClean="0">
                <a:solidFill>
                  <a:schemeClr val="tx1"/>
                </a:solidFill>
              </a:rPr>
            </a:br>
            <a:r>
              <a:rPr lang="pt-BR" sz="2800" b="1" dirty="0" smtClean="0">
                <a:solidFill>
                  <a:schemeClr val="tx1"/>
                </a:solidFill>
              </a:rPr>
              <a:t>6</a:t>
            </a:r>
            <a:r>
              <a:rPr lang="pt-BR" sz="2800" b="1" dirty="0">
                <a:solidFill>
                  <a:schemeClr val="tx1"/>
                </a:solidFill>
              </a:rPr>
              <a:t>. Promover a saúde no </a:t>
            </a:r>
            <a:r>
              <a:rPr lang="pt-BR" sz="2800" b="1" dirty="0" smtClean="0">
                <a:solidFill>
                  <a:schemeClr val="tx1"/>
                </a:solidFill>
              </a:rPr>
              <a:t>pré-natal</a:t>
            </a:r>
            <a:endParaRPr lang="pt-BR" sz="28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323528" y="1700808"/>
            <a:ext cx="4176464" cy="4824536"/>
          </a:xfrm>
        </p:spPr>
        <p:txBody>
          <a:bodyPr>
            <a:noAutofit/>
          </a:bodyPr>
          <a:lstStyle/>
          <a:p>
            <a:r>
              <a:rPr lang="pt-BR" sz="2600" dirty="0">
                <a:solidFill>
                  <a:schemeClr val="tx1"/>
                </a:solidFill>
              </a:rPr>
              <a:t> </a:t>
            </a:r>
            <a:r>
              <a:rPr lang="pt-BR" sz="2600" dirty="0" smtClean="0">
                <a:solidFill>
                  <a:schemeClr val="tx1"/>
                </a:solidFill>
              </a:rPr>
              <a:t>Metas 6: Garantir </a:t>
            </a:r>
            <a:r>
              <a:rPr lang="pt-BR" sz="2600" dirty="0">
                <a:solidFill>
                  <a:schemeClr val="tx1"/>
                </a:solidFill>
              </a:rPr>
              <a:t>100% das gestantes com  orientação nutricional, sobre o aleitamento materno, sobre os cuidados com o recém-nascido, anticoncepção após o parto, os riscos do tabagismo e do uso de álcool e drogas higiene bucal, durante a gestação.</a:t>
            </a:r>
          </a:p>
        </p:txBody>
      </p:sp>
      <p:sp>
        <p:nvSpPr>
          <p:cNvPr id="5" name="Espaço Reservado para Conteúdo 4"/>
          <p:cNvSpPr txBox="1">
            <a:spLocks/>
          </p:cNvSpPr>
          <p:nvPr/>
        </p:nvSpPr>
        <p:spPr>
          <a:xfrm>
            <a:off x="4860032" y="1509440"/>
            <a:ext cx="3987965" cy="4536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600" dirty="0" smtClean="0">
                <a:solidFill>
                  <a:schemeClr val="tx1"/>
                </a:solidFill>
              </a:rPr>
              <a:t> 100% numero de gestantes (30) de orientação à gestante na maioria das temáticas trabalhadas, especificamente nutricional e sobre aleitamento materno, os riscos do tabagismo e do uso do álcool e drogas na gestação, e higiene bucal nos 3 meses.</a:t>
            </a:r>
            <a:endParaRPr lang="pt-BR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3110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576064"/>
          </a:xfrm>
        </p:spPr>
        <p:txBody>
          <a:bodyPr>
            <a:noAutofit/>
          </a:bodyPr>
          <a:lstStyle/>
          <a:p>
            <a:pPr algn="ctr"/>
            <a:r>
              <a:rPr lang="pt-BR" sz="3200" b="1" dirty="0" smtClean="0">
                <a:solidFill>
                  <a:schemeClr val="tx1"/>
                </a:solidFill>
              </a:rPr>
              <a:t>Resultado/Puerpério</a:t>
            </a:r>
            <a:endParaRPr lang="pt-BR" sz="3200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http://www.redeblh.fiocruz.br/media/am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6696744" cy="5526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775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188640"/>
            <a:ext cx="8697144" cy="1656184"/>
          </a:xfrm>
        </p:spPr>
        <p:txBody>
          <a:bodyPr>
            <a:noAutofit/>
          </a:bodyPr>
          <a:lstStyle/>
          <a:p>
            <a:r>
              <a:rPr lang="pt-BR" sz="2800" b="1" dirty="0">
                <a:solidFill>
                  <a:schemeClr val="tx1"/>
                </a:solidFill>
              </a:rPr>
              <a:t>Objetivos, Metas e Resultados  </a:t>
            </a:r>
            <a:r>
              <a:rPr lang="pt-BR" sz="2800" b="1" dirty="0" smtClean="0">
                <a:solidFill>
                  <a:schemeClr val="tx1"/>
                </a:solidFill>
              </a:rPr>
              <a:t>Puerpério</a:t>
            </a:r>
            <a:br>
              <a:rPr lang="pt-BR" sz="2800" b="1" dirty="0" smtClean="0">
                <a:solidFill>
                  <a:schemeClr val="tx1"/>
                </a:solidFill>
              </a:rPr>
            </a:br>
            <a:r>
              <a:rPr lang="pt-BR" sz="2800" b="1" dirty="0" smtClean="0">
                <a:solidFill>
                  <a:schemeClr val="tx1"/>
                </a:solidFill>
              </a:rPr>
              <a:t/>
            </a:r>
            <a:br>
              <a:rPr lang="pt-BR" sz="2800" b="1" dirty="0" smtClean="0">
                <a:solidFill>
                  <a:schemeClr val="tx1"/>
                </a:solidFill>
              </a:rPr>
            </a:br>
            <a:r>
              <a:rPr lang="pt-BR" sz="2800" b="1" dirty="0" smtClean="0">
                <a:solidFill>
                  <a:schemeClr val="tx1"/>
                </a:solidFill>
              </a:rPr>
              <a:t>1</a:t>
            </a:r>
            <a:r>
              <a:rPr lang="pt-BR" sz="2800" b="1" dirty="0">
                <a:solidFill>
                  <a:schemeClr val="tx1"/>
                </a:solidFill>
              </a:rPr>
              <a:t>. Ampliar a cobertura da atenção a puérperas.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-42518" y="5839592"/>
            <a:ext cx="8574957" cy="8964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600" dirty="0" smtClean="0">
                <a:solidFill>
                  <a:schemeClr val="tx1"/>
                </a:solidFill>
              </a:rPr>
              <a:t>Proporção de Puérperas que tiveram as mamas examinadas </a:t>
            </a:r>
            <a:endParaRPr lang="pt-BR" sz="2600" dirty="0">
              <a:solidFill>
                <a:schemeClr val="tx1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1844860"/>
            <a:ext cx="33678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latin typeface="Arial" panose="020B0604020202020204" pitchFamily="34" charset="0"/>
                <a:ea typeface="Calibri" panose="020F0502020204030204" pitchFamily="34" charset="0"/>
              </a:rPr>
              <a:t>Meta </a:t>
            </a:r>
            <a:r>
              <a:rPr lang="pt-BR" sz="28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8.1: 100%</a:t>
            </a:r>
            <a:r>
              <a:rPr lang="pt-BR" sz="2800" dirty="0" smtClean="0"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pt-BR" sz="2800" dirty="0"/>
          </a:p>
        </p:txBody>
      </p:sp>
      <p:graphicFrame>
        <p:nvGraphicFramePr>
          <p:cNvPr id="5" name="Gráfico 4"/>
          <p:cNvGraphicFramePr/>
          <p:nvPr>
            <p:extLst>
              <p:ext uri="{D42A27DB-BD31-4B8C-83A1-F6EECF244321}">
                <p14:modId xmlns:p14="http://schemas.microsoft.com/office/powerpoint/2010/main" xmlns="" val="464116497"/>
              </p:ext>
            </p:extLst>
          </p:nvPr>
        </p:nvGraphicFramePr>
        <p:xfrm>
          <a:off x="2987824" y="1988840"/>
          <a:ext cx="5328592" cy="3850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tângulo 5"/>
          <p:cNvSpPr/>
          <p:nvPr/>
        </p:nvSpPr>
        <p:spPr>
          <a:xfrm>
            <a:off x="107504" y="2918878"/>
            <a:ext cx="2448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1º Mês </a:t>
            </a:r>
            <a:r>
              <a:rPr lang="pt-BR" sz="2400" dirty="0" smtClean="0"/>
              <a:t>71,4 </a:t>
            </a:r>
            <a:r>
              <a:rPr lang="pt-BR" sz="2400" dirty="0"/>
              <a:t>% </a:t>
            </a:r>
          </a:p>
          <a:p>
            <a:r>
              <a:rPr lang="pt-BR" sz="2400" dirty="0"/>
              <a:t>2º mês </a:t>
            </a:r>
            <a:r>
              <a:rPr lang="pt-BR" sz="2400" dirty="0" smtClean="0"/>
              <a:t>71,4%</a:t>
            </a:r>
            <a:endParaRPr lang="pt-BR" sz="2400" dirty="0"/>
          </a:p>
          <a:p>
            <a:r>
              <a:rPr lang="pt-BR" sz="2400" dirty="0"/>
              <a:t>3º mês 100 % </a:t>
            </a:r>
          </a:p>
        </p:txBody>
      </p:sp>
    </p:spTree>
    <p:extLst>
      <p:ext uri="{BB962C8B-B14F-4D97-AF65-F5344CB8AC3E}">
        <p14:creationId xmlns:p14="http://schemas.microsoft.com/office/powerpoint/2010/main" xmlns="" val="182473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0"/>
            <a:ext cx="8676456" cy="1320800"/>
          </a:xfrm>
        </p:spPr>
        <p:txBody>
          <a:bodyPr>
            <a:noAutofit/>
          </a:bodyPr>
          <a:lstStyle/>
          <a:p>
            <a:r>
              <a:rPr lang="pt-BR" sz="2800" b="1" dirty="0">
                <a:solidFill>
                  <a:schemeClr val="tx1"/>
                </a:solidFill>
              </a:rPr>
              <a:t>Objetivos, Metas e Resultados  </a:t>
            </a:r>
            <a:r>
              <a:rPr lang="pt-BR" sz="2800" b="1" dirty="0" smtClean="0">
                <a:solidFill>
                  <a:schemeClr val="tx1"/>
                </a:solidFill>
              </a:rPr>
              <a:t>Puerpério</a:t>
            </a:r>
            <a:br>
              <a:rPr lang="pt-BR" sz="2800" b="1" dirty="0" smtClean="0">
                <a:solidFill>
                  <a:schemeClr val="tx1"/>
                </a:solidFill>
              </a:rPr>
            </a:br>
            <a:r>
              <a:rPr lang="pt-BR" sz="2800" b="1" dirty="0" smtClean="0">
                <a:solidFill>
                  <a:schemeClr val="tx1"/>
                </a:solidFill>
              </a:rPr>
              <a:t/>
            </a:r>
            <a:br>
              <a:rPr lang="pt-BR" sz="2800" b="1" dirty="0" smtClean="0">
                <a:solidFill>
                  <a:schemeClr val="tx1"/>
                </a:solidFill>
              </a:rPr>
            </a:br>
            <a:r>
              <a:rPr lang="pt-BR" sz="2800" b="1" dirty="0" smtClean="0">
                <a:solidFill>
                  <a:schemeClr val="tx1"/>
                </a:solidFill>
              </a:rPr>
              <a:t>2</a:t>
            </a:r>
            <a:r>
              <a:rPr lang="pt-BR" sz="2800" b="1" dirty="0">
                <a:solidFill>
                  <a:schemeClr val="tx1"/>
                </a:solidFill>
              </a:rPr>
              <a:t>. Melhorar a qualidade da atenção às puérperas na Unidade de Saúde.</a:t>
            </a:r>
          </a:p>
        </p:txBody>
      </p:sp>
      <p:graphicFrame>
        <p:nvGraphicFramePr>
          <p:cNvPr id="4" name="Espaço Reservado para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13519603"/>
              </p:ext>
            </p:extLst>
          </p:nvPr>
        </p:nvGraphicFramePr>
        <p:xfrm>
          <a:off x="2771800" y="2156487"/>
          <a:ext cx="5247556" cy="3456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0" y="2348880"/>
            <a:ext cx="2169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/>
              <a:t>Meta </a:t>
            </a:r>
            <a:r>
              <a:rPr lang="pt-BR" sz="2400" dirty="0" smtClean="0"/>
              <a:t>8.2:100%</a:t>
            </a:r>
            <a:endParaRPr lang="pt-BR" sz="2400" dirty="0"/>
          </a:p>
        </p:txBody>
      </p:sp>
      <p:sp>
        <p:nvSpPr>
          <p:cNvPr id="6" name="Retângulo 5"/>
          <p:cNvSpPr/>
          <p:nvPr/>
        </p:nvSpPr>
        <p:spPr>
          <a:xfrm>
            <a:off x="34709" y="3284627"/>
            <a:ext cx="20170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1º Mês 71,4 % </a:t>
            </a:r>
          </a:p>
          <a:p>
            <a:r>
              <a:rPr lang="pt-BR" sz="2400" dirty="0"/>
              <a:t>2º mês 71,4%</a:t>
            </a:r>
          </a:p>
          <a:p>
            <a:r>
              <a:rPr lang="pt-BR" sz="2400" dirty="0"/>
              <a:t>3º mês 100 % </a:t>
            </a:r>
          </a:p>
        </p:txBody>
      </p:sp>
      <p:sp>
        <p:nvSpPr>
          <p:cNvPr id="7" name="Retângulo 6"/>
          <p:cNvSpPr/>
          <p:nvPr/>
        </p:nvSpPr>
        <p:spPr>
          <a:xfrm>
            <a:off x="539552" y="5810178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/>
              <a:t>Proporção de Puérperas que tiveram </a:t>
            </a:r>
            <a:r>
              <a:rPr lang="pt-BR" sz="2400" dirty="0" smtClean="0"/>
              <a:t>o abdome examinadas 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6969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0"/>
            <a:ext cx="8676456" cy="1320800"/>
          </a:xfrm>
        </p:spPr>
        <p:txBody>
          <a:bodyPr>
            <a:noAutofit/>
          </a:bodyPr>
          <a:lstStyle/>
          <a:p>
            <a:r>
              <a:rPr lang="pt-BR" sz="2800" b="1" dirty="0">
                <a:solidFill>
                  <a:schemeClr val="tx1"/>
                </a:solidFill>
              </a:rPr>
              <a:t>Objetivos, Metas e Resultados  </a:t>
            </a:r>
            <a:r>
              <a:rPr lang="pt-BR" sz="2800" b="1" dirty="0" smtClean="0">
                <a:solidFill>
                  <a:schemeClr val="tx1"/>
                </a:solidFill>
              </a:rPr>
              <a:t>Puerpério</a:t>
            </a:r>
            <a:br>
              <a:rPr lang="pt-BR" sz="2800" b="1" dirty="0" smtClean="0">
                <a:solidFill>
                  <a:schemeClr val="tx1"/>
                </a:solidFill>
              </a:rPr>
            </a:br>
            <a:r>
              <a:rPr lang="pt-BR" sz="2800" b="1" dirty="0" smtClean="0">
                <a:solidFill>
                  <a:schemeClr val="tx1"/>
                </a:solidFill>
              </a:rPr>
              <a:t/>
            </a:r>
            <a:br>
              <a:rPr lang="pt-BR" sz="2800" b="1" dirty="0" smtClean="0">
                <a:solidFill>
                  <a:schemeClr val="tx1"/>
                </a:solidFill>
              </a:rPr>
            </a:br>
            <a:r>
              <a:rPr lang="pt-BR" sz="2800" b="1" dirty="0" smtClean="0">
                <a:solidFill>
                  <a:schemeClr val="tx1"/>
                </a:solidFill>
              </a:rPr>
              <a:t>2</a:t>
            </a:r>
            <a:r>
              <a:rPr lang="pt-BR" sz="2800" b="1" dirty="0">
                <a:solidFill>
                  <a:schemeClr val="tx1"/>
                </a:solidFill>
              </a:rPr>
              <a:t>. Melhorar a qualidade da atenção às puérperas na Unidade de Saúde.</a:t>
            </a:r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55984277"/>
              </p:ext>
            </p:extLst>
          </p:nvPr>
        </p:nvGraphicFramePr>
        <p:xfrm>
          <a:off x="2483768" y="2060848"/>
          <a:ext cx="6348413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0" y="2348880"/>
            <a:ext cx="2169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>
                <a:solidFill>
                  <a:prstClr val="black"/>
                </a:solidFill>
              </a:rPr>
              <a:t>Meta </a:t>
            </a:r>
            <a:r>
              <a:rPr lang="pt-BR" sz="2400" dirty="0" smtClean="0">
                <a:solidFill>
                  <a:prstClr val="black"/>
                </a:solidFill>
              </a:rPr>
              <a:t>8.2:100%</a:t>
            </a:r>
            <a:endParaRPr lang="pt-BR" sz="2400" dirty="0">
              <a:solidFill>
                <a:prstClr val="black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4709" y="3284627"/>
            <a:ext cx="20170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prstClr val="black"/>
                </a:solidFill>
              </a:rPr>
              <a:t>1º Mês 71,4 % </a:t>
            </a:r>
          </a:p>
          <a:p>
            <a:r>
              <a:rPr lang="pt-BR" sz="2400" dirty="0">
                <a:solidFill>
                  <a:prstClr val="black"/>
                </a:solidFill>
              </a:rPr>
              <a:t>2º mês 71,4%</a:t>
            </a:r>
          </a:p>
          <a:p>
            <a:r>
              <a:rPr lang="pt-BR" sz="2400" dirty="0">
                <a:solidFill>
                  <a:prstClr val="black"/>
                </a:solidFill>
              </a:rPr>
              <a:t>3º mês 100 % </a:t>
            </a:r>
          </a:p>
        </p:txBody>
      </p:sp>
      <p:sp>
        <p:nvSpPr>
          <p:cNvPr id="7" name="Retângulo 6"/>
          <p:cNvSpPr/>
          <p:nvPr/>
        </p:nvSpPr>
        <p:spPr>
          <a:xfrm>
            <a:off x="539552" y="6027003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prstClr val="black"/>
                </a:solidFill>
              </a:rPr>
              <a:t>Proporção de Puérperas </a:t>
            </a:r>
            <a:r>
              <a:rPr lang="pt-BR" sz="2400" dirty="0" smtClean="0">
                <a:solidFill>
                  <a:prstClr val="black"/>
                </a:solidFill>
              </a:rPr>
              <a:t>que receberam exame ginecológico</a:t>
            </a:r>
            <a:endParaRPr lang="pt-BR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628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0"/>
            <a:ext cx="8676456" cy="1320800"/>
          </a:xfrm>
        </p:spPr>
        <p:txBody>
          <a:bodyPr>
            <a:noAutofit/>
          </a:bodyPr>
          <a:lstStyle/>
          <a:p>
            <a:r>
              <a:rPr lang="pt-BR" sz="2800" b="1" dirty="0">
                <a:solidFill>
                  <a:schemeClr val="tx1"/>
                </a:solidFill>
              </a:rPr>
              <a:t>Objetivos, Metas e Resultados  </a:t>
            </a:r>
            <a:r>
              <a:rPr lang="pt-BR" sz="2800" b="1" dirty="0" smtClean="0">
                <a:solidFill>
                  <a:schemeClr val="tx1"/>
                </a:solidFill>
              </a:rPr>
              <a:t>Puerpério</a:t>
            </a:r>
            <a:br>
              <a:rPr lang="pt-BR" sz="2800" b="1" dirty="0" smtClean="0">
                <a:solidFill>
                  <a:schemeClr val="tx1"/>
                </a:solidFill>
              </a:rPr>
            </a:br>
            <a:r>
              <a:rPr lang="pt-BR" sz="2800" b="1" dirty="0" smtClean="0">
                <a:solidFill>
                  <a:schemeClr val="tx1"/>
                </a:solidFill>
              </a:rPr>
              <a:t/>
            </a:r>
            <a:br>
              <a:rPr lang="pt-BR" sz="2800" b="1" dirty="0" smtClean="0">
                <a:solidFill>
                  <a:schemeClr val="tx1"/>
                </a:solidFill>
              </a:rPr>
            </a:br>
            <a:r>
              <a:rPr lang="pt-BR" sz="2800" b="1" dirty="0" smtClean="0">
                <a:solidFill>
                  <a:schemeClr val="tx1"/>
                </a:solidFill>
              </a:rPr>
              <a:t>2</a:t>
            </a:r>
            <a:r>
              <a:rPr lang="pt-BR" sz="2800" b="1" dirty="0">
                <a:solidFill>
                  <a:schemeClr val="tx1"/>
                </a:solidFill>
              </a:rPr>
              <a:t>. Melhorar a qualidade da atenção às puérperas na Unidade de Saúde.</a:t>
            </a:r>
          </a:p>
        </p:txBody>
      </p:sp>
      <p:graphicFrame>
        <p:nvGraphicFramePr>
          <p:cNvPr id="9" name="Espaço Reservado para Conteúdo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06432488"/>
              </p:ext>
            </p:extLst>
          </p:nvPr>
        </p:nvGraphicFramePr>
        <p:xfrm>
          <a:off x="2627784" y="1944072"/>
          <a:ext cx="6348413" cy="3881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tângulo 4"/>
          <p:cNvSpPr/>
          <p:nvPr/>
        </p:nvSpPr>
        <p:spPr>
          <a:xfrm>
            <a:off x="0" y="2348880"/>
            <a:ext cx="2169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>
                <a:solidFill>
                  <a:prstClr val="black"/>
                </a:solidFill>
              </a:rPr>
              <a:t>Meta </a:t>
            </a:r>
            <a:r>
              <a:rPr lang="pt-BR" sz="2400" dirty="0" smtClean="0">
                <a:solidFill>
                  <a:prstClr val="black"/>
                </a:solidFill>
              </a:rPr>
              <a:t>8.4:100%</a:t>
            </a:r>
            <a:endParaRPr lang="pt-BR" sz="2400" dirty="0">
              <a:solidFill>
                <a:prstClr val="black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4709" y="3284627"/>
            <a:ext cx="20170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prstClr val="black"/>
                </a:solidFill>
              </a:rPr>
              <a:t>1º Mês 71,4 % </a:t>
            </a:r>
          </a:p>
          <a:p>
            <a:r>
              <a:rPr lang="pt-BR" sz="2400" dirty="0">
                <a:solidFill>
                  <a:prstClr val="black"/>
                </a:solidFill>
              </a:rPr>
              <a:t>2º mês </a:t>
            </a:r>
            <a:r>
              <a:rPr lang="pt-BR" sz="2400" dirty="0" smtClean="0">
                <a:solidFill>
                  <a:prstClr val="black"/>
                </a:solidFill>
              </a:rPr>
              <a:t>85,7%</a:t>
            </a:r>
            <a:endParaRPr lang="pt-BR" sz="2400" dirty="0">
              <a:solidFill>
                <a:prstClr val="black"/>
              </a:solidFill>
            </a:endParaRPr>
          </a:p>
          <a:p>
            <a:r>
              <a:rPr lang="pt-BR" sz="2400" dirty="0">
                <a:solidFill>
                  <a:prstClr val="black"/>
                </a:solidFill>
              </a:rPr>
              <a:t>3º mês 100 % </a:t>
            </a:r>
          </a:p>
        </p:txBody>
      </p:sp>
      <p:sp>
        <p:nvSpPr>
          <p:cNvPr id="7" name="Retângulo 6"/>
          <p:cNvSpPr/>
          <p:nvPr/>
        </p:nvSpPr>
        <p:spPr>
          <a:xfrm>
            <a:off x="611560" y="5884092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prstClr val="black"/>
                </a:solidFill>
              </a:rPr>
              <a:t>Proporção de </a:t>
            </a:r>
            <a:r>
              <a:rPr lang="pt-BR" sz="2400" dirty="0" smtClean="0">
                <a:solidFill>
                  <a:prstClr val="black"/>
                </a:solidFill>
              </a:rPr>
              <a:t>Puérperas com avaliação do estado psíquico  </a:t>
            </a:r>
            <a:endParaRPr lang="pt-BR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920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07504" y="260648"/>
            <a:ext cx="8424936" cy="1320800"/>
          </a:xfrm>
        </p:spPr>
        <p:txBody>
          <a:bodyPr>
            <a:normAutofit fontScale="90000"/>
          </a:bodyPr>
          <a:lstStyle/>
          <a:p>
            <a:r>
              <a:rPr lang="pt-BR" sz="3600" b="1" dirty="0">
                <a:solidFill>
                  <a:schemeClr val="tx1"/>
                </a:solidFill>
              </a:rPr>
              <a:t>Objetivos, Metas e Resultados  </a:t>
            </a:r>
            <a:r>
              <a:rPr lang="pt-BR" sz="3600" b="1" dirty="0" smtClean="0">
                <a:solidFill>
                  <a:schemeClr val="tx1"/>
                </a:solidFill>
              </a:rPr>
              <a:t>Puerpério</a:t>
            </a:r>
            <a:br>
              <a:rPr lang="pt-BR" sz="3600" b="1" dirty="0" smtClean="0">
                <a:solidFill>
                  <a:schemeClr val="tx1"/>
                </a:solidFill>
              </a:rPr>
            </a:br>
            <a:r>
              <a:rPr lang="pt-BR" sz="3600" b="1" dirty="0" smtClean="0">
                <a:solidFill>
                  <a:schemeClr val="tx1"/>
                </a:solidFill>
              </a:rPr>
              <a:t/>
            </a:r>
            <a:br>
              <a:rPr lang="pt-BR" sz="3600" b="1" dirty="0" smtClean="0">
                <a:solidFill>
                  <a:schemeClr val="tx1"/>
                </a:solidFill>
              </a:rPr>
            </a:br>
            <a:r>
              <a:rPr lang="pt-BR" sz="3100" b="1" dirty="0" smtClean="0">
                <a:solidFill>
                  <a:schemeClr val="tx1"/>
                </a:solidFill>
              </a:rPr>
              <a:t>Objetivo </a:t>
            </a:r>
            <a:r>
              <a:rPr lang="pt-BR" sz="3100" b="1" dirty="0">
                <a:solidFill>
                  <a:schemeClr val="tx1"/>
                </a:solidFill>
              </a:rPr>
              <a:t>3. Melhorar a adesão das mães ao puerpério 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755576" y="3212976"/>
            <a:ext cx="7408333" cy="2880320"/>
          </a:xfrm>
        </p:spPr>
        <p:txBody>
          <a:bodyPr>
            <a:normAutofit/>
          </a:bodyPr>
          <a:lstStyle/>
          <a:p>
            <a:r>
              <a:rPr lang="pt-BR" sz="2600" dirty="0" smtClean="0"/>
              <a:t> </a:t>
            </a:r>
            <a:r>
              <a:rPr lang="pt-BR" sz="2600" dirty="0">
                <a:solidFill>
                  <a:schemeClr val="tx1"/>
                </a:solidFill>
              </a:rPr>
              <a:t>3.1. Realizar busca ativa em 100% das puérperas que não realizaram a consulta de puerpério até 30 dias após o </a:t>
            </a:r>
            <a:r>
              <a:rPr lang="pt-BR" sz="2600" dirty="0" smtClean="0">
                <a:solidFill>
                  <a:schemeClr val="tx1"/>
                </a:solidFill>
              </a:rPr>
              <a:t>parto</a:t>
            </a:r>
          </a:p>
        </p:txBody>
      </p:sp>
    </p:spTree>
    <p:extLst>
      <p:ext uri="{BB962C8B-B14F-4D97-AF65-F5344CB8AC3E}">
        <p14:creationId xmlns:p14="http://schemas.microsoft.com/office/powerpoint/2010/main" xmlns="" val="386878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506496"/>
          </a:xfrm>
        </p:spPr>
        <p:txBody>
          <a:bodyPr>
            <a:normAutofit fontScale="90000"/>
          </a:bodyPr>
          <a:lstStyle/>
          <a:p>
            <a:r>
              <a:rPr lang="pt-BR" sz="3600" b="1" dirty="0">
                <a:solidFill>
                  <a:schemeClr val="tx1"/>
                </a:solidFill>
              </a:rPr>
              <a:t>Objetivos, Metas e Resultados  </a:t>
            </a:r>
            <a:r>
              <a:rPr lang="pt-BR" sz="3600" b="1" dirty="0" smtClean="0">
                <a:solidFill>
                  <a:schemeClr val="tx1"/>
                </a:solidFill>
              </a:rPr>
              <a:t>Puerpério</a:t>
            </a:r>
            <a:br>
              <a:rPr lang="pt-BR" sz="3600" b="1" dirty="0" smtClean="0">
                <a:solidFill>
                  <a:schemeClr val="tx1"/>
                </a:solidFill>
              </a:rPr>
            </a:br>
            <a:r>
              <a:rPr lang="pt-BR" sz="3600" b="1" dirty="0" smtClean="0">
                <a:solidFill>
                  <a:schemeClr val="tx1"/>
                </a:solidFill>
              </a:rPr>
              <a:t/>
            </a:r>
            <a:br>
              <a:rPr lang="pt-BR" sz="3600" b="1" dirty="0" smtClean="0">
                <a:solidFill>
                  <a:schemeClr val="tx1"/>
                </a:solidFill>
              </a:rPr>
            </a:br>
            <a:r>
              <a:rPr lang="pt-BR" sz="3100" b="1" dirty="0">
                <a:solidFill>
                  <a:schemeClr val="tx1"/>
                </a:solidFill>
              </a:rPr>
              <a:t>Objetivo 4. Melhorar o registro das informações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99592" y="2924944"/>
            <a:ext cx="7408333" cy="2880320"/>
          </a:xfrm>
        </p:spPr>
        <p:txBody>
          <a:bodyPr>
            <a:normAutofit/>
          </a:bodyPr>
          <a:lstStyle/>
          <a:p>
            <a:r>
              <a:rPr lang="pt-BR" sz="2600" dirty="0">
                <a:solidFill>
                  <a:schemeClr val="tx1"/>
                </a:solidFill>
              </a:rPr>
              <a:t>4.1. Manter registro na ficha de acompanhamento do Programa 100% das </a:t>
            </a:r>
            <a:r>
              <a:rPr lang="pt-BR" sz="2600" dirty="0" smtClean="0">
                <a:solidFill>
                  <a:schemeClr val="tx1"/>
                </a:solidFill>
              </a:rPr>
              <a:t>puérperas</a:t>
            </a:r>
          </a:p>
        </p:txBody>
      </p:sp>
    </p:spTree>
    <p:extLst>
      <p:ext uri="{BB962C8B-B14F-4D97-AF65-F5344CB8AC3E}">
        <p14:creationId xmlns:p14="http://schemas.microsoft.com/office/powerpoint/2010/main" xmlns="" val="1656692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-57200" y="0"/>
            <a:ext cx="8229600" cy="1794528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chemeClr val="tx1"/>
                </a:solidFill>
              </a:rPr>
              <a:t>Objetivos, Metas e Resultados  </a:t>
            </a:r>
            <a:r>
              <a:rPr lang="pt-BR" sz="3200" b="1" dirty="0" smtClean="0">
                <a:solidFill>
                  <a:schemeClr val="tx1"/>
                </a:solidFill>
              </a:rPr>
              <a:t>Puerpério </a:t>
            </a:r>
            <a:br>
              <a:rPr lang="pt-BR" sz="3200" b="1" dirty="0" smtClean="0">
                <a:solidFill>
                  <a:schemeClr val="tx1"/>
                </a:solidFill>
              </a:rPr>
            </a:br>
            <a:r>
              <a:rPr lang="pt-BR" sz="3200" b="1" dirty="0">
                <a:solidFill>
                  <a:schemeClr val="tx1"/>
                </a:solidFill>
              </a:rPr>
              <a:t/>
            </a:r>
            <a:br>
              <a:rPr lang="pt-BR" sz="3200" b="1" dirty="0">
                <a:solidFill>
                  <a:schemeClr val="tx1"/>
                </a:solidFill>
              </a:rPr>
            </a:br>
            <a:r>
              <a:rPr lang="pt-BR" sz="2800" b="1" dirty="0" smtClean="0">
                <a:solidFill>
                  <a:schemeClr val="tx1"/>
                </a:solidFill>
              </a:rPr>
              <a:t>Objetivo </a:t>
            </a:r>
            <a:r>
              <a:rPr lang="pt-BR" sz="2800" b="1" dirty="0">
                <a:solidFill>
                  <a:schemeClr val="tx1"/>
                </a:solidFill>
              </a:rPr>
              <a:t>5. Promover a saúde das puérperas 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860032" y="2301801"/>
            <a:ext cx="3312368" cy="3669564"/>
          </a:xfrm>
        </p:spPr>
        <p:txBody>
          <a:bodyPr>
            <a:noAutofit/>
          </a:bodyPr>
          <a:lstStyle/>
          <a:p>
            <a:r>
              <a:rPr lang="pt-BR" sz="2600" dirty="0">
                <a:solidFill>
                  <a:schemeClr val="tx1"/>
                </a:solidFill>
              </a:rPr>
              <a:t>100% das </a:t>
            </a:r>
            <a:r>
              <a:rPr lang="pt-BR" sz="2600" dirty="0" smtClean="0">
                <a:solidFill>
                  <a:schemeClr val="tx1"/>
                </a:solidFill>
              </a:rPr>
              <a:t>puérperas castradas (7) com orientação sobre Aleitamento </a:t>
            </a:r>
            <a:r>
              <a:rPr lang="pt-BR" sz="2600" dirty="0">
                <a:solidFill>
                  <a:schemeClr val="tx1"/>
                </a:solidFill>
              </a:rPr>
              <a:t>materno, Planejamento Familiar, e Cuidados do </a:t>
            </a:r>
            <a:r>
              <a:rPr lang="pt-BR" sz="2600" dirty="0" smtClean="0">
                <a:solidFill>
                  <a:schemeClr val="tx1"/>
                </a:solidFill>
              </a:rPr>
              <a:t>recém-nascido</a:t>
            </a:r>
            <a:endParaRPr lang="pt-BR" sz="2600" dirty="0">
              <a:solidFill>
                <a:schemeClr val="tx1"/>
              </a:solidFill>
            </a:endParaRPr>
          </a:p>
        </p:txBody>
      </p:sp>
      <p:sp>
        <p:nvSpPr>
          <p:cNvPr id="4" name="Espaço Reservado para Conteúdo 1"/>
          <p:cNvSpPr txBox="1">
            <a:spLocks/>
          </p:cNvSpPr>
          <p:nvPr/>
        </p:nvSpPr>
        <p:spPr>
          <a:xfrm>
            <a:off x="611560" y="2366445"/>
            <a:ext cx="2880320" cy="3600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 smtClean="0">
                <a:solidFill>
                  <a:schemeClr val="tx1"/>
                </a:solidFill>
              </a:rPr>
              <a:t>Metas 5.1, 5.2 e 5.3: orientar 100% das puérperas sobre Aleitamento materno, Planejamento Familiar, e Cuidados do recém-nascido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60553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C:\Users\haideewilliam\AppData\Local\Microsoft\Windows\INetCache\Content.Word\IMG-20150421-WA00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92480" cy="65973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453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content-mia1-1.xx.fbcdn.net/hphotos-xta1/v/t1.0-9/12043211_1144897118872525_9059817072171512687_n.jpg?oh=e9ed058c5070b7888cc4f626277d6f5b&amp;oe=56EDA12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5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73045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tx1"/>
                </a:solidFill>
              </a:rPr>
              <a:t>Discussão</a:t>
            </a:r>
            <a:endParaRPr lang="pt-BR" sz="3200" b="1" dirty="0">
              <a:solidFill>
                <a:schemeClr val="tx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827584" y="1412776"/>
            <a:ext cx="727280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 smtClean="0">
                <a:solidFill>
                  <a:srgbClr val="C00000"/>
                </a:solidFill>
              </a:rPr>
              <a:t>O desenvolvimento da intervenção</a:t>
            </a:r>
            <a:endParaRPr lang="pt-BR" sz="3200" dirty="0">
              <a:solidFill>
                <a:srgbClr val="C00000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1043608" y="2780928"/>
            <a:ext cx="1512168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Aumento na cobertura </a:t>
            </a:r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>
            <a:off x="3081536" y="2780928"/>
            <a:ext cx="2138536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Organização do registro e Arquivo</a:t>
            </a:r>
            <a:endParaRPr lang="pt-BR" sz="2000" dirty="0"/>
          </a:p>
        </p:txBody>
      </p:sp>
      <p:sp>
        <p:nvSpPr>
          <p:cNvPr id="12" name="Retângulo 11"/>
          <p:cNvSpPr/>
          <p:nvPr/>
        </p:nvSpPr>
        <p:spPr>
          <a:xfrm>
            <a:off x="5868144" y="2780928"/>
            <a:ext cx="244827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 smtClean="0"/>
              <a:t>Implementação das ações de qualidade da atenção</a:t>
            </a:r>
            <a:endParaRPr lang="pt-BR" sz="2000" dirty="0"/>
          </a:p>
        </p:txBody>
      </p:sp>
      <p:sp>
        <p:nvSpPr>
          <p:cNvPr id="13" name="Seta para a direita 12"/>
          <p:cNvSpPr/>
          <p:nvPr/>
        </p:nvSpPr>
        <p:spPr>
          <a:xfrm>
            <a:off x="2636374" y="3054630"/>
            <a:ext cx="30973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para a direita 13"/>
          <p:cNvSpPr/>
          <p:nvPr/>
        </p:nvSpPr>
        <p:spPr>
          <a:xfrm>
            <a:off x="5297302" y="3054630"/>
            <a:ext cx="43204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1443509" y="4422782"/>
            <a:ext cx="6364078" cy="13824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800" dirty="0" smtClean="0"/>
              <a:t>Avanços nos cuidados da saúde das  Gestantes, Puérperas e Recém-Nascidos</a:t>
            </a:r>
            <a:endParaRPr lang="pt-BR" sz="2800" dirty="0"/>
          </a:p>
        </p:txBody>
      </p:sp>
      <p:cxnSp>
        <p:nvCxnSpPr>
          <p:cNvPr id="17" name="Conector de seta reta 16"/>
          <p:cNvCxnSpPr/>
          <p:nvPr/>
        </p:nvCxnSpPr>
        <p:spPr>
          <a:xfrm>
            <a:off x="1259632" y="3738736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>
            <a:off x="6827706" y="3738736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de seta reta 20"/>
          <p:cNvCxnSpPr/>
          <p:nvPr/>
        </p:nvCxnSpPr>
        <p:spPr>
          <a:xfrm>
            <a:off x="4150804" y="3738736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4989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tx1"/>
                </a:solidFill>
              </a:rPr>
              <a:t>Discussão</a:t>
            </a:r>
            <a:endParaRPr lang="pt-BR" sz="3200" b="1" dirty="0">
              <a:solidFill>
                <a:schemeClr val="tx1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72067" y="2348880"/>
            <a:ext cx="7732381" cy="4032448"/>
          </a:xfrm>
        </p:spPr>
        <p:txBody>
          <a:bodyPr>
            <a:normAutofit fontScale="70000" lnSpcReduction="20000"/>
          </a:bodyPr>
          <a:lstStyle/>
          <a:p>
            <a:r>
              <a:rPr lang="pt-BR" sz="3800" dirty="0">
                <a:solidFill>
                  <a:schemeClr val="tx1"/>
                </a:solidFill>
              </a:rPr>
              <a:t>A intervenção veio proporcionar melhoras na qualidade de vida para o público alvo as gravidas e as puérperas da nossa área de abrangência, houve uma maior organização nos registro dos arquivos específicos, pois a ficha de acompanhamento e ficha espelho ainda não existiam no município e foram implantada no período de desenvolvimento da </a:t>
            </a:r>
            <a:r>
              <a:rPr lang="pt-BR" sz="3800" dirty="0" smtClean="0">
                <a:solidFill>
                  <a:schemeClr val="tx1"/>
                </a:solidFill>
              </a:rPr>
              <a:t>intervenção</a:t>
            </a:r>
          </a:p>
          <a:p>
            <a:r>
              <a:rPr lang="pt-BR" sz="3800" dirty="0" smtClean="0">
                <a:solidFill>
                  <a:schemeClr val="tx1"/>
                </a:solidFill>
              </a:rPr>
              <a:t>Papel definido dos membros da equipe, </a:t>
            </a:r>
            <a:r>
              <a:rPr lang="pt-BR" sz="3800" dirty="0">
                <a:solidFill>
                  <a:schemeClr val="tx1"/>
                </a:solidFill>
              </a:rPr>
              <a:t>e cada qual conhece sua função.</a:t>
            </a:r>
          </a:p>
          <a:p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539552" y="1556792"/>
            <a:ext cx="684076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600" dirty="0">
                <a:cs typeface="Arial" pitchFamily="34" charset="0"/>
              </a:rPr>
              <a:t>Impacto para a </a:t>
            </a:r>
            <a:r>
              <a:rPr lang="pt-BR" sz="2600" dirty="0" smtClean="0">
                <a:cs typeface="Arial" pitchFamily="34" charset="0"/>
              </a:rPr>
              <a:t>equipe e serviço  </a:t>
            </a:r>
            <a:endParaRPr lang="pt-BR" sz="26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774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tx1"/>
                </a:solidFill>
              </a:rPr>
              <a:t>Discussão</a:t>
            </a:r>
            <a:endParaRPr lang="pt-BR" sz="3200" b="1" dirty="0">
              <a:solidFill>
                <a:schemeClr val="tx1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67833" y="2852936"/>
            <a:ext cx="7408333" cy="2736304"/>
          </a:xfrm>
        </p:spPr>
        <p:txBody>
          <a:bodyPr>
            <a:normAutofit/>
          </a:bodyPr>
          <a:lstStyle/>
          <a:p>
            <a:r>
              <a:rPr lang="pt-BR" dirty="0"/>
              <a:t> </a:t>
            </a:r>
            <a:r>
              <a:rPr lang="pt-BR" sz="2600" dirty="0">
                <a:solidFill>
                  <a:schemeClr val="tx1"/>
                </a:solidFill>
              </a:rPr>
              <a:t>Ganhos no engajamento público, com a participação de gestantes e família no autocuidado durante o pré-natal e puerpério. </a:t>
            </a:r>
            <a:endParaRPr lang="pt-BR" sz="2600" dirty="0" smtClean="0">
              <a:solidFill>
                <a:schemeClr val="tx1"/>
              </a:solidFill>
            </a:endParaRPr>
          </a:p>
          <a:p>
            <a:r>
              <a:rPr lang="pt-BR" sz="2600" dirty="0" smtClean="0">
                <a:solidFill>
                  <a:schemeClr val="tx1"/>
                </a:solidFill>
              </a:rPr>
              <a:t>Melhora da </a:t>
            </a:r>
            <a:r>
              <a:rPr lang="pt-BR" sz="2600" dirty="0">
                <a:solidFill>
                  <a:schemeClr val="tx1"/>
                </a:solidFill>
              </a:rPr>
              <a:t>adesão das gestantes e família ao programa, comparecendo com maior regularidade às consultas programadas</a:t>
            </a:r>
            <a:r>
              <a:rPr lang="pt-BR" sz="2600" dirty="0" smtClean="0">
                <a:solidFill>
                  <a:schemeClr val="tx1"/>
                </a:solidFill>
              </a:rPr>
              <a:t>.</a:t>
            </a:r>
            <a:endParaRPr lang="pt-BR" sz="2600" dirty="0">
              <a:solidFill>
                <a:schemeClr val="tx1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61864" y="1644188"/>
            <a:ext cx="518457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600" dirty="0">
                <a:latin typeface="+mj-lt"/>
                <a:cs typeface="Arial" pitchFamily="34" charset="0"/>
              </a:rPr>
              <a:t>Impacto para a </a:t>
            </a:r>
            <a:r>
              <a:rPr lang="pt-BR" sz="2600" dirty="0" smtClean="0">
                <a:latin typeface="+mj-lt"/>
                <a:cs typeface="Arial" pitchFamily="34" charset="0"/>
              </a:rPr>
              <a:t>comunidade </a:t>
            </a:r>
            <a:endParaRPr lang="pt-BR" sz="2600" dirty="0"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905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tx1"/>
                </a:solidFill>
              </a:rPr>
              <a:t>Discussão</a:t>
            </a:r>
            <a:endParaRPr lang="pt-BR" sz="3200" b="1" dirty="0">
              <a:solidFill>
                <a:schemeClr val="tx1"/>
              </a:solidFill>
            </a:endParaRP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223189" y="1579385"/>
            <a:ext cx="8352927" cy="4572756"/>
          </a:xfrm>
        </p:spPr>
        <p:txBody>
          <a:bodyPr>
            <a:noAutofit/>
          </a:bodyPr>
          <a:lstStyle/>
          <a:p>
            <a:pPr algn="just"/>
            <a:r>
              <a:rPr lang="pt-BR" sz="2600" dirty="0">
                <a:solidFill>
                  <a:schemeClr val="tx1"/>
                </a:solidFill>
              </a:rPr>
              <a:t>O registro e o agendamento melhorou o planejamento da agenda para a atenção à demanda espontânea e outras ações programáticas que precisavam de nosso serviço. </a:t>
            </a:r>
            <a:endParaRPr lang="pt-BR" sz="2600" dirty="0" smtClean="0">
              <a:solidFill>
                <a:schemeClr val="tx1"/>
              </a:solidFill>
            </a:endParaRPr>
          </a:p>
          <a:p>
            <a:pPr algn="just"/>
            <a:r>
              <a:rPr lang="pt-BR" sz="2600" dirty="0">
                <a:solidFill>
                  <a:schemeClr val="tx1"/>
                </a:solidFill>
              </a:rPr>
              <a:t> Antes da intervenção os atendimentos deste grupo eram centrados na médica e enfermeiro do posto, não existia uma ação programática para o atendimento, além que sempre teve diferencia com o resto dos grupos específicos, carecia de integralidade, e de atenção especial. </a:t>
            </a:r>
          </a:p>
        </p:txBody>
      </p:sp>
      <p:sp>
        <p:nvSpPr>
          <p:cNvPr id="4" name="Retângulo 3"/>
          <p:cNvSpPr/>
          <p:nvPr/>
        </p:nvSpPr>
        <p:spPr>
          <a:xfrm>
            <a:off x="251520" y="1333164"/>
            <a:ext cx="748883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xmlns="" val="58275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52728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tx1"/>
                </a:solidFill>
              </a:rPr>
              <a:t>Reflexão </a:t>
            </a:r>
            <a:r>
              <a:rPr lang="pt-BR" sz="3200" b="1" dirty="0">
                <a:solidFill>
                  <a:schemeClr val="tx1"/>
                </a:solidFill>
              </a:rPr>
              <a:t>crítica sobre o processo pessoal de aprendizagem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95536" y="2636912"/>
            <a:ext cx="8280919" cy="3450696"/>
          </a:xfrm>
        </p:spPr>
        <p:txBody>
          <a:bodyPr>
            <a:noAutofit/>
          </a:bodyPr>
          <a:lstStyle/>
          <a:p>
            <a:r>
              <a:rPr lang="pt-BR" sz="2600" dirty="0">
                <a:solidFill>
                  <a:schemeClr val="tx1"/>
                </a:solidFill>
              </a:rPr>
              <a:t>A cada passo </a:t>
            </a:r>
            <a:r>
              <a:rPr lang="pt-BR" sz="2600" dirty="0" smtClean="0">
                <a:solidFill>
                  <a:schemeClr val="tx1"/>
                </a:solidFill>
              </a:rPr>
              <a:t>aprofundava conhecimentos médico </a:t>
            </a:r>
            <a:r>
              <a:rPr lang="pt-BR" sz="2600" dirty="0">
                <a:solidFill>
                  <a:schemeClr val="tx1"/>
                </a:solidFill>
              </a:rPr>
              <a:t>e geral </a:t>
            </a:r>
            <a:r>
              <a:rPr lang="pt-BR" sz="2600" dirty="0" smtClean="0">
                <a:solidFill>
                  <a:schemeClr val="tx1"/>
                </a:solidFill>
              </a:rPr>
              <a:t>do Brasil</a:t>
            </a:r>
            <a:r>
              <a:rPr lang="pt-BR" sz="2600" dirty="0">
                <a:solidFill>
                  <a:schemeClr val="tx1"/>
                </a:solidFill>
              </a:rPr>
              <a:t>, </a:t>
            </a:r>
            <a:r>
              <a:rPr lang="pt-BR" sz="2600" dirty="0" smtClean="0">
                <a:solidFill>
                  <a:schemeClr val="tx1"/>
                </a:solidFill>
              </a:rPr>
              <a:t>com </a:t>
            </a:r>
            <a:r>
              <a:rPr lang="pt-BR" sz="2600" dirty="0">
                <a:solidFill>
                  <a:schemeClr val="tx1"/>
                </a:solidFill>
              </a:rPr>
              <a:t>expectativas </a:t>
            </a:r>
            <a:r>
              <a:rPr lang="pt-BR" sz="2600" dirty="0" smtClean="0">
                <a:solidFill>
                  <a:schemeClr val="tx1"/>
                </a:solidFill>
              </a:rPr>
              <a:t>se cumprindo </a:t>
            </a:r>
            <a:r>
              <a:rPr lang="pt-BR" sz="2600" dirty="0">
                <a:solidFill>
                  <a:schemeClr val="tx1"/>
                </a:solidFill>
              </a:rPr>
              <a:t>e superando, </a:t>
            </a:r>
            <a:r>
              <a:rPr lang="pt-BR" sz="2600" dirty="0" smtClean="0">
                <a:solidFill>
                  <a:schemeClr val="tx1"/>
                </a:solidFill>
              </a:rPr>
              <a:t> e os </a:t>
            </a:r>
            <a:r>
              <a:rPr lang="pt-BR" sz="2600" dirty="0">
                <a:solidFill>
                  <a:schemeClr val="tx1"/>
                </a:solidFill>
              </a:rPr>
              <a:t>encontros com os colegas e professores ajudavam esclarecer dúvidas</a:t>
            </a:r>
            <a:r>
              <a:rPr lang="pt-BR" sz="2600" dirty="0" smtClean="0">
                <a:solidFill>
                  <a:schemeClr val="tx1"/>
                </a:solidFill>
              </a:rPr>
              <a:t>.</a:t>
            </a:r>
          </a:p>
          <a:p>
            <a:endParaRPr lang="pt-BR" sz="2000" dirty="0">
              <a:solidFill>
                <a:schemeClr val="tx1"/>
              </a:solidFill>
            </a:endParaRPr>
          </a:p>
          <a:p>
            <a:r>
              <a:rPr lang="pt-BR" sz="2600" dirty="0">
                <a:solidFill>
                  <a:schemeClr val="tx1"/>
                </a:solidFill>
              </a:rPr>
              <a:t>Muitas dificuldades foram encontradas e enfrentadas durante este longo caminho, situações com </a:t>
            </a:r>
            <a:r>
              <a:rPr lang="pt-BR" sz="2600" dirty="0" smtClean="0">
                <a:solidFill>
                  <a:schemeClr val="tx1"/>
                </a:solidFill>
              </a:rPr>
              <a:t>internet.</a:t>
            </a:r>
            <a:endParaRPr lang="pt-BR" sz="2600" dirty="0">
              <a:solidFill>
                <a:schemeClr val="tx1"/>
              </a:solidFill>
            </a:endParaRPr>
          </a:p>
          <a:p>
            <a:endParaRPr lang="pt-BR" sz="2600" dirty="0">
              <a:solidFill>
                <a:schemeClr val="tx1"/>
              </a:solidFill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672104" y="1700808"/>
            <a:ext cx="3960440" cy="57606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z="2600" dirty="0" smtClean="0">
                <a:solidFill>
                  <a:schemeClr val="tx1"/>
                </a:solidFill>
                <a:cs typeface="Arial" pitchFamily="34" charset="0"/>
              </a:rPr>
              <a:t>Expectativas iniciais</a:t>
            </a:r>
          </a:p>
        </p:txBody>
      </p:sp>
    </p:spTree>
    <p:extLst>
      <p:ext uri="{BB962C8B-B14F-4D97-AF65-F5344CB8AC3E}">
        <p14:creationId xmlns:p14="http://schemas.microsoft.com/office/powerpoint/2010/main" xmlns="" val="403091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52728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tx1"/>
                </a:solidFill>
              </a:rPr>
              <a:t>Reflexão </a:t>
            </a:r>
            <a:r>
              <a:rPr lang="pt-BR" sz="3200" b="1" dirty="0">
                <a:solidFill>
                  <a:schemeClr val="tx1"/>
                </a:solidFill>
              </a:rPr>
              <a:t>crítica sobre o processo pessoal de aprendizagem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95536" y="2420888"/>
            <a:ext cx="8136904" cy="3240360"/>
          </a:xfrm>
        </p:spPr>
        <p:txBody>
          <a:bodyPr>
            <a:normAutofit lnSpcReduction="10000"/>
          </a:bodyPr>
          <a:lstStyle/>
          <a:p>
            <a:r>
              <a:rPr lang="pt-BR" sz="2600" dirty="0">
                <a:solidFill>
                  <a:schemeClr val="tx1"/>
                </a:solidFill>
              </a:rPr>
              <a:t>Gostei dos casos clínicos interativos, </a:t>
            </a:r>
            <a:r>
              <a:rPr lang="pt-BR" sz="2600" dirty="0" smtClean="0">
                <a:solidFill>
                  <a:schemeClr val="tx1"/>
                </a:solidFill>
              </a:rPr>
              <a:t>sobre doenças </a:t>
            </a:r>
            <a:r>
              <a:rPr lang="pt-BR" sz="2600" dirty="0">
                <a:solidFill>
                  <a:schemeClr val="tx1"/>
                </a:solidFill>
              </a:rPr>
              <a:t>muito frequentes </a:t>
            </a:r>
            <a:r>
              <a:rPr lang="pt-BR" sz="2600" dirty="0" smtClean="0">
                <a:solidFill>
                  <a:schemeClr val="tx1"/>
                </a:solidFill>
              </a:rPr>
              <a:t>na APS, </a:t>
            </a:r>
            <a:r>
              <a:rPr lang="pt-BR" sz="2600" dirty="0">
                <a:solidFill>
                  <a:schemeClr val="tx1"/>
                </a:solidFill>
              </a:rPr>
              <a:t>ajudando a perfeiçoar os conhecimentos. </a:t>
            </a:r>
            <a:endParaRPr lang="pt-BR" sz="2600" dirty="0" smtClean="0">
              <a:solidFill>
                <a:schemeClr val="tx1"/>
              </a:solidFill>
            </a:endParaRPr>
          </a:p>
          <a:p>
            <a:endParaRPr lang="pt-BR" sz="2000" dirty="0">
              <a:solidFill>
                <a:schemeClr val="tx1"/>
              </a:solidFill>
            </a:endParaRPr>
          </a:p>
          <a:p>
            <a:r>
              <a:rPr lang="pt-BR" sz="2600" dirty="0" smtClean="0">
                <a:solidFill>
                  <a:schemeClr val="tx1"/>
                </a:solidFill>
              </a:rPr>
              <a:t>Conhecer  e trabalhar com dados sobre a situação de saúde, </a:t>
            </a:r>
            <a:r>
              <a:rPr lang="pt-BR" sz="2600" dirty="0">
                <a:solidFill>
                  <a:schemeClr val="tx1"/>
                </a:solidFill>
              </a:rPr>
              <a:t>mudar estratégias de trabalho para atingir </a:t>
            </a:r>
            <a:r>
              <a:rPr lang="pt-BR" sz="2600" dirty="0" smtClean="0">
                <a:solidFill>
                  <a:schemeClr val="tx1"/>
                </a:solidFill>
              </a:rPr>
              <a:t> metas, conhecer outros </a:t>
            </a:r>
            <a:r>
              <a:rPr lang="pt-BR" sz="2600" dirty="0">
                <a:solidFill>
                  <a:schemeClr val="tx1"/>
                </a:solidFill>
              </a:rPr>
              <a:t>métodos de </a:t>
            </a:r>
            <a:r>
              <a:rPr lang="pt-BR" sz="2600" dirty="0" smtClean="0">
                <a:solidFill>
                  <a:schemeClr val="tx1"/>
                </a:solidFill>
              </a:rPr>
              <a:t>trabalho.</a:t>
            </a:r>
            <a:endParaRPr lang="pt-BR" sz="26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95536" y="1628800"/>
            <a:ext cx="5616624" cy="57606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z="2600" dirty="0" smtClean="0">
                <a:solidFill>
                  <a:schemeClr val="tx1"/>
                </a:solidFill>
                <a:latin typeface="+mn-lt"/>
                <a:cs typeface="Arial" pitchFamily="34" charset="0"/>
              </a:rPr>
              <a:t>Aprendizado relevante</a:t>
            </a:r>
          </a:p>
        </p:txBody>
      </p:sp>
    </p:spTree>
    <p:extLst>
      <p:ext uri="{BB962C8B-B14F-4D97-AF65-F5344CB8AC3E}">
        <p14:creationId xmlns:p14="http://schemas.microsoft.com/office/powerpoint/2010/main" xmlns="" val="14783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23428" y="11219"/>
            <a:ext cx="8229600" cy="1252728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tx1"/>
                </a:solidFill>
              </a:rPr>
              <a:t>Reflexão </a:t>
            </a:r>
            <a:r>
              <a:rPr lang="pt-BR" sz="3200" b="1" dirty="0">
                <a:solidFill>
                  <a:schemeClr val="tx1"/>
                </a:solidFill>
              </a:rPr>
              <a:t>crítica sobre o processo pessoal de aprendizagem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0" y="1124744"/>
            <a:ext cx="8676456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600" b="1" dirty="0" smtClean="0">
                <a:solidFill>
                  <a:schemeClr val="tx1"/>
                </a:solidFill>
              </a:rPr>
              <a:t>O </a:t>
            </a:r>
            <a:r>
              <a:rPr lang="pt-BR" sz="2600" b="1" dirty="0">
                <a:solidFill>
                  <a:schemeClr val="tx1"/>
                </a:solidFill>
              </a:rPr>
              <a:t>significado do curso para minha prática profissional</a:t>
            </a:r>
            <a:r>
              <a:rPr lang="pt-BR" sz="2600" b="1" dirty="0" smtClean="0">
                <a:solidFill>
                  <a:schemeClr val="tx1"/>
                </a:solidFill>
              </a:rPr>
              <a:t>?</a:t>
            </a:r>
          </a:p>
          <a:p>
            <a:endParaRPr lang="pt-BR" sz="1200" dirty="0"/>
          </a:p>
          <a:p>
            <a:pPr marL="0" indent="0">
              <a:buNone/>
            </a:pPr>
            <a:r>
              <a:rPr lang="pt-BR" sz="2600" dirty="0">
                <a:solidFill>
                  <a:schemeClr val="tx1"/>
                </a:solidFill>
              </a:rPr>
              <a:t>Como especialista de Medicina familiar conhecia como agir na comunidade para atingir a diferentes metas propostas, </a:t>
            </a:r>
            <a:r>
              <a:rPr lang="pt-BR" sz="2600" dirty="0" smtClean="0">
                <a:solidFill>
                  <a:schemeClr val="tx1"/>
                </a:solidFill>
              </a:rPr>
              <a:t>mas </a:t>
            </a:r>
            <a:r>
              <a:rPr lang="pt-BR" sz="2600" dirty="0">
                <a:solidFill>
                  <a:schemeClr val="tx1"/>
                </a:solidFill>
              </a:rPr>
              <a:t>o curso </a:t>
            </a:r>
            <a:r>
              <a:rPr lang="pt-BR" sz="2600" dirty="0" smtClean="0">
                <a:solidFill>
                  <a:schemeClr val="tx1"/>
                </a:solidFill>
              </a:rPr>
              <a:t>deu:</a:t>
            </a:r>
          </a:p>
          <a:p>
            <a:r>
              <a:rPr lang="pt-BR" sz="2600" dirty="0" smtClean="0">
                <a:solidFill>
                  <a:schemeClr val="tx1"/>
                </a:solidFill>
              </a:rPr>
              <a:t> </a:t>
            </a:r>
            <a:r>
              <a:rPr lang="pt-BR" sz="2600" dirty="0">
                <a:solidFill>
                  <a:schemeClr val="tx1"/>
                </a:solidFill>
              </a:rPr>
              <a:t>a possibilidade de conhecer a situação de saúde </a:t>
            </a:r>
            <a:r>
              <a:rPr lang="pt-BR" sz="2600" dirty="0" smtClean="0">
                <a:solidFill>
                  <a:schemeClr val="tx1"/>
                </a:solidFill>
              </a:rPr>
              <a:t>no Brasil; </a:t>
            </a:r>
          </a:p>
          <a:p>
            <a:r>
              <a:rPr lang="pt-BR" sz="2600" dirty="0" smtClean="0">
                <a:solidFill>
                  <a:schemeClr val="tx1"/>
                </a:solidFill>
              </a:rPr>
              <a:t>as morbidades mais frequentes, </a:t>
            </a:r>
            <a:r>
              <a:rPr lang="pt-BR" sz="2600" dirty="0">
                <a:solidFill>
                  <a:schemeClr val="tx1"/>
                </a:solidFill>
              </a:rPr>
              <a:t>seus protocolos de </a:t>
            </a:r>
            <a:r>
              <a:rPr lang="pt-BR" sz="2600" dirty="0" smtClean="0">
                <a:solidFill>
                  <a:schemeClr val="tx1"/>
                </a:solidFill>
              </a:rPr>
              <a:t>atendimento;</a:t>
            </a:r>
          </a:p>
          <a:p>
            <a:r>
              <a:rPr lang="pt-BR" sz="2600" dirty="0" smtClean="0">
                <a:solidFill>
                  <a:schemeClr val="tx1"/>
                </a:solidFill>
              </a:rPr>
              <a:t>perfeiçoar </a:t>
            </a:r>
            <a:r>
              <a:rPr lang="pt-BR" sz="2600" dirty="0">
                <a:solidFill>
                  <a:schemeClr val="tx1"/>
                </a:solidFill>
              </a:rPr>
              <a:t>meus conhecimentos científicos e investigativos, interagir com outros colegas, professores e </a:t>
            </a:r>
            <a:r>
              <a:rPr lang="pt-BR" sz="2600" dirty="0" smtClean="0">
                <a:solidFill>
                  <a:schemeClr val="tx1"/>
                </a:solidFill>
              </a:rPr>
              <a:t>equipe. </a:t>
            </a:r>
            <a:endParaRPr lang="pt-BR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6546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5" name="Espaço Reservado para Conteúdo 4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404664"/>
            <a:ext cx="4176464" cy="5855226"/>
          </a:xfrm>
          <a:prstGeom prst="rect">
            <a:avLst/>
          </a:prstGeom>
        </p:spPr>
      </p:pic>
      <p:pic>
        <p:nvPicPr>
          <p:cNvPr id="4" name="Imagem 3" descr="C:\Users\haideewilliam\AppData\Local\Microsoft\Windows\INetCache\Content.Word\IMG-20150506-WA000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4200259" cy="58552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6284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404664"/>
            <a:ext cx="8064896" cy="604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612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6563" y="-30117"/>
            <a:ext cx="6914729" cy="1224136"/>
          </a:xfrm>
        </p:spPr>
        <p:txBody>
          <a:bodyPr/>
          <a:lstStyle/>
          <a:p>
            <a:pPr algn="ctr"/>
            <a:r>
              <a:rPr lang="pt-BR" dirty="0"/>
              <a:t>Boa tarde e muito </a:t>
            </a:r>
            <a:r>
              <a:rPr lang="pt-BR" dirty="0" smtClean="0"/>
              <a:t>obrigada!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6146" name="Picture 2" descr="http://thumbs.dreamstime.com/z/mulheres-gravidas-bonitas-na-praia-com-sua-fam%C3%ADlia-2975379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9814"/>
          <a:stretch/>
        </p:blipFill>
        <p:spPr bwMode="auto">
          <a:xfrm>
            <a:off x="1043608" y="891723"/>
            <a:ext cx="5760640" cy="5823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190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tx1"/>
                </a:solidFill>
              </a:rPr>
              <a:t>Estrutura da Unidade de Saúde</a:t>
            </a:r>
            <a:endParaRPr lang="pt-BR" sz="3200" dirty="0">
              <a:solidFill>
                <a:schemeClr val="tx1"/>
              </a:solidFill>
            </a:endParaRPr>
          </a:p>
        </p:txBody>
      </p:sp>
      <p:graphicFrame>
        <p:nvGraphicFramePr>
          <p:cNvPr id="12" name="Espaço Reservado para Conteúdo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54671122"/>
              </p:ext>
            </p:extLst>
          </p:nvPr>
        </p:nvGraphicFramePr>
        <p:xfrm>
          <a:off x="395536" y="1484784"/>
          <a:ext cx="7344816" cy="4896543"/>
        </p:xfrm>
        <a:graphic>
          <a:graphicData uri="http://schemas.openxmlformats.org/drawingml/2006/table">
            <a:tbl>
              <a:tblPr firstRow="1" firstCol="1" bandRow="1"/>
              <a:tblGrid>
                <a:gridCol w="1942420"/>
                <a:gridCol w="1485267"/>
                <a:gridCol w="280569"/>
                <a:gridCol w="2207296"/>
                <a:gridCol w="1429264"/>
              </a:tblGrid>
              <a:tr h="9472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Cozinha</a:t>
                      </a:r>
                      <a:r>
                        <a:rPr lang="pt-BR" sz="11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pt-B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Farmácia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Área de recepção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Recepção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2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Depósito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Banheiro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Usuários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ARQUIVO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36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Banheiros Dos Trabalhadores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Consulta Médica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   Sala de espera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Esterilização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9150"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Área de serviço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Consulta odontológica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281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Consulta de enfermagem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91500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Sala de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1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11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enfermagem</a:t>
                      </a:r>
                      <a:endParaRPr lang="pt-BR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3200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252728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tx1"/>
                </a:solidFill>
              </a:rPr>
              <a:t>Caracterização da Unidade</a:t>
            </a:r>
            <a:endParaRPr lang="pt-BR" sz="3200" b="1" dirty="0">
              <a:solidFill>
                <a:schemeClr val="tx1"/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251520" y="1484784"/>
            <a:ext cx="7992888" cy="4896544"/>
          </a:xfrm>
        </p:spPr>
        <p:txBody>
          <a:bodyPr>
            <a:normAutofit lnSpcReduction="10000"/>
          </a:bodyPr>
          <a:lstStyle/>
          <a:p>
            <a:endParaRPr lang="pt-BR" sz="2600" dirty="0" smtClean="0">
              <a:solidFill>
                <a:schemeClr val="tx1"/>
              </a:solidFill>
            </a:endParaRPr>
          </a:p>
          <a:p>
            <a:r>
              <a:rPr lang="pt-BR" sz="2600" dirty="0" smtClean="0">
                <a:solidFill>
                  <a:schemeClr val="tx1"/>
                </a:solidFill>
              </a:rPr>
              <a:t>UBS Urbana.</a:t>
            </a:r>
          </a:p>
          <a:p>
            <a:r>
              <a:rPr lang="pt-BR" sz="2600" dirty="0" smtClean="0">
                <a:solidFill>
                  <a:schemeClr val="tx1"/>
                </a:solidFill>
              </a:rPr>
              <a:t>A Equipe de saúde da família atendem os 3.020 hab. </a:t>
            </a:r>
            <a:r>
              <a:rPr lang="pt-BR" sz="2600" dirty="0">
                <a:solidFill>
                  <a:schemeClr val="tx1"/>
                </a:solidFill>
              </a:rPr>
              <a:t>d</a:t>
            </a:r>
            <a:r>
              <a:rPr lang="pt-BR" sz="2600" dirty="0" smtClean="0">
                <a:solidFill>
                  <a:schemeClr val="tx1"/>
                </a:solidFill>
              </a:rPr>
              <a:t>o município.</a:t>
            </a:r>
            <a:endParaRPr lang="pt-BR" sz="2600" dirty="0">
              <a:solidFill>
                <a:schemeClr val="tx1"/>
              </a:solidFill>
            </a:endParaRPr>
          </a:p>
          <a:p>
            <a:r>
              <a:rPr lang="pt-BR" sz="2600" dirty="0" smtClean="0">
                <a:solidFill>
                  <a:schemeClr val="tx1"/>
                </a:solidFill>
              </a:rPr>
              <a:t>Profissionais: </a:t>
            </a:r>
            <a:r>
              <a:rPr lang="pt-BR" sz="2600" dirty="0">
                <a:solidFill>
                  <a:schemeClr val="tx1"/>
                </a:solidFill>
              </a:rPr>
              <a:t>A equipe da Estratégia Saúde da Família (ESF) em questão é composta por 01médico, 01 enfermeiro, 01 técnico de enfermagem e 06 Agentes Comunitários de Saúde, 01 dentista e 01 auxiliar de saúde bucal, além de contar com equipe de apoio como fisioterapeuta, farmacêutico, médicos e outros técnicos de enfermagem</a:t>
            </a:r>
            <a:endParaRPr lang="pt-BR" sz="2800" dirty="0" smtClean="0">
              <a:solidFill>
                <a:schemeClr val="tx1"/>
              </a:solidFill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88612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424936" cy="1741760"/>
          </a:xfrm>
        </p:spPr>
        <p:txBody>
          <a:bodyPr/>
          <a:lstStyle/>
          <a:p>
            <a:r>
              <a:rPr lang="pt-BR" dirty="0" smtClean="0">
                <a:solidFill>
                  <a:schemeClr val="tx1"/>
                </a:solidFill>
              </a:rPr>
              <a:t>Equipe a UBS Josefa Antunes Mascarenhas</a:t>
            </a:r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s://fbcdn-sphotos-a-a.akamaihd.net/hphotos-ak-xap1/v/t1.0-9/11039147_805905106163127_6949851877149426215_n.jpg?oh=784a490430d25557e7a19eb491e689ed&amp;oe=56B143C1&amp;__gda__=1455285789_4e83732e0bd4e69f1c5273e93d21719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7812360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78567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Autofit/>
          </a:bodyPr>
          <a:lstStyle/>
          <a:p>
            <a:r>
              <a:rPr lang="pt-BR" sz="3200" b="1" dirty="0" smtClean="0">
                <a:solidFill>
                  <a:schemeClr val="tx1"/>
                </a:solidFill>
              </a:rPr>
              <a:t>Situação </a:t>
            </a:r>
            <a:r>
              <a:rPr lang="pt-BR" sz="3200" b="1" dirty="0">
                <a:solidFill>
                  <a:schemeClr val="tx1"/>
                </a:solidFill>
              </a:rPr>
              <a:t>A</a:t>
            </a:r>
            <a:r>
              <a:rPr lang="pt-BR" sz="3200" b="1" dirty="0" smtClean="0">
                <a:solidFill>
                  <a:schemeClr val="tx1"/>
                </a:solidFill>
              </a:rPr>
              <a:t>ntes da Intervenção</a:t>
            </a:r>
            <a:endParaRPr lang="pt-BR" sz="32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96752"/>
            <a:ext cx="8136904" cy="5661248"/>
          </a:xfrm>
        </p:spPr>
        <p:txBody>
          <a:bodyPr>
            <a:noAutofit/>
          </a:bodyPr>
          <a:lstStyle/>
          <a:p>
            <a:r>
              <a:rPr lang="pt-BR" sz="2600" dirty="0" smtClean="0">
                <a:solidFill>
                  <a:schemeClr val="tx1"/>
                </a:solidFill>
              </a:rPr>
              <a:t>Consultas duas vezes por semana, dificultando acesso, e muitas captadas tardiamente,  a avaliação de saúde bucal não chegava a 60%.  </a:t>
            </a:r>
          </a:p>
          <a:p>
            <a:endParaRPr lang="pt-BR" sz="1800" dirty="0" smtClean="0">
              <a:solidFill>
                <a:schemeClr val="tx1"/>
              </a:solidFill>
            </a:endParaRPr>
          </a:p>
          <a:p>
            <a:r>
              <a:rPr lang="pt-BR" sz="2600" dirty="0">
                <a:solidFill>
                  <a:schemeClr val="tx1"/>
                </a:solidFill>
              </a:rPr>
              <a:t>Em relação à Prevenção do Câncer de Colo de Útero a cobertura está boa, porém os indicadores de qualidade poderiam ser melhores. A forma de registro dessas mulheres na USF não é adequada.</a:t>
            </a:r>
            <a:endParaRPr lang="pt-BR" sz="1800" dirty="0" smtClean="0">
              <a:solidFill>
                <a:schemeClr val="tx1"/>
              </a:solidFill>
            </a:endParaRPr>
          </a:p>
          <a:p>
            <a:r>
              <a:rPr lang="pt-BR" sz="2600" dirty="0" smtClean="0">
                <a:solidFill>
                  <a:schemeClr val="tx1"/>
                </a:solidFill>
              </a:rPr>
              <a:t>Problemas na adesão, muitas não compareciam as consultas com regularidade, e sem a realização de exames complementares, mesmo com a coleta na unidade de saúde.</a:t>
            </a:r>
            <a:endParaRPr lang="pt-BR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100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440160"/>
          </a:xfrm>
        </p:spPr>
        <p:txBody>
          <a:bodyPr>
            <a:noAutofit/>
          </a:bodyPr>
          <a:lstStyle/>
          <a:p>
            <a:r>
              <a:rPr lang="pt-BR" sz="2800" dirty="0">
                <a:solidFill>
                  <a:schemeClr val="tx1"/>
                </a:solidFill>
              </a:rPr>
              <a:t>A ocorrência de mortes preveníveis neonatais e de mulheres por causas obstétricas podem ser evitadas por uma atenção ao pré-natal e puerpério adequada, que favoreça a detecção e a intervenção precoce das situações de risco.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72067" y="3471303"/>
            <a:ext cx="7408333" cy="3054041"/>
          </a:xfrm>
        </p:spPr>
        <p:txBody>
          <a:bodyPr>
            <a:noAutofit/>
          </a:bodyPr>
          <a:lstStyle/>
          <a:p>
            <a:r>
              <a:rPr lang="pt-BR" sz="2800" dirty="0"/>
              <a:t>A ação programática tem a importância de promover o cuidado materno e infantil, fazendo o acompanhamento durante a gestação e puerpério, conforme as linhas de conduta definidas em protocolo, a fim de evitar a morbimortalidade da mãe e da criança.</a:t>
            </a:r>
          </a:p>
        </p:txBody>
      </p:sp>
      <p:sp>
        <p:nvSpPr>
          <p:cNvPr id="4" name="Seta para baixo 3"/>
          <p:cNvSpPr/>
          <p:nvPr/>
        </p:nvSpPr>
        <p:spPr>
          <a:xfrm>
            <a:off x="4087368" y="2892024"/>
            <a:ext cx="484632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5661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6060" y="268377"/>
            <a:ext cx="8229600" cy="864096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solidFill>
                  <a:schemeClr val="tx1"/>
                </a:solidFill>
              </a:rPr>
              <a:t>Objetivo Geral</a:t>
            </a:r>
            <a:endParaRPr lang="pt-BR" sz="3200" b="1" dirty="0">
              <a:solidFill>
                <a:schemeClr val="tx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170586"/>
            <a:ext cx="7408333" cy="681525"/>
          </a:xfrm>
        </p:spPr>
        <p:txBody>
          <a:bodyPr>
            <a:normAutofit fontScale="92500"/>
          </a:bodyPr>
          <a:lstStyle/>
          <a:p>
            <a:r>
              <a:rPr lang="pt-BR" sz="2600" b="1" dirty="0" smtClean="0">
                <a:solidFill>
                  <a:schemeClr val="tx1"/>
                </a:solidFill>
              </a:rPr>
              <a:t>Melhorar a atenção ao pré-natal e puerpério.</a:t>
            </a:r>
            <a:endParaRPr lang="pt-BR" sz="2600" b="1" dirty="0">
              <a:solidFill>
                <a:schemeClr val="tx1"/>
              </a:solidFill>
            </a:endParaRPr>
          </a:p>
        </p:txBody>
      </p:sp>
      <p:pic>
        <p:nvPicPr>
          <p:cNvPr id="4098" name="Picture 2" descr="http://thumbs.dreamstime.com/x/pregnant-woman-holding-belly-white-137919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3629025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revistacrescer.globo.com/Revista/Crescer/foto/0,,36709919,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0404" y="2249066"/>
            <a:ext cx="3073524" cy="409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0796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981</TotalTime>
  <Words>1597</Words>
  <Application>Microsoft Office PowerPoint</Application>
  <PresentationFormat>Apresentação na tela (4:3)</PresentationFormat>
  <Paragraphs>184</Paragraphs>
  <Slides>39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0" baseType="lpstr">
      <vt:lpstr>Facetado</vt:lpstr>
      <vt:lpstr>      </vt:lpstr>
      <vt:lpstr>Caracterização do Município</vt:lpstr>
      <vt:lpstr>Slide 3</vt:lpstr>
      <vt:lpstr>Estrutura da Unidade de Saúde</vt:lpstr>
      <vt:lpstr>Caracterização da Unidade</vt:lpstr>
      <vt:lpstr>Equipe a UBS Josefa Antunes Mascarenhas</vt:lpstr>
      <vt:lpstr>Situação Antes da Intervenção</vt:lpstr>
      <vt:lpstr>A ocorrência de mortes preveníveis neonatais e de mulheres por causas obstétricas podem ser evitadas por uma atenção ao pré-natal e puerpério adequada, que favoreça a detecção e a intervenção precoce das situações de risco.</vt:lpstr>
      <vt:lpstr>Objetivo Geral</vt:lpstr>
      <vt:lpstr>Metodologia </vt:lpstr>
      <vt:lpstr>Slide 11</vt:lpstr>
      <vt:lpstr>Logística </vt:lpstr>
      <vt:lpstr>Objetivos, Metas e Resultados Pré-Natal</vt:lpstr>
      <vt:lpstr>2. Melhorar a qualidade da atenção ao pré-natal.</vt:lpstr>
      <vt:lpstr>Objetivos, Metas e Resultados Pré-Natal </vt:lpstr>
      <vt:lpstr>Objetivos, Metas e Resultados Pré-Natal   2.Melhorar a qualidade da atenção ao pré-natal</vt:lpstr>
      <vt:lpstr>Objetivos, Metas e Resultados Pré-Natal   3. Melhorar a adesão ao pré-natal.    </vt:lpstr>
      <vt:lpstr>Objetivos, Metas e Resultados Pré-Natal  4. Melhorar o registro das informações.</vt:lpstr>
      <vt:lpstr>Objetivos, Metas e Resultados Pré-Natal  5. Realizar avaliação de risco.</vt:lpstr>
      <vt:lpstr>Objetivos, Metas e Resultados Pré-Natal  6. Promover a saúde no pré-natal</vt:lpstr>
      <vt:lpstr>Resultado/Puerpério</vt:lpstr>
      <vt:lpstr>Objetivos, Metas e Resultados  Puerpério  1. Ampliar a cobertura da atenção a puérperas.</vt:lpstr>
      <vt:lpstr>Objetivos, Metas e Resultados  Puerpério  2. Melhorar a qualidade da atenção às puérperas na Unidade de Saúde.</vt:lpstr>
      <vt:lpstr>Objetivos, Metas e Resultados  Puerpério  2. Melhorar a qualidade da atenção às puérperas na Unidade de Saúde.</vt:lpstr>
      <vt:lpstr>Objetivos, Metas e Resultados  Puerpério  2. Melhorar a qualidade da atenção às puérperas na Unidade de Saúde.</vt:lpstr>
      <vt:lpstr>Objetivos, Metas e Resultados  Puerpério  Objetivo 3. Melhorar a adesão das mães ao puerpério </vt:lpstr>
      <vt:lpstr>Objetivos, Metas e Resultados  Puerpério  Objetivo 4. Melhorar o registro das informações</vt:lpstr>
      <vt:lpstr>Objetivos, Metas e Resultados  Puerpério   Objetivo 5. Promover a saúde das puérperas </vt:lpstr>
      <vt:lpstr>Slide 29</vt:lpstr>
      <vt:lpstr>Discussão</vt:lpstr>
      <vt:lpstr>Discussão</vt:lpstr>
      <vt:lpstr>Discussão</vt:lpstr>
      <vt:lpstr>Discussão</vt:lpstr>
      <vt:lpstr>Reflexão crítica sobre o processo pessoal de aprendizagem</vt:lpstr>
      <vt:lpstr>Reflexão crítica sobre o processo pessoal de aprendizagem</vt:lpstr>
      <vt:lpstr>Reflexão crítica sobre o processo pessoal de aprendizagem</vt:lpstr>
      <vt:lpstr>Slide 37</vt:lpstr>
      <vt:lpstr>Slide 38</vt:lpstr>
      <vt:lpstr>Boa tarde e muito obrigada!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</dc:title>
  <dc:creator>Claritza Damarys</dc:creator>
  <cp:lastModifiedBy>Leonardo Pozza</cp:lastModifiedBy>
  <cp:revision>225</cp:revision>
  <dcterms:created xsi:type="dcterms:W3CDTF">2015-06-12T13:35:53Z</dcterms:created>
  <dcterms:modified xsi:type="dcterms:W3CDTF">2015-11-18T11:59:38Z</dcterms:modified>
</cp:coreProperties>
</file>